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notesMasterIdLst>
    <p:notesMasterId r:id="rId7"/>
  </p:notesMasterIdLst>
  <p:sldIdLst>
    <p:sldId id="256" r:id="rId4"/>
    <p:sldId id="257" r:id="rId5"/>
    <p:sldId id="258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2D5ABB26-0587-4C30-8999-92F81FD0307C}">
  <a:tblStyle styleId="{2D5ABB26-0587-4C30-8999-92F81FD0307C}" styleName="No Style, No Grid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noFill/>
            </a:ln>
          </a:top>
          <a:bottom>
            <a:ln w="12700">
              <a:noFill/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78" d="100"/>
          <a:sy n="78" d="100"/>
        </p:scale>
        <p:origin x="-1536" y="-84"/>
      </p:cViewPr>
      <p:guideLst>
        <p:guide pos="2880" orient="horz"/>
        <p:guide pos="2160"/>
      </p:guideLst>
    </p:cSldViewPr>
  </p:slideViewPr>
  <p:gridSpacing cx="78028800" cy="780288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3EDA473-3EE6-4D6B-3BCE-3F96F3779C59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1E150CE-5135-1380-4990-F0E46BA0964A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513F625-FA4E-4EC5-CFD2-68CA38172AB4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 bwMode="auto"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 bwMode="auto">
          <a:xfrm>
            <a:off x="1133475" y="5988303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  <a:defRPr/>
            </a:pPr>
            <a:r>
              <a:rPr spc="-5"/>
              <a:t>https://sei.sistemas.ro.gov.br/sei/controlador.php?acao=documento_imprimir_web&amp;acao_origem=arvore_visualizar&amp;id_documento=38656948&amp;inf…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  <a:defRPr/>
            </a:pPr>
            <a:fld id="{81D60167-4931-47E6-BA6A-407CBD079E47}" type="slidenum">
              <a:rPr/>
              <a:t>#</a:t>
            </a:fld>
            <a:r>
              <a:rPr/>
              <a:t>/3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  <a:defRPr/>
            </a:pPr>
            <a:r>
              <a:rPr spc="-5"/>
              <a:t>https://sei.sistemas.ro.gov.br/sei/controlador.php?acao=documento_imprimir_web&amp;acao_origem=arvore_visualizar&amp;id_documento=38656948&amp;inf…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  <a:defRPr/>
            </a:pPr>
            <a:fld id="{81D60167-4931-47E6-BA6A-407CBD079E47}" type="slidenum">
              <a:rPr/>
              <a:t>#</a:t>
            </a:fld>
            <a:r>
              <a:rPr/>
              <a:t>/3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 bwMode="auto"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 bwMode="auto"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  <a:defRPr/>
            </a:pPr>
            <a:r>
              <a:rPr spc="-5"/>
              <a:t>https://sei.sistemas.ro.gov.br/sei/controlador.php?acao=documento_imprimir_web&amp;acao_origem=arvore_visualizar&amp;id_documento=38656948&amp;inf…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  <a:defRPr/>
            </a:pPr>
            <a:fld id="{81D60167-4931-47E6-BA6A-407CBD079E47}" type="slidenum">
              <a:rPr/>
              <a:t>#</a:t>
            </a:fld>
            <a:r>
              <a:rPr/>
              <a:t>/3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  <a:defRPr/>
            </a:pPr>
            <a:r>
              <a:rPr spc="-5"/>
              <a:t>https://sei.sistemas.ro.gov.br/sei/controlador.php?acao=documento_imprimir_web&amp;acao_origem=arvore_visualizar&amp;id_documento=38656948&amp;inf…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  <a:defRPr/>
            </a:pPr>
            <a:fld id="{81D60167-4931-47E6-BA6A-407CBD079E47}" type="slidenum">
              <a:rPr/>
              <a:t>#</a:t>
            </a:fld>
            <a:r>
              <a:rPr/>
              <a:t>/3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  <a:defRPr/>
            </a:pPr>
            <a:r>
              <a:rPr spc="-5"/>
              <a:t>https://sei.sistemas.ro.gov.br/sei/controlador.php?acao=documento_imprimir_web&amp;acao_origem=arvore_visualizar&amp;id_documento=38656948&amp;inf…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  <a:defRPr/>
            </a:pPr>
            <a:fld id="{81D60167-4931-47E6-BA6A-407CBD079E47}" type="slidenum">
              <a:rPr/>
              <a:t>#</a:t>
            </a:fld>
            <a:r>
              <a:rPr/>
              <a:t>/3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>
          <a:xfrm>
            <a:off x="292099" y="10382406"/>
            <a:ext cx="6670040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  <a:defRPr/>
            </a:pPr>
            <a:r>
              <a:rPr spc="-5"/>
              <a:t>https://sei.sistemas.ro.gov.br/sei/controlador.php?acao=documento_imprimir_web&amp;acao_origem=arvore_visualizar&amp;id_documento=38656948&amp;inf…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>
          <a:xfrm>
            <a:off x="7074693" y="10382406"/>
            <a:ext cx="230504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20"/>
              </a:spcBef>
              <a:defRPr/>
            </a:pPr>
            <a:fld id="{81D60167-4931-47E6-BA6A-407CBD079E47}" type="slidenum">
              <a:rPr/>
              <a:t>#</a:t>
            </a:fld>
            <a:r>
              <a:rPr/>
              <a:t>/3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hyperlink" Target="http://www.diof.ro.gov.br/data/uploads/2017/04/Doe-05_04_2017.pdf" TargetMode="External"/><Relationship Id="rId6" Type="http://schemas.openxmlformats.org/officeDocument/2006/relationships/hyperlink" Target="http://sei.sistemas.ro.gov.br/sei/controlador_externo.php?acao=documento_conferir&amp;id_orgao_acesso_externo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/>
          <a:stretch/>
        </p:blipFill>
        <p:spPr bwMode="auto">
          <a:xfrm>
            <a:off x="3076574" y="438149"/>
            <a:ext cx="1428748" cy="1142999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xmlns:a="http://schemas.openxmlformats.org/drawingml/2006/main" noGrp="1"/>
          </p:cNvGraphicFramePr>
          <p:nvPr/>
        </p:nvGraphicFramePr>
        <p:xfrm>
          <a:off x="438149" y="2638424"/>
          <a:ext cx="6634480" cy="7591425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{2D5ABB26-0587-4C30-8999-92F81FD0307C}</a:tableStyleId>
              </a:tblPr>
              <a:tblGrid>
                <a:gridCol w="5057775"/>
                <a:gridCol w="1562100"/>
              </a:tblGrid>
              <a:tr h="219074">
                <a:tc gridSpan="2"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ORÇAMENTO</a:t>
                      </a:r>
                      <a:r>
                        <a:rPr sz="1200" b="1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PREVISTO</a:t>
                      </a:r>
                      <a:r>
                        <a:rPr sz="1200" b="1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-</a:t>
                      </a:r>
                      <a:r>
                        <a:rPr sz="1200" b="1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EXERCÍCIO</a:t>
                      </a:r>
                      <a:r>
                        <a:rPr sz="1200" b="1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FINANCEIRO</a:t>
                      </a:r>
                      <a:r>
                        <a:rPr sz="1200" b="1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DE</a:t>
                      </a:r>
                      <a:r>
                        <a:rPr sz="1200" b="1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2023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790574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defRPr/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DISCRIMINAÇÃO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defRPr/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499745">
                        <a:lnSpc>
                          <a:spcPct val="100000"/>
                        </a:lnSpc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LIMITE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RECEITAS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28.975.330,35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RECEITA</a:t>
                      </a:r>
                      <a:r>
                        <a:rPr sz="1200" b="1" spc="-5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OPERACIONAL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10.725.500,00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RECEITAS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DA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INFRAESTRUTURA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ACESSO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1.657.000,00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RECEITAS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DA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INFRAESTRUTURA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ACOSTAGEM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818.000,00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RECEITAS</a:t>
                      </a:r>
                      <a:r>
                        <a:rPr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DA</a:t>
                      </a:r>
                      <a:r>
                        <a:rPr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INFRAESTRUTURA</a:t>
                      </a:r>
                      <a:r>
                        <a:rPr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OPERACIONAL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1.303.000,00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RECEITAS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MOVIMENTAÇÃO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CARGA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26.000,00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RECEITAS</a:t>
                      </a:r>
                      <a:r>
                        <a:rPr sz="1200" spc="-3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ARMAZENAGEM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307.000,00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RECEITAS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POR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UTILIZAÇÃO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EQUIPAMENTOS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3.500,00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RECEITAS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POR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DIVERSOS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PADRONIZADOS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321.000,00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RECEITAS </a:t>
                      </a:r>
                      <a:r>
                        <a:rPr sz="1200">
                          <a:latin typeface="Tahoma"/>
                          <a:cs typeface="Tahoma"/>
                        </a:rPr>
                        <a:t>COM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CONTRATOS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 ARRENDAMENTO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5.379.000,00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RECEITAS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COM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CONTRATOS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USO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911.000,00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RECEITAS</a:t>
                      </a:r>
                      <a:r>
                        <a:rPr sz="1200" b="1" spc="-5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ALTERNATIVAS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18.249.868,26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RECEITA</a:t>
                      </a:r>
                      <a:r>
                        <a:rPr sz="1200" spc="-5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FINANCEIRA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536.037,91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TRANSFERENCIAS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DO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GOVERNO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ESTADUAL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16.516.830,35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TRANSFERENCIAS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DO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GOVERNO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FEDERAL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1.197.000,00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DISPÊNDIO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28.975.330,35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INVESTIMENTOS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11.638.575,90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MÁQUINAS,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APARELHOS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EQUIPAMENTOS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2.083.554,99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AQUISIÇÃO</a:t>
                      </a:r>
                      <a:r>
                        <a:rPr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SOFTWARE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38.733,10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OBRAS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INSTAÇAÕES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9.516.287,81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CUSTEIO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17.342.034,45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DESPESA</a:t>
                      </a:r>
                      <a:r>
                        <a:rPr sz="1200" b="1" spc="-35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DE</a:t>
                      </a:r>
                      <a:r>
                        <a:rPr sz="1200" b="1" spc="-3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PESSOAL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12.615.876,65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SALÁRIOS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 OUTRAS 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VANTAGENS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9.126.611,54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ENCARGOS</a:t>
                      </a:r>
                      <a:r>
                        <a:rPr sz="1200" spc="-5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SOCIAIS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3.034.862,05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DEMANDAS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TRABALHISTAS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5">
                          <a:latin typeface="Tahoma"/>
                          <a:cs typeface="Tahoma"/>
                        </a:rPr>
                        <a:t>144.057,01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CONSIGNACOES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PAGAR </a:t>
                      </a:r>
                      <a:r>
                        <a:rPr sz="1200">
                          <a:latin typeface="Tahoma"/>
                          <a:cs typeface="Tahoma"/>
                        </a:rPr>
                        <a:t>-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EXERCÍCIOS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ANTERIORES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258.906,05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DIÁRIAS</a:t>
                      </a:r>
                      <a:r>
                        <a:rPr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EMPREGADOS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51.440,00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SERVIÇOS</a:t>
                      </a:r>
                      <a:r>
                        <a:rPr sz="1200" b="1" spc="-35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DE</a:t>
                      </a:r>
                      <a:r>
                        <a:rPr sz="1200" b="1" spc="-3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TERCEIROS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2.755.736,63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ADVOCATÍCIOS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48.000,00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ÁGUA</a:t>
                      </a:r>
                      <a:r>
                        <a:rPr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ESGOTO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4.106,57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 bwMode="auto"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  <a:defRPr/>
            </a:pPr>
            <a:r>
              <a:rPr spc="-5"/>
              <a:t>https://sei.sistemas.ro.gov.br/sei/controlador.php?acao=documento_imprimir_web&amp;acao_origem=arvore_visualizar&amp;id_documento=38656948&amp;inf…</a:t>
            </a:r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 bwMode="auto"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  <a:defRPr/>
            </a:pPr>
            <a:fld id="{81D60167-4931-47E6-BA6A-407CBD079E47}" type="slidenum">
              <a:rPr/>
              <a:t>1</a:t>
            </a:fld>
            <a:r>
              <a:rPr/>
              <a:t>/3</a:t>
            </a:r>
            <a:endParaRPr/>
          </a:p>
        </p:txBody>
      </p:sp>
      <p:sp>
        <p:nvSpPr>
          <p:cNvPr id="4" name="object 4"/>
          <p:cNvSpPr txBox="1"/>
          <p:nvPr/>
        </p:nvSpPr>
        <p:spPr bwMode="auto">
          <a:xfrm>
            <a:off x="1796752" y="1720850"/>
            <a:ext cx="3978910" cy="744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95"/>
              </a:lnSpc>
              <a:spcBef>
                <a:spcPts val="100"/>
              </a:spcBef>
              <a:defRPr/>
            </a:pPr>
            <a:r>
              <a:rPr sz="1200">
                <a:latin typeface="Times New Roman"/>
                <a:cs typeface="Times New Roman"/>
              </a:rPr>
              <a:t>GOVERNO</a:t>
            </a:r>
            <a:r>
              <a:rPr sz="1200" spc="-15">
                <a:latin typeface="Times New Roman"/>
                <a:cs typeface="Times New Roman"/>
              </a:rPr>
              <a:t> </a:t>
            </a:r>
            <a:r>
              <a:rPr sz="1200">
                <a:latin typeface="Times New Roman"/>
                <a:cs typeface="Times New Roman"/>
              </a:rPr>
              <a:t>DO</a:t>
            </a:r>
            <a:r>
              <a:rPr sz="1200" spc="-15">
                <a:latin typeface="Times New Roman"/>
                <a:cs typeface="Times New Roman"/>
              </a:rPr>
              <a:t> </a:t>
            </a:r>
            <a:r>
              <a:rPr sz="1200" spc="-20">
                <a:latin typeface="Times New Roman"/>
                <a:cs typeface="Times New Roman"/>
              </a:rPr>
              <a:t>ESTADO</a:t>
            </a:r>
            <a:r>
              <a:rPr sz="1200" spc="-15">
                <a:latin typeface="Times New Roman"/>
                <a:cs typeface="Times New Roman"/>
              </a:rPr>
              <a:t> </a:t>
            </a:r>
            <a:r>
              <a:rPr sz="1200">
                <a:latin typeface="Times New Roman"/>
                <a:cs typeface="Times New Roman"/>
              </a:rPr>
              <a:t>DE</a:t>
            </a:r>
            <a:r>
              <a:rPr sz="1200" spc="-15">
                <a:latin typeface="Times New Roman"/>
                <a:cs typeface="Times New Roman"/>
              </a:rPr>
              <a:t> </a:t>
            </a:r>
            <a:r>
              <a:rPr sz="1200">
                <a:latin typeface="Times New Roman"/>
                <a:cs typeface="Times New Roman"/>
              </a:rPr>
              <a:t>RONDÔNIA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395"/>
              </a:lnSpc>
              <a:defRPr/>
            </a:pPr>
            <a:r>
              <a:rPr sz="1200">
                <a:latin typeface="Times New Roman"/>
                <a:cs typeface="Times New Roman"/>
              </a:rPr>
              <a:t>Sociedade</a:t>
            </a:r>
            <a:r>
              <a:rPr sz="1200" spc="-10">
                <a:latin typeface="Times New Roman"/>
                <a:cs typeface="Times New Roman"/>
              </a:rPr>
              <a:t> </a:t>
            </a:r>
            <a:r>
              <a:rPr sz="1200">
                <a:latin typeface="Times New Roman"/>
                <a:cs typeface="Times New Roman"/>
              </a:rPr>
              <a:t>de</a:t>
            </a:r>
            <a:r>
              <a:rPr sz="1200" spc="-10">
                <a:latin typeface="Times New Roman"/>
                <a:cs typeface="Times New Roman"/>
              </a:rPr>
              <a:t> </a:t>
            </a:r>
            <a:r>
              <a:rPr sz="1200">
                <a:latin typeface="Times New Roman"/>
                <a:cs typeface="Times New Roman"/>
              </a:rPr>
              <a:t>Portos</a:t>
            </a:r>
            <a:r>
              <a:rPr sz="1200" spc="-10">
                <a:latin typeface="Times New Roman"/>
                <a:cs typeface="Times New Roman"/>
              </a:rPr>
              <a:t> </a:t>
            </a:r>
            <a:r>
              <a:rPr sz="1200">
                <a:latin typeface="Times New Roman"/>
                <a:cs typeface="Times New Roman"/>
              </a:rPr>
              <a:t>e</a:t>
            </a:r>
            <a:r>
              <a:rPr sz="1200" spc="-10">
                <a:latin typeface="Times New Roman"/>
                <a:cs typeface="Times New Roman"/>
              </a:rPr>
              <a:t> </a:t>
            </a:r>
            <a:r>
              <a:rPr sz="1200">
                <a:latin typeface="Times New Roman"/>
                <a:cs typeface="Times New Roman"/>
              </a:rPr>
              <a:t>Hidrovias</a:t>
            </a:r>
            <a:r>
              <a:rPr sz="1200" spc="-10">
                <a:latin typeface="Times New Roman"/>
                <a:cs typeface="Times New Roman"/>
              </a:rPr>
              <a:t> </a:t>
            </a:r>
            <a:r>
              <a:rPr sz="1200">
                <a:latin typeface="Times New Roman"/>
                <a:cs typeface="Times New Roman"/>
              </a:rPr>
              <a:t>do</a:t>
            </a:r>
            <a:r>
              <a:rPr sz="1200" spc="-10">
                <a:latin typeface="Times New Roman"/>
                <a:cs typeface="Times New Roman"/>
              </a:rPr>
              <a:t> </a:t>
            </a:r>
            <a:r>
              <a:rPr sz="1200">
                <a:latin typeface="Times New Roman"/>
                <a:cs typeface="Times New Roman"/>
              </a:rPr>
              <a:t>Estado</a:t>
            </a:r>
            <a:r>
              <a:rPr sz="1200" spc="-10">
                <a:latin typeface="Times New Roman"/>
                <a:cs typeface="Times New Roman"/>
              </a:rPr>
              <a:t> </a:t>
            </a:r>
            <a:r>
              <a:rPr sz="1200">
                <a:latin typeface="Times New Roman"/>
                <a:cs typeface="Times New Roman"/>
              </a:rPr>
              <a:t>de</a:t>
            </a:r>
            <a:r>
              <a:rPr sz="1200" spc="-5">
                <a:latin typeface="Times New Roman"/>
                <a:cs typeface="Times New Roman"/>
              </a:rPr>
              <a:t> </a:t>
            </a:r>
            <a:r>
              <a:rPr sz="1200">
                <a:latin typeface="Times New Roman"/>
                <a:cs typeface="Times New Roman"/>
              </a:rPr>
              <a:t>Rondônia</a:t>
            </a:r>
            <a:r>
              <a:rPr sz="1200" spc="-10">
                <a:latin typeface="Times New Roman"/>
                <a:cs typeface="Times New Roman"/>
              </a:rPr>
              <a:t> </a:t>
            </a:r>
            <a:r>
              <a:rPr sz="1200">
                <a:latin typeface="Times New Roman"/>
                <a:cs typeface="Times New Roman"/>
              </a:rPr>
              <a:t>-</a:t>
            </a:r>
            <a:r>
              <a:rPr sz="1200" spc="-10">
                <a:latin typeface="Times New Roman"/>
                <a:cs typeface="Times New Roman"/>
              </a:rPr>
              <a:t> </a:t>
            </a:r>
            <a:r>
              <a:rPr sz="1200">
                <a:latin typeface="Times New Roman"/>
                <a:cs typeface="Times New Roman"/>
              </a:rPr>
              <a:t>SOPH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defRPr/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defRPr/>
            </a:pPr>
            <a:r>
              <a:rPr sz="1300" b="1" spc="-50">
                <a:latin typeface="Calibri"/>
                <a:cs typeface="Calibri"/>
              </a:rPr>
              <a:t>ATO</a:t>
            </a:r>
            <a:r>
              <a:rPr sz="1300" b="1" spc="-10">
                <a:latin typeface="Calibri"/>
                <a:cs typeface="Calibri"/>
              </a:rPr>
              <a:t> </a:t>
            </a:r>
            <a:r>
              <a:rPr sz="1300" b="1">
                <a:latin typeface="Calibri"/>
                <a:cs typeface="Calibri"/>
              </a:rPr>
              <a:t>Nº</a:t>
            </a:r>
            <a:r>
              <a:rPr sz="1300" b="1" spc="-10">
                <a:latin typeface="Calibri"/>
                <a:cs typeface="Calibri"/>
              </a:rPr>
              <a:t> </a:t>
            </a:r>
            <a:r>
              <a:rPr sz="1300" b="1" spc="-5">
                <a:latin typeface="Calibri"/>
                <a:cs typeface="Calibri"/>
              </a:rPr>
              <a:t>8/2023/SOPH-DICONF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 bwMode="auto">
          <a:xfrm>
            <a:off x="292099" y="171513"/>
            <a:ext cx="8369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z="800">
                <a:latin typeface="Arial MT"/>
                <a:cs typeface="Arial MT"/>
              </a:rPr>
              <a:t>05/07/2024,</a:t>
            </a:r>
            <a:r>
              <a:rPr sz="800" spc="-5">
                <a:latin typeface="Arial MT"/>
                <a:cs typeface="Arial MT"/>
              </a:rPr>
              <a:t> </a:t>
            </a:r>
            <a:r>
              <a:rPr sz="800" spc="-60">
                <a:latin typeface="Arial MT"/>
                <a:cs typeface="Arial MT"/>
              </a:rPr>
              <a:t>1</a:t>
            </a:r>
            <a:r>
              <a:rPr sz="800">
                <a:latin typeface="Arial MT"/>
                <a:cs typeface="Arial MT"/>
              </a:rPr>
              <a:t>1:37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 bwMode="auto">
          <a:xfrm>
            <a:off x="3744763" y="171513"/>
            <a:ext cx="126174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z="800">
                <a:latin typeface="Arial MT"/>
                <a:cs typeface="Arial MT"/>
              </a:rPr>
              <a:t>SEI/RO</a:t>
            </a:r>
            <a:r>
              <a:rPr sz="800" spc="-5">
                <a:latin typeface="Arial MT"/>
                <a:cs typeface="Arial MT"/>
              </a:rPr>
              <a:t> </a:t>
            </a:r>
            <a:r>
              <a:rPr sz="800">
                <a:latin typeface="Arial MT"/>
                <a:cs typeface="Arial MT"/>
              </a:rPr>
              <a:t>-</a:t>
            </a:r>
            <a:r>
              <a:rPr sz="800" spc="-5">
                <a:latin typeface="Arial MT"/>
                <a:cs typeface="Arial MT"/>
              </a:rPr>
              <a:t> </a:t>
            </a:r>
            <a:r>
              <a:rPr sz="800">
                <a:latin typeface="Arial MT"/>
                <a:cs typeface="Arial MT"/>
              </a:rPr>
              <a:t>0037925248</a:t>
            </a:r>
            <a:r>
              <a:rPr sz="800" spc="-5">
                <a:latin typeface="Arial MT"/>
                <a:cs typeface="Arial MT"/>
              </a:rPr>
              <a:t> </a:t>
            </a:r>
            <a:r>
              <a:rPr sz="800">
                <a:latin typeface="Arial MT"/>
                <a:cs typeface="Arial MT"/>
              </a:rPr>
              <a:t>-</a:t>
            </a:r>
            <a:r>
              <a:rPr sz="800" spc="-45">
                <a:latin typeface="Arial MT"/>
                <a:cs typeface="Arial MT"/>
              </a:rPr>
              <a:t> </a:t>
            </a:r>
            <a:r>
              <a:rPr sz="800">
                <a:latin typeface="Arial MT"/>
                <a:cs typeface="Arial MT"/>
              </a:rPr>
              <a:t>Ato</a:t>
            </a:r>
            <a:endParaRPr sz="800">
              <a:latin typeface="Arial MT"/>
              <a:cs typeface="Arial M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xmlns:a="http://schemas.openxmlformats.org/drawingml/2006/main" noGrp="1"/>
          </p:cNvGraphicFramePr>
          <p:nvPr/>
        </p:nvGraphicFramePr>
        <p:xfrm>
          <a:off x="438149" y="361949"/>
          <a:ext cx="6634480" cy="680085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{2D5ABB26-0587-4C30-8999-92F81FD0307C}</a:tableStyleId>
              </a:tblPr>
              <a:tblGrid>
                <a:gridCol w="5057775"/>
                <a:gridCol w="1562100"/>
              </a:tblGrid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5">
                          <a:latin typeface="Tahoma"/>
                          <a:cs typeface="Tahoma"/>
                        </a:rPr>
                        <a:t>CONSULTORIA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AUDITORIA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65.000,00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CONTRIBUIÇÃO</a:t>
                      </a:r>
                      <a:r>
                        <a:rPr sz="1200" spc="-5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INSTITUCIONAL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4.800,00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5">
                          <a:latin typeface="Tahoma"/>
                          <a:cs typeface="Tahoma"/>
                        </a:rPr>
                        <a:t>CUSTAS</a:t>
                      </a:r>
                      <a:r>
                        <a:rPr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PROCESSUAIS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3.306,61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DESPESAS</a:t>
                      </a:r>
                      <a:r>
                        <a:rPr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MÉDICAS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93.218,76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HONORÁRIOS</a:t>
                      </a:r>
                      <a:r>
                        <a:rPr sz="1200" spc="-5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PERICIAIS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12.000,00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LOCAÇÃO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BENS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MÓVEIS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84.816,00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MANUTENÇÃO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ATUALIZAÇÃO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SOFTWARE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80.852,02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MANUTENÇÃO E </a:t>
                      </a:r>
                      <a:r>
                        <a:rPr sz="1200" spc="-25">
                          <a:latin typeface="Tahoma"/>
                          <a:cs typeface="Tahoma"/>
                        </a:rPr>
                        <a:t>CONSERV.</a:t>
                      </a:r>
                      <a:r>
                        <a:rPr sz="1200">
                          <a:latin typeface="Tahoma"/>
                          <a:cs typeface="Tahoma"/>
                        </a:rPr>
                        <a:t> DE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VEÍCULOS/MÁQUINAS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99.000,00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MANUTENÇÃO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CONSERVAÇÃO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BENS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544.013,89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30">
                          <a:latin typeface="Tahoma"/>
                          <a:cs typeface="Tahoma"/>
                        </a:rPr>
                        <a:t>MULTAS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JUROS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11.352,72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PASSAGENS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 DESPESAS</a:t>
                      </a:r>
                      <a:r>
                        <a:rPr sz="1200">
                          <a:latin typeface="Tahoma"/>
                          <a:cs typeface="Tahoma"/>
                        </a:rPr>
                        <a:t> COM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 LOCOMOÇÃO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93.741,35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PLANO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EMERGÊNCIA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INDIVIDUAL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-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PEI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20.000,00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PROPAGANDA</a:t>
                      </a:r>
                      <a:r>
                        <a:rPr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PUBLICIDADE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74.018,00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SEGURANÇA</a:t>
                      </a:r>
                      <a:r>
                        <a:rPr sz="1200" spc="-3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DO</a:t>
                      </a:r>
                      <a:r>
                        <a:rPr sz="1200" spc="-3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TRABALHO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5">
                          <a:latin typeface="Tahoma"/>
                          <a:cs typeface="Tahoma"/>
                        </a:rPr>
                        <a:t>7.121,31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SERVIÇO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CONFECÇÃO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PLACAS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CRACHÁS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3.216,00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SERVIÇO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CONFECÇÃO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UNIFORMES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9.695,90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SERVIÇO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CONSERVAÇÃO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LIMPEZA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349.532,38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SERVIÇOS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RETIRADA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SEDIMENTOS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203.432,69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20">
                          <a:latin typeface="Tahoma"/>
                          <a:cs typeface="Tahoma"/>
                        </a:rPr>
                        <a:t>TAXA</a:t>
                      </a:r>
                      <a:r>
                        <a:rPr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ADMINISTRAÇÃO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3.640,00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5">
                          <a:latin typeface="Tahoma"/>
                          <a:cs typeface="Tahoma"/>
                        </a:rPr>
                        <a:t>TAXAS</a:t>
                      </a:r>
                      <a:r>
                        <a:rPr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EMOLUMENTOS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13.614,63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SERVIÇOS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VIGILANCIA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SEGURANÇA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391.263,75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SEGUROS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0">
                          <a:latin typeface="Tahoma"/>
                          <a:cs typeface="Tahoma"/>
                        </a:rPr>
                        <a:t>107.066,35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PROGRAMAS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PCI-PPCIP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SPDA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103.166,67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FORNECEDORES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CREDORES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PAGAR </a:t>
                      </a:r>
                      <a:r>
                        <a:rPr sz="1200">
                          <a:latin typeface="Tahoma"/>
                          <a:cs typeface="Tahoma"/>
                        </a:rPr>
                        <a:t>-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EXERCÍCIO</a:t>
                      </a:r>
                      <a:r>
                        <a:rPr sz="12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2022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46.774,27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DESPESAS</a:t>
                      </a:r>
                      <a:r>
                        <a:rPr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BANCÁRIAS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5">
                          <a:latin typeface="Tahoma"/>
                          <a:cs typeface="Tahoma"/>
                        </a:rPr>
                        <a:t>7.125,77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PROPAGANDA</a:t>
                      </a:r>
                      <a:r>
                        <a:rPr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PUBLICIDADE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15">
                          <a:latin typeface="Tahoma"/>
                          <a:cs typeface="Tahoma"/>
                        </a:rPr>
                        <a:t>7.850,00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>
                          <a:latin typeface="Tahoma"/>
                          <a:cs typeface="Tahoma"/>
                        </a:rPr>
                        <a:t>DEMAIS</a:t>
                      </a:r>
                      <a:r>
                        <a:rPr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>
                          <a:latin typeface="Tahoma"/>
                          <a:cs typeface="Tahoma"/>
                        </a:rPr>
                        <a:t>DESPESAS</a:t>
                      </a:r>
                      <a:r>
                        <a:rPr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>
                          <a:latin typeface="Tahoma"/>
                          <a:cs typeface="Tahoma"/>
                        </a:rPr>
                        <a:t>CORRENTES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spc="-5">
                          <a:latin typeface="Tahoma"/>
                          <a:cs typeface="Tahoma"/>
                        </a:rPr>
                        <a:t>264.010,99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MATERIAIS</a:t>
                      </a:r>
                      <a:r>
                        <a:rPr sz="1200" b="1" spc="-35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spc="-3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PRODUTOS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380.671,63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CAUÇÃO</a:t>
                      </a:r>
                      <a:r>
                        <a:rPr sz="1200" b="1" spc="-35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spc="-3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GARANTIAS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4.378,40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DESPESAS</a:t>
                      </a:r>
                      <a:r>
                        <a:rPr sz="1200" b="1" spc="-5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FINANCEIRAS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72.925,17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  <a:tr h="219074">
                <a:tc>
                  <a:txBody>
                    <a:bodyPr/>
                    <a:p>
                      <a:pPr marL="13970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OBRIGAÇÕES</a:t>
                      </a:r>
                      <a:r>
                        <a:rPr sz="1200" b="1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TRIBUTÁRIAS</a:t>
                      </a:r>
                      <a:r>
                        <a:rPr sz="1200" b="1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spc="-25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>
                          <a:latin typeface="Tahoma"/>
                          <a:cs typeface="Tahoma"/>
                        </a:rPr>
                        <a:t>CONTRIBUITIVAS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R="6350" algn="r">
                        <a:lnSpc>
                          <a:spcPct val="100000"/>
                        </a:lnSpc>
                        <a:spcBef>
                          <a:spcPts val="110"/>
                        </a:spcBef>
                        <a:defRPr/>
                      </a:pPr>
                      <a:r>
                        <a:rPr sz="1200" b="1">
                          <a:latin typeface="Tahoma"/>
                          <a:cs typeface="Tahoma"/>
                        </a:rPr>
                        <a:t>1.512.445,97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9525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 bwMode="auto">
          <a:xfrm>
            <a:off x="2296864" y="7551724"/>
            <a:ext cx="2912110" cy="0"/>
          </a:xfrm>
          <a:custGeom>
            <a:avLst/>
            <a:gdLst/>
            <a:ahLst/>
            <a:cxnLst/>
            <a:rect l="l" t="t" r="r" b="b"/>
            <a:pathLst>
              <a:path w="2912110" h="0" fill="norm" stroke="1" extrusionOk="0">
                <a:moveTo>
                  <a:pt x="0" y="0"/>
                </a:moveTo>
                <a:lnTo>
                  <a:pt x="2911822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4" name="object 4"/>
          <p:cNvSpPr/>
          <p:nvPr/>
        </p:nvSpPr>
        <p:spPr bwMode="auto">
          <a:xfrm>
            <a:off x="2754510" y="8599474"/>
            <a:ext cx="1997075" cy="0"/>
          </a:xfrm>
          <a:custGeom>
            <a:avLst/>
            <a:gdLst/>
            <a:ahLst/>
            <a:cxnLst/>
            <a:rect l="l" t="t" r="r" b="b"/>
            <a:pathLst>
              <a:path w="1997075" h="0" fill="norm" stroke="1" extrusionOk="0">
                <a:moveTo>
                  <a:pt x="0" y="0"/>
                </a:moveTo>
                <a:lnTo>
                  <a:pt x="1996678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5" name="object 5"/>
          <p:cNvSpPr/>
          <p:nvPr/>
        </p:nvSpPr>
        <p:spPr bwMode="auto">
          <a:xfrm>
            <a:off x="2296864" y="9647224"/>
            <a:ext cx="2912110" cy="0"/>
          </a:xfrm>
          <a:custGeom>
            <a:avLst/>
            <a:gdLst/>
            <a:ahLst/>
            <a:cxnLst/>
            <a:rect l="l" t="t" r="r" b="b"/>
            <a:pathLst>
              <a:path w="2912110" h="0" fill="norm" stroke="1" extrusionOk="0">
                <a:moveTo>
                  <a:pt x="0" y="0"/>
                </a:moveTo>
                <a:lnTo>
                  <a:pt x="2911822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6" name="object 6"/>
          <p:cNvSpPr txBox="1"/>
          <p:nvPr/>
        </p:nvSpPr>
        <p:spPr bwMode="auto">
          <a:xfrm>
            <a:off x="2348010" y="7552054"/>
            <a:ext cx="2820674" cy="2731366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9"/>
              </a:spcBef>
              <a:defRPr/>
            </a:pPr>
            <a:r>
              <a:rPr sz="1200" b="1">
                <a:latin typeface="Tahoma"/>
                <a:cs typeface="Tahoma"/>
              </a:rPr>
              <a:t>FERNANDO</a:t>
            </a:r>
            <a:r>
              <a:rPr sz="1200" b="1" spc="-30">
                <a:latin typeface="Tahoma"/>
                <a:cs typeface="Tahoma"/>
              </a:rPr>
              <a:t> </a:t>
            </a:r>
            <a:r>
              <a:rPr sz="1200" b="1">
                <a:latin typeface="Tahoma"/>
                <a:cs typeface="Tahoma"/>
              </a:rPr>
              <a:t>CÉSAR</a:t>
            </a:r>
            <a:r>
              <a:rPr sz="1200" b="1" spc="-30">
                <a:latin typeface="Tahoma"/>
                <a:cs typeface="Tahoma"/>
              </a:rPr>
              <a:t> </a:t>
            </a:r>
            <a:r>
              <a:rPr sz="1200" b="1">
                <a:latin typeface="Tahoma"/>
                <a:cs typeface="Tahoma"/>
              </a:rPr>
              <a:t>RAMOS</a:t>
            </a:r>
            <a:r>
              <a:rPr sz="1200" b="1" spc="-25">
                <a:latin typeface="Tahoma"/>
                <a:cs typeface="Tahoma"/>
              </a:rPr>
              <a:t> </a:t>
            </a:r>
            <a:r>
              <a:rPr sz="1200" b="1">
                <a:latin typeface="Tahoma"/>
                <a:cs typeface="Tahoma"/>
              </a:rPr>
              <a:t>PARENTE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09"/>
              </a:spcBef>
              <a:defRPr/>
            </a:pPr>
            <a:r>
              <a:rPr sz="1200">
                <a:latin typeface="Tahoma"/>
                <a:cs typeface="Tahoma"/>
              </a:rPr>
              <a:t>CPF</a:t>
            </a:r>
            <a:r>
              <a:rPr sz="1200" spc="-35">
                <a:latin typeface="Tahoma"/>
                <a:cs typeface="Tahoma"/>
              </a:rPr>
              <a:t> </a:t>
            </a:r>
            <a:r>
              <a:rPr sz="1200">
                <a:latin typeface="Tahoma"/>
                <a:cs typeface="Tahoma"/>
              </a:rPr>
              <a:t>nº</a:t>
            </a:r>
            <a:r>
              <a:rPr sz="1200" spc="-35">
                <a:latin typeface="Tahoma"/>
                <a:cs typeface="Tahoma"/>
              </a:rPr>
              <a:t> </a:t>
            </a:r>
            <a:r>
              <a:rPr lang="pt-BR" sz="1200">
                <a:latin typeface="Tahoma"/>
                <a:cs typeface="Tahoma"/>
              </a:rPr>
              <a:t>***</a:t>
            </a:r>
            <a:r>
              <a:rPr sz="1200">
                <a:latin typeface="Tahoma"/>
                <a:cs typeface="Tahoma"/>
              </a:rPr>
              <a:t>.602.987-</a:t>
            </a:r>
            <a:r>
              <a:rPr lang="pt-BR" sz="1200">
                <a:latin typeface="Tahoma"/>
                <a:cs typeface="Tahoma"/>
              </a:rPr>
              <a:t>**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09"/>
              </a:spcBef>
              <a:defRPr/>
            </a:pPr>
            <a:r>
              <a:rPr sz="1200" spc="-5">
                <a:latin typeface="Tahoma"/>
                <a:cs typeface="Tahoma"/>
              </a:rPr>
              <a:t>Diretor</a:t>
            </a:r>
            <a:r>
              <a:rPr sz="1200" spc="-20">
                <a:latin typeface="Tahoma"/>
                <a:cs typeface="Tahoma"/>
              </a:rPr>
              <a:t> </a:t>
            </a:r>
            <a:r>
              <a:rPr sz="1200" spc="-5">
                <a:latin typeface="Tahoma"/>
                <a:cs typeface="Tahoma"/>
              </a:rPr>
              <a:t>Presidente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defRPr/>
            </a:pP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defRPr/>
            </a:pPr>
            <a:endParaRPr sz="15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  <a:defRPr/>
            </a:pPr>
            <a:r>
              <a:rPr sz="1200" b="1">
                <a:latin typeface="Tahoma"/>
                <a:cs typeface="Tahoma"/>
              </a:rPr>
              <a:t>CARLOS</a:t>
            </a:r>
            <a:r>
              <a:rPr sz="1200" b="1" spc="-50">
                <a:latin typeface="Tahoma"/>
                <a:cs typeface="Tahoma"/>
              </a:rPr>
              <a:t> </a:t>
            </a:r>
            <a:r>
              <a:rPr sz="1200" b="1">
                <a:latin typeface="Tahoma"/>
                <a:cs typeface="Tahoma"/>
              </a:rPr>
              <a:t>LOPES</a:t>
            </a:r>
            <a:r>
              <a:rPr sz="1200" b="1" spc="-50">
                <a:latin typeface="Tahoma"/>
                <a:cs typeface="Tahoma"/>
              </a:rPr>
              <a:t> </a:t>
            </a:r>
            <a:r>
              <a:rPr sz="1200" b="1">
                <a:latin typeface="Tahoma"/>
                <a:cs typeface="Tahoma"/>
              </a:rPr>
              <a:t>SILVA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09"/>
              </a:spcBef>
              <a:defRPr/>
            </a:pPr>
            <a:r>
              <a:rPr sz="1200">
                <a:latin typeface="Tahoma"/>
                <a:cs typeface="Tahoma"/>
              </a:rPr>
              <a:t>CPF</a:t>
            </a:r>
            <a:r>
              <a:rPr sz="1200" spc="-50">
                <a:latin typeface="Tahoma"/>
                <a:cs typeface="Tahoma"/>
              </a:rPr>
              <a:t> </a:t>
            </a:r>
            <a:r>
              <a:rPr sz="1200">
                <a:latin typeface="Tahoma"/>
                <a:cs typeface="Tahoma"/>
              </a:rPr>
              <a:t>nº</a:t>
            </a:r>
            <a:r>
              <a:rPr sz="1200" spc="-50">
                <a:latin typeface="Tahoma"/>
                <a:cs typeface="Tahoma"/>
              </a:rPr>
              <a:t> </a:t>
            </a:r>
            <a:r>
              <a:rPr lang="pt-BR" sz="1200">
                <a:latin typeface="Tahoma"/>
                <a:cs typeface="Tahoma"/>
              </a:rPr>
              <a:t>***</a:t>
            </a:r>
            <a:r>
              <a:rPr sz="1200">
                <a:latin typeface="Tahoma"/>
                <a:cs typeface="Tahoma"/>
              </a:rPr>
              <a:t>.396.227-</a:t>
            </a:r>
            <a:r>
              <a:rPr lang="pt-BR" sz="1200">
                <a:latin typeface="Tahoma"/>
                <a:cs typeface="Tahoma"/>
              </a:rPr>
              <a:t>**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09"/>
              </a:spcBef>
              <a:defRPr/>
            </a:pPr>
            <a:r>
              <a:rPr sz="1200" spc="-5">
                <a:latin typeface="Tahoma"/>
                <a:cs typeface="Tahoma"/>
              </a:rPr>
              <a:t>Diretor</a:t>
            </a:r>
            <a:r>
              <a:rPr sz="1200">
                <a:latin typeface="Tahoma"/>
                <a:cs typeface="Tahoma"/>
              </a:rPr>
              <a:t> </a:t>
            </a:r>
            <a:r>
              <a:rPr sz="1200" spc="-5">
                <a:latin typeface="Tahoma"/>
                <a:cs typeface="Tahoma"/>
              </a:rPr>
              <a:t>Administrativo</a:t>
            </a:r>
            <a:r>
              <a:rPr sz="1200">
                <a:latin typeface="Tahoma"/>
                <a:cs typeface="Tahoma"/>
              </a:rPr>
              <a:t> e </a:t>
            </a:r>
            <a:r>
              <a:rPr sz="1200" spc="-5">
                <a:latin typeface="Tahoma"/>
                <a:cs typeface="Tahoma"/>
              </a:rPr>
              <a:t>Financeiro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defRPr/>
            </a:pP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defRPr/>
            </a:pPr>
            <a:endParaRPr sz="15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  <a:defRPr/>
            </a:pPr>
            <a:r>
              <a:rPr sz="1200" b="1">
                <a:latin typeface="Tahoma"/>
                <a:cs typeface="Tahoma"/>
              </a:rPr>
              <a:t>MARIVALDO</a:t>
            </a:r>
            <a:r>
              <a:rPr sz="1200" b="1" spc="-50">
                <a:latin typeface="Tahoma"/>
                <a:cs typeface="Tahoma"/>
              </a:rPr>
              <a:t> </a:t>
            </a:r>
            <a:r>
              <a:rPr sz="1200" b="1">
                <a:latin typeface="Tahoma"/>
                <a:cs typeface="Tahoma"/>
              </a:rPr>
              <a:t>VAZ</a:t>
            </a:r>
            <a:r>
              <a:rPr sz="1200" b="1" spc="-50">
                <a:latin typeface="Tahoma"/>
                <a:cs typeface="Tahoma"/>
              </a:rPr>
              <a:t> </a:t>
            </a:r>
            <a:r>
              <a:rPr sz="1200" b="1">
                <a:latin typeface="Tahoma"/>
                <a:cs typeface="Tahoma"/>
              </a:rPr>
              <a:t>RODRIGUES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09"/>
              </a:spcBef>
              <a:defRPr/>
            </a:pPr>
            <a:r>
              <a:rPr sz="1200">
                <a:latin typeface="Tahoma"/>
                <a:cs typeface="Tahoma"/>
              </a:rPr>
              <a:t>CPF</a:t>
            </a:r>
            <a:r>
              <a:rPr sz="1200" spc="-35">
                <a:latin typeface="Tahoma"/>
                <a:cs typeface="Tahoma"/>
              </a:rPr>
              <a:t> </a:t>
            </a:r>
            <a:r>
              <a:rPr sz="1200">
                <a:latin typeface="Tahoma"/>
                <a:cs typeface="Tahoma"/>
              </a:rPr>
              <a:t>nº</a:t>
            </a:r>
            <a:r>
              <a:rPr sz="1200" spc="-35">
                <a:latin typeface="Tahoma"/>
                <a:cs typeface="Tahoma"/>
              </a:rPr>
              <a:t> </a:t>
            </a:r>
            <a:r>
              <a:rPr lang="pt-BR" sz="1200">
                <a:latin typeface="Tahoma"/>
                <a:cs typeface="Tahoma"/>
              </a:rPr>
              <a:t>***</a:t>
            </a:r>
            <a:r>
              <a:rPr sz="1200">
                <a:latin typeface="Tahoma"/>
                <a:cs typeface="Tahoma"/>
              </a:rPr>
              <a:t>.242.392-</a:t>
            </a:r>
            <a:r>
              <a:rPr lang="pt-BR" sz="1200">
                <a:latin typeface="Tahoma"/>
                <a:cs typeface="Tahoma"/>
              </a:rPr>
              <a:t>**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09"/>
              </a:spcBef>
              <a:defRPr/>
            </a:pPr>
            <a:r>
              <a:rPr sz="1200">
                <a:latin typeface="Tahoma"/>
                <a:cs typeface="Tahoma"/>
              </a:rPr>
              <a:t>Contador</a:t>
            </a:r>
            <a:r>
              <a:rPr sz="1200" spc="-25">
                <a:latin typeface="Tahoma"/>
                <a:cs typeface="Tahoma"/>
              </a:rPr>
              <a:t> </a:t>
            </a:r>
            <a:r>
              <a:rPr sz="1200">
                <a:latin typeface="Tahoma"/>
                <a:cs typeface="Tahoma"/>
              </a:rPr>
              <a:t>CRC</a:t>
            </a:r>
            <a:r>
              <a:rPr sz="1200" spc="-25">
                <a:latin typeface="Tahoma"/>
                <a:cs typeface="Tahoma"/>
              </a:rPr>
              <a:t> </a:t>
            </a:r>
            <a:r>
              <a:rPr sz="1200">
                <a:latin typeface="Tahoma"/>
                <a:cs typeface="Tahoma"/>
              </a:rPr>
              <a:t>nº</a:t>
            </a:r>
            <a:r>
              <a:rPr sz="1200" spc="-25">
                <a:latin typeface="Tahoma"/>
                <a:cs typeface="Tahoma"/>
              </a:rPr>
              <a:t> </a:t>
            </a:r>
            <a:r>
              <a:rPr sz="1200">
                <a:latin typeface="Tahoma"/>
                <a:cs typeface="Tahoma"/>
              </a:rPr>
              <a:t>003309/O-0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 bwMode="auto"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  <a:defRPr/>
            </a:pPr>
            <a:r>
              <a:rPr spc="-5"/>
              <a:t>https://sei.sistemas.ro.gov.br/sei/controlador.php?acao=documento_imprimir_web&amp;acao_origem=arvore_visualizar&amp;id_documento=38656948&amp;inf…</a:t>
            </a:r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 bwMode="auto"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  <a:defRPr/>
            </a:pPr>
            <a:fld id="{81D60167-4931-47E6-BA6A-407CBD079E47}" type="slidenum">
              <a:rPr/>
              <a:t>1</a:t>
            </a:fld>
            <a:r>
              <a:rPr/>
              <a:t>/3</a:t>
            </a:r>
            <a:endParaRPr/>
          </a:p>
        </p:txBody>
      </p:sp>
      <p:sp>
        <p:nvSpPr>
          <p:cNvPr id="7" name="object 7"/>
          <p:cNvSpPr txBox="1"/>
          <p:nvPr/>
        </p:nvSpPr>
        <p:spPr bwMode="auto">
          <a:xfrm>
            <a:off x="292099" y="171513"/>
            <a:ext cx="8369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z="800">
                <a:latin typeface="Arial MT"/>
                <a:cs typeface="Arial MT"/>
              </a:rPr>
              <a:t>05/07/2024,</a:t>
            </a:r>
            <a:r>
              <a:rPr sz="800" spc="-5">
                <a:latin typeface="Arial MT"/>
                <a:cs typeface="Arial MT"/>
              </a:rPr>
              <a:t> </a:t>
            </a:r>
            <a:r>
              <a:rPr sz="800" spc="-60">
                <a:latin typeface="Arial MT"/>
                <a:cs typeface="Arial MT"/>
              </a:rPr>
              <a:t>1</a:t>
            </a:r>
            <a:r>
              <a:rPr sz="800">
                <a:latin typeface="Arial MT"/>
                <a:cs typeface="Arial MT"/>
              </a:rPr>
              <a:t>1:37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 bwMode="auto">
          <a:xfrm>
            <a:off x="3744763" y="171513"/>
            <a:ext cx="126174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z="800">
                <a:latin typeface="Arial MT"/>
                <a:cs typeface="Arial MT"/>
              </a:rPr>
              <a:t>SEI/RO</a:t>
            </a:r>
            <a:r>
              <a:rPr sz="800" spc="-5">
                <a:latin typeface="Arial MT"/>
                <a:cs typeface="Arial MT"/>
              </a:rPr>
              <a:t> </a:t>
            </a:r>
            <a:r>
              <a:rPr sz="800">
                <a:latin typeface="Arial MT"/>
                <a:cs typeface="Arial MT"/>
              </a:rPr>
              <a:t>-</a:t>
            </a:r>
            <a:r>
              <a:rPr sz="800" spc="-5">
                <a:latin typeface="Arial MT"/>
                <a:cs typeface="Arial MT"/>
              </a:rPr>
              <a:t> </a:t>
            </a:r>
            <a:r>
              <a:rPr sz="800">
                <a:latin typeface="Arial MT"/>
                <a:cs typeface="Arial MT"/>
              </a:rPr>
              <a:t>0037925248</a:t>
            </a:r>
            <a:r>
              <a:rPr sz="800" spc="-5">
                <a:latin typeface="Arial MT"/>
                <a:cs typeface="Arial MT"/>
              </a:rPr>
              <a:t> </a:t>
            </a:r>
            <a:r>
              <a:rPr sz="800">
                <a:latin typeface="Arial MT"/>
                <a:cs typeface="Arial MT"/>
              </a:rPr>
              <a:t>-</a:t>
            </a:r>
            <a:r>
              <a:rPr sz="800" spc="-45">
                <a:latin typeface="Arial MT"/>
                <a:cs typeface="Arial MT"/>
              </a:rPr>
              <a:t> </a:t>
            </a:r>
            <a:r>
              <a:rPr sz="800">
                <a:latin typeface="Arial MT"/>
                <a:cs typeface="Arial MT"/>
              </a:rPr>
              <a:t>Ato</a:t>
            </a:r>
            <a:endParaRPr sz="800">
              <a:latin typeface="Arial MT"/>
              <a:cs typeface="Arial M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 bwMode="auto">
          <a:xfrm>
            <a:off x="438149" y="571499"/>
            <a:ext cx="6696075" cy="19050"/>
            <a:chOff x="438149" y="571499"/>
            <a:chExt cx="6696075" cy="19050"/>
          </a:xfrm>
        </p:grpSpPr>
        <p:sp>
          <p:nvSpPr>
            <p:cNvPr id="3" name="object 3"/>
            <p:cNvSpPr/>
            <p:nvPr/>
          </p:nvSpPr>
          <p:spPr bwMode="auto">
            <a:xfrm>
              <a:off x="438149" y="571499"/>
              <a:ext cx="6696075" cy="9525"/>
            </a:xfrm>
            <a:custGeom>
              <a:avLst/>
              <a:gdLst/>
              <a:ahLst/>
              <a:cxnLst/>
              <a:rect l="l" t="t" r="r" b="b"/>
              <a:pathLst>
                <a:path w="6696075" h="9525" fill="norm" stroke="1" extrusionOk="0">
                  <a:moveTo>
                    <a:pt x="6696074" y="9524"/>
                  </a:moveTo>
                  <a:lnTo>
                    <a:pt x="0" y="9524"/>
                  </a:lnTo>
                  <a:lnTo>
                    <a:pt x="0" y="0"/>
                  </a:lnTo>
                  <a:lnTo>
                    <a:pt x="6696074" y="0"/>
                  </a:lnTo>
                  <a:lnTo>
                    <a:pt x="6696074" y="9524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4" name="object 4"/>
            <p:cNvSpPr/>
            <p:nvPr/>
          </p:nvSpPr>
          <p:spPr bwMode="auto">
            <a:xfrm>
              <a:off x="438137" y="571499"/>
              <a:ext cx="6696075" cy="19050"/>
            </a:xfrm>
            <a:custGeom>
              <a:avLst/>
              <a:gdLst/>
              <a:ahLst/>
              <a:cxnLst/>
              <a:rect l="l" t="t" r="r" b="b"/>
              <a:pathLst>
                <a:path w="6696075" h="19050" fill="norm" stroke="1" extrusionOk="0">
                  <a:moveTo>
                    <a:pt x="6696075" y="0"/>
                  </a:moveTo>
                  <a:lnTo>
                    <a:pt x="6686550" y="9525"/>
                  </a:lnTo>
                  <a:lnTo>
                    <a:pt x="0" y="9525"/>
                  </a:lnTo>
                  <a:lnTo>
                    <a:pt x="0" y="19050"/>
                  </a:lnTo>
                  <a:lnTo>
                    <a:pt x="6686550" y="19050"/>
                  </a:lnTo>
                  <a:lnTo>
                    <a:pt x="6696075" y="19050"/>
                  </a:lnTo>
                  <a:lnTo>
                    <a:pt x="6696075" y="9525"/>
                  </a:lnTo>
                  <a:lnTo>
                    <a:pt x="6696075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5" name="object 5"/>
            <p:cNvSpPr/>
            <p:nvPr/>
          </p:nvSpPr>
          <p:spPr bwMode="auto">
            <a:xfrm>
              <a:off x="438149" y="571499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 fill="norm" stroke="1" extrusionOk="0">
                  <a:moveTo>
                    <a:pt x="0" y="19049"/>
                  </a:moveTo>
                  <a:lnTo>
                    <a:pt x="0" y="0"/>
                  </a:lnTo>
                  <a:lnTo>
                    <a:pt x="9524" y="0"/>
                  </a:lnTo>
                  <a:lnTo>
                    <a:pt x="9524" y="9524"/>
                  </a:lnTo>
                  <a:lnTo>
                    <a:pt x="0" y="19049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6" name="object 6"/>
          <p:cNvGrpSpPr/>
          <p:nvPr/>
        </p:nvGrpSpPr>
        <p:grpSpPr bwMode="auto">
          <a:xfrm>
            <a:off x="438149" y="1295399"/>
            <a:ext cx="6696075" cy="19050"/>
            <a:chOff x="438149" y="1295399"/>
            <a:chExt cx="6696075" cy="19050"/>
          </a:xfrm>
        </p:grpSpPr>
        <p:sp>
          <p:nvSpPr>
            <p:cNvPr id="7" name="object 7"/>
            <p:cNvSpPr/>
            <p:nvPr/>
          </p:nvSpPr>
          <p:spPr bwMode="auto">
            <a:xfrm>
              <a:off x="438149" y="1295399"/>
              <a:ext cx="6696075" cy="9525"/>
            </a:xfrm>
            <a:custGeom>
              <a:avLst/>
              <a:gdLst/>
              <a:ahLst/>
              <a:cxnLst/>
              <a:rect l="l" t="t" r="r" b="b"/>
              <a:pathLst>
                <a:path w="6696075" h="9525" fill="norm" stroke="1" extrusionOk="0">
                  <a:moveTo>
                    <a:pt x="6696074" y="9524"/>
                  </a:moveTo>
                  <a:lnTo>
                    <a:pt x="0" y="9524"/>
                  </a:lnTo>
                  <a:lnTo>
                    <a:pt x="0" y="0"/>
                  </a:lnTo>
                  <a:lnTo>
                    <a:pt x="6696074" y="0"/>
                  </a:lnTo>
                  <a:lnTo>
                    <a:pt x="6696074" y="9524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8" name="object 8"/>
            <p:cNvSpPr/>
            <p:nvPr/>
          </p:nvSpPr>
          <p:spPr bwMode="auto">
            <a:xfrm>
              <a:off x="438137" y="1295399"/>
              <a:ext cx="6696075" cy="19050"/>
            </a:xfrm>
            <a:custGeom>
              <a:avLst/>
              <a:gdLst/>
              <a:ahLst/>
              <a:cxnLst/>
              <a:rect l="l" t="t" r="r" b="b"/>
              <a:pathLst>
                <a:path w="6696075" h="19050" fill="norm" stroke="1" extrusionOk="0">
                  <a:moveTo>
                    <a:pt x="6696075" y="0"/>
                  </a:moveTo>
                  <a:lnTo>
                    <a:pt x="6686550" y="9525"/>
                  </a:lnTo>
                  <a:lnTo>
                    <a:pt x="0" y="9525"/>
                  </a:lnTo>
                  <a:lnTo>
                    <a:pt x="0" y="19050"/>
                  </a:lnTo>
                  <a:lnTo>
                    <a:pt x="6686550" y="19050"/>
                  </a:lnTo>
                  <a:lnTo>
                    <a:pt x="6696075" y="19050"/>
                  </a:lnTo>
                  <a:lnTo>
                    <a:pt x="6696075" y="9525"/>
                  </a:lnTo>
                  <a:lnTo>
                    <a:pt x="6696075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9" name="object 9"/>
            <p:cNvSpPr/>
            <p:nvPr/>
          </p:nvSpPr>
          <p:spPr bwMode="auto">
            <a:xfrm>
              <a:off x="438149" y="1295399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 fill="norm" stroke="1" extrusionOk="0">
                  <a:moveTo>
                    <a:pt x="0" y="19049"/>
                  </a:moveTo>
                  <a:lnTo>
                    <a:pt x="0" y="0"/>
                  </a:lnTo>
                  <a:lnTo>
                    <a:pt x="9524" y="0"/>
                  </a:lnTo>
                  <a:lnTo>
                    <a:pt x="9524" y="9524"/>
                  </a:lnTo>
                  <a:lnTo>
                    <a:pt x="0" y="19049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0" name="object 10"/>
          <p:cNvGrpSpPr/>
          <p:nvPr/>
        </p:nvGrpSpPr>
        <p:grpSpPr bwMode="auto">
          <a:xfrm>
            <a:off x="438149" y="2019299"/>
            <a:ext cx="6696075" cy="19050"/>
            <a:chOff x="438149" y="2019299"/>
            <a:chExt cx="6696075" cy="19050"/>
          </a:xfrm>
        </p:grpSpPr>
        <p:sp>
          <p:nvSpPr>
            <p:cNvPr id="11" name="object 11"/>
            <p:cNvSpPr/>
            <p:nvPr/>
          </p:nvSpPr>
          <p:spPr bwMode="auto">
            <a:xfrm>
              <a:off x="438149" y="2019299"/>
              <a:ext cx="6696075" cy="9525"/>
            </a:xfrm>
            <a:custGeom>
              <a:avLst/>
              <a:gdLst/>
              <a:ahLst/>
              <a:cxnLst/>
              <a:rect l="l" t="t" r="r" b="b"/>
              <a:pathLst>
                <a:path w="6696075" h="9525" fill="norm" stroke="1" extrusionOk="0">
                  <a:moveTo>
                    <a:pt x="6696074" y="9524"/>
                  </a:moveTo>
                  <a:lnTo>
                    <a:pt x="0" y="9524"/>
                  </a:lnTo>
                  <a:lnTo>
                    <a:pt x="0" y="0"/>
                  </a:lnTo>
                  <a:lnTo>
                    <a:pt x="6696074" y="0"/>
                  </a:lnTo>
                  <a:lnTo>
                    <a:pt x="6696074" y="9524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2" name="object 12"/>
            <p:cNvSpPr/>
            <p:nvPr/>
          </p:nvSpPr>
          <p:spPr bwMode="auto">
            <a:xfrm>
              <a:off x="438137" y="2019299"/>
              <a:ext cx="6696075" cy="19050"/>
            </a:xfrm>
            <a:custGeom>
              <a:avLst/>
              <a:gdLst/>
              <a:ahLst/>
              <a:cxnLst/>
              <a:rect l="l" t="t" r="r" b="b"/>
              <a:pathLst>
                <a:path w="6696075" h="19050" fill="norm" stroke="1" extrusionOk="0">
                  <a:moveTo>
                    <a:pt x="6696075" y="0"/>
                  </a:moveTo>
                  <a:lnTo>
                    <a:pt x="6686550" y="9525"/>
                  </a:lnTo>
                  <a:lnTo>
                    <a:pt x="0" y="9525"/>
                  </a:lnTo>
                  <a:lnTo>
                    <a:pt x="0" y="19050"/>
                  </a:lnTo>
                  <a:lnTo>
                    <a:pt x="6686550" y="19050"/>
                  </a:lnTo>
                  <a:lnTo>
                    <a:pt x="6696075" y="19050"/>
                  </a:lnTo>
                  <a:lnTo>
                    <a:pt x="6696075" y="9525"/>
                  </a:lnTo>
                  <a:lnTo>
                    <a:pt x="6696075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3" name="object 13"/>
            <p:cNvSpPr/>
            <p:nvPr/>
          </p:nvSpPr>
          <p:spPr bwMode="auto">
            <a:xfrm>
              <a:off x="438149" y="2019299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 fill="norm" stroke="1" extrusionOk="0">
                  <a:moveTo>
                    <a:pt x="0" y="19049"/>
                  </a:moveTo>
                  <a:lnTo>
                    <a:pt x="0" y="0"/>
                  </a:lnTo>
                  <a:lnTo>
                    <a:pt x="9524" y="0"/>
                  </a:lnTo>
                  <a:lnTo>
                    <a:pt x="9524" y="9524"/>
                  </a:lnTo>
                  <a:lnTo>
                    <a:pt x="0" y="19049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4" name="object 14"/>
          <p:cNvGrpSpPr/>
          <p:nvPr/>
        </p:nvGrpSpPr>
        <p:grpSpPr bwMode="auto">
          <a:xfrm>
            <a:off x="438149" y="2743199"/>
            <a:ext cx="6696075" cy="19050"/>
            <a:chOff x="438149" y="2743199"/>
            <a:chExt cx="6696075" cy="19050"/>
          </a:xfrm>
        </p:grpSpPr>
        <p:sp>
          <p:nvSpPr>
            <p:cNvPr id="15" name="object 15"/>
            <p:cNvSpPr/>
            <p:nvPr/>
          </p:nvSpPr>
          <p:spPr bwMode="auto">
            <a:xfrm>
              <a:off x="438149" y="2743199"/>
              <a:ext cx="6696075" cy="9525"/>
            </a:xfrm>
            <a:custGeom>
              <a:avLst/>
              <a:gdLst/>
              <a:ahLst/>
              <a:cxnLst/>
              <a:rect l="l" t="t" r="r" b="b"/>
              <a:pathLst>
                <a:path w="6696075" h="9525" fill="norm" stroke="1" extrusionOk="0">
                  <a:moveTo>
                    <a:pt x="6696074" y="9524"/>
                  </a:moveTo>
                  <a:lnTo>
                    <a:pt x="0" y="9524"/>
                  </a:lnTo>
                  <a:lnTo>
                    <a:pt x="0" y="0"/>
                  </a:lnTo>
                  <a:lnTo>
                    <a:pt x="6696074" y="0"/>
                  </a:lnTo>
                  <a:lnTo>
                    <a:pt x="6696074" y="9524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6" name="object 16"/>
            <p:cNvSpPr/>
            <p:nvPr/>
          </p:nvSpPr>
          <p:spPr bwMode="auto">
            <a:xfrm>
              <a:off x="438137" y="2743199"/>
              <a:ext cx="6696075" cy="19050"/>
            </a:xfrm>
            <a:custGeom>
              <a:avLst/>
              <a:gdLst/>
              <a:ahLst/>
              <a:cxnLst/>
              <a:rect l="l" t="t" r="r" b="b"/>
              <a:pathLst>
                <a:path w="6696075" h="19050" fill="norm" stroke="1" extrusionOk="0">
                  <a:moveTo>
                    <a:pt x="6696075" y="0"/>
                  </a:moveTo>
                  <a:lnTo>
                    <a:pt x="6686550" y="9525"/>
                  </a:lnTo>
                  <a:lnTo>
                    <a:pt x="0" y="9525"/>
                  </a:lnTo>
                  <a:lnTo>
                    <a:pt x="0" y="19050"/>
                  </a:lnTo>
                  <a:lnTo>
                    <a:pt x="6686550" y="19050"/>
                  </a:lnTo>
                  <a:lnTo>
                    <a:pt x="6696075" y="19050"/>
                  </a:lnTo>
                  <a:lnTo>
                    <a:pt x="6696075" y="9525"/>
                  </a:lnTo>
                  <a:lnTo>
                    <a:pt x="6696075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7" name="object 17"/>
            <p:cNvSpPr/>
            <p:nvPr/>
          </p:nvSpPr>
          <p:spPr bwMode="auto">
            <a:xfrm>
              <a:off x="438149" y="2743199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 fill="norm" stroke="1" extrusionOk="0">
                  <a:moveTo>
                    <a:pt x="0" y="19049"/>
                  </a:moveTo>
                  <a:lnTo>
                    <a:pt x="0" y="0"/>
                  </a:lnTo>
                  <a:lnTo>
                    <a:pt x="9524" y="0"/>
                  </a:lnTo>
                  <a:lnTo>
                    <a:pt x="9524" y="9524"/>
                  </a:lnTo>
                  <a:lnTo>
                    <a:pt x="0" y="19049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8" name="object 18"/>
          <p:cNvGrpSpPr/>
          <p:nvPr/>
        </p:nvGrpSpPr>
        <p:grpSpPr bwMode="auto">
          <a:xfrm>
            <a:off x="447675" y="3686173"/>
            <a:ext cx="6677025" cy="19050"/>
            <a:chOff x="447675" y="3686173"/>
            <a:chExt cx="6677025" cy="19050"/>
          </a:xfrm>
        </p:grpSpPr>
        <p:sp>
          <p:nvSpPr>
            <p:cNvPr id="19" name="object 19"/>
            <p:cNvSpPr/>
            <p:nvPr/>
          </p:nvSpPr>
          <p:spPr bwMode="auto">
            <a:xfrm>
              <a:off x="447675" y="3686173"/>
              <a:ext cx="6677025" cy="9525"/>
            </a:xfrm>
            <a:custGeom>
              <a:avLst/>
              <a:gdLst/>
              <a:ahLst/>
              <a:cxnLst/>
              <a:rect l="l" t="t" r="r" b="b"/>
              <a:pathLst>
                <a:path w="6677025" h="9525" fill="norm" stroke="1" extrusionOk="0">
                  <a:moveTo>
                    <a:pt x="6677024" y="9524"/>
                  </a:moveTo>
                  <a:lnTo>
                    <a:pt x="0" y="9524"/>
                  </a:lnTo>
                  <a:lnTo>
                    <a:pt x="0" y="0"/>
                  </a:lnTo>
                  <a:lnTo>
                    <a:pt x="6677024" y="0"/>
                  </a:lnTo>
                  <a:lnTo>
                    <a:pt x="6677024" y="9524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20" name="object 20"/>
            <p:cNvSpPr/>
            <p:nvPr/>
          </p:nvSpPr>
          <p:spPr bwMode="auto">
            <a:xfrm>
              <a:off x="447662" y="3686174"/>
              <a:ext cx="6677025" cy="19050"/>
            </a:xfrm>
            <a:custGeom>
              <a:avLst/>
              <a:gdLst/>
              <a:ahLst/>
              <a:cxnLst/>
              <a:rect l="l" t="t" r="r" b="b"/>
              <a:pathLst>
                <a:path w="6677025" h="19050" fill="norm" stroke="1" extrusionOk="0">
                  <a:moveTo>
                    <a:pt x="6677025" y="0"/>
                  </a:moveTo>
                  <a:lnTo>
                    <a:pt x="6667500" y="9525"/>
                  </a:lnTo>
                  <a:lnTo>
                    <a:pt x="0" y="9525"/>
                  </a:lnTo>
                  <a:lnTo>
                    <a:pt x="0" y="19050"/>
                  </a:lnTo>
                  <a:lnTo>
                    <a:pt x="6667500" y="19050"/>
                  </a:lnTo>
                  <a:lnTo>
                    <a:pt x="6677025" y="19050"/>
                  </a:lnTo>
                  <a:lnTo>
                    <a:pt x="6677025" y="9525"/>
                  </a:lnTo>
                  <a:lnTo>
                    <a:pt x="6677025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21" name="object 21"/>
            <p:cNvSpPr/>
            <p:nvPr/>
          </p:nvSpPr>
          <p:spPr bwMode="auto">
            <a:xfrm>
              <a:off x="447675" y="3686173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9525" h="19050" fill="norm" stroke="1" extrusionOk="0">
                  <a:moveTo>
                    <a:pt x="0" y="19049"/>
                  </a:moveTo>
                  <a:lnTo>
                    <a:pt x="0" y="0"/>
                  </a:lnTo>
                  <a:lnTo>
                    <a:pt x="9524" y="0"/>
                  </a:lnTo>
                  <a:lnTo>
                    <a:pt x="9524" y="9524"/>
                  </a:lnTo>
                  <a:lnTo>
                    <a:pt x="0" y="19049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22" name="object 22"/>
          <p:cNvSpPr/>
          <p:nvPr/>
        </p:nvSpPr>
        <p:spPr bwMode="auto">
          <a:xfrm>
            <a:off x="457186" y="3933824"/>
            <a:ext cx="6657975" cy="28575"/>
          </a:xfrm>
          <a:custGeom>
            <a:avLst/>
            <a:gdLst/>
            <a:ahLst/>
            <a:cxnLst/>
            <a:rect l="l" t="t" r="r" b="b"/>
            <a:pathLst>
              <a:path w="6657975" h="28575" fill="norm" stroke="1" extrusionOk="0">
                <a:moveTo>
                  <a:pt x="6657975" y="19050"/>
                </a:moveTo>
                <a:lnTo>
                  <a:pt x="0" y="19050"/>
                </a:lnTo>
                <a:lnTo>
                  <a:pt x="0" y="28575"/>
                </a:lnTo>
                <a:lnTo>
                  <a:pt x="6657975" y="28575"/>
                </a:lnTo>
                <a:lnTo>
                  <a:pt x="6657975" y="19050"/>
                </a:lnTo>
                <a:close/>
              </a:path>
              <a:path w="6657975" h="28575" fill="norm" stroke="1" extrusionOk="0">
                <a:moveTo>
                  <a:pt x="6657975" y="0"/>
                </a:moveTo>
                <a:lnTo>
                  <a:pt x="0" y="0"/>
                </a:lnTo>
                <a:lnTo>
                  <a:pt x="0" y="9525"/>
                </a:lnTo>
                <a:lnTo>
                  <a:pt x="6657975" y="9525"/>
                </a:lnTo>
                <a:lnTo>
                  <a:pt x="6657975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pic>
        <p:nvPicPr>
          <p:cNvPr id="23" name="object 23"/>
          <p:cNvPicPr/>
          <p:nvPr/>
        </p:nvPicPr>
        <p:blipFill>
          <a:blip r:embed="rId3"/>
          <a:stretch/>
        </p:blipFill>
        <p:spPr bwMode="auto">
          <a:xfrm>
            <a:off x="466725" y="657225"/>
            <a:ext cx="847724" cy="571499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3"/>
          <a:stretch/>
        </p:blipFill>
        <p:spPr bwMode="auto">
          <a:xfrm>
            <a:off x="466725" y="1381125"/>
            <a:ext cx="847724" cy="571499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3"/>
          <a:stretch/>
        </p:blipFill>
        <p:spPr bwMode="auto">
          <a:xfrm>
            <a:off x="466725" y="2105025"/>
            <a:ext cx="847724" cy="571499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4"/>
          <a:stretch/>
        </p:blipFill>
        <p:spPr bwMode="auto">
          <a:xfrm>
            <a:off x="485775" y="2847975"/>
            <a:ext cx="781049" cy="781049"/>
          </a:xfrm>
          <a:prstGeom prst="rect">
            <a:avLst/>
          </a:prstGeom>
        </p:spPr>
      </p:pic>
      <p:sp>
        <p:nvSpPr>
          <p:cNvPr id="27" name="object 27"/>
          <p:cNvSpPr/>
          <p:nvPr/>
        </p:nvSpPr>
        <p:spPr bwMode="auto">
          <a:xfrm>
            <a:off x="5048034" y="3209925"/>
            <a:ext cx="734695" cy="9525"/>
          </a:xfrm>
          <a:custGeom>
            <a:avLst/>
            <a:gdLst/>
            <a:ahLst/>
            <a:cxnLst/>
            <a:rect l="l" t="t" r="r" b="b"/>
            <a:pathLst>
              <a:path w="734695" h="9525" fill="norm" stroke="1" extrusionOk="0">
                <a:moveTo>
                  <a:pt x="0" y="9524"/>
                </a:moveTo>
                <a:lnTo>
                  <a:pt x="0" y="0"/>
                </a:lnTo>
                <a:lnTo>
                  <a:pt x="734533" y="0"/>
                </a:lnTo>
                <a:lnTo>
                  <a:pt x="734533" y="9524"/>
                </a:lnTo>
                <a:lnTo>
                  <a:pt x="0" y="9524"/>
                </a:lnTo>
                <a:close/>
              </a:path>
            </a:pathLst>
          </a:custGeom>
          <a:solidFill>
            <a:srgbClr val="0000ED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28" name="object 28"/>
          <p:cNvSpPr txBox="1"/>
          <p:nvPr/>
        </p:nvSpPr>
        <p:spPr bwMode="auto">
          <a:xfrm>
            <a:off x="1311274" y="685863"/>
            <a:ext cx="5807075" cy="27266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0640" marR="5080" algn="just">
              <a:lnSpc>
                <a:spcPct val="102299"/>
              </a:lnSpc>
              <a:spcBef>
                <a:spcPts val="70"/>
              </a:spcBef>
              <a:defRPr/>
            </a:pPr>
            <a:r>
              <a:rPr sz="1100" spc="-5">
                <a:latin typeface="Calibri"/>
                <a:cs typeface="Calibri"/>
              </a:rPr>
              <a:t>Documento</a:t>
            </a:r>
            <a:r>
              <a:rPr sz="1100">
                <a:latin typeface="Calibri"/>
                <a:cs typeface="Calibri"/>
              </a:rPr>
              <a:t> assinado </a:t>
            </a:r>
            <a:r>
              <a:rPr sz="1100" spc="-5">
                <a:latin typeface="Calibri"/>
                <a:cs typeface="Calibri"/>
              </a:rPr>
              <a:t>eletronicamente</a:t>
            </a:r>
            <a:r>
              <a:rPr sz="1100">
                <a:latin typeface="Calibri"/>
                <a:cs typeface="Calibri"/>
              </a:rPr>
              <a:t> por </a:t>
            </a:r>
            <a:r>
              <a:rPr sz="1100" b="1" spc="-10">
                <a:latin typeface="Calibri"/>
                <a:cs typeface="Calibri"/>
              </a:rPr>
              <a:t>MARIVALDO</a:t>
            </a:r>
            <a:r>
              <a:rPr sz="1100" b="1" spc="-5">
                <a:latin typeface="Calibri"/>
                <a:cs typeface="Calibri"/>
              </a:rPr>
              <a:t> </a:t>
            </a:r>
            <a:r>
              <a:rPr sz="1100" b="1" spc="-20">
                <a:latin typeface="Calibri"/>
                <a:cs typeface="Calibri"/>
              </a:rPr>
              <a:t>VAZ</a:t>
            </a:r>
            <a:r>
              <a:rPr sz="1100" b="1" spc="-15">
                <a:latin typeface="Calibri"/>
                <a:cs typeface="Calibri"/>
              </a:rPr>
              <a:t> </a:t>
            </a:r>
            <a:r>
              <a:rPr sz="1100" b="1" spc="-5">
                <a:latin typeface="Calibri"/>
                <a:cs typeface="Calibri"/>
              </a:rPr>
              <a:t>RODRIGUES</a:t>
            </a:r>
            <a:r>
              <a:rPr sz="1100" spc="-5">
                <a:latin typeface="Calibri"/>
                <a:cs typeface="Calibri"/>
              </a:rPr>
              <a:t>,</a:t>
            </a:r>
            <a:r>
              <a:rPr sz="1100">
                <a:latin typeface="Calibri"/>
                <a:cs typeface="Calibri"/>
              </a:rPr>
              <a:t> </a:t>
            </a:r>
            <a:r>
              <a:rPr sz="1100" b="1" spc="-5">
                <a:latin typeface="Calibri"/>
                <a:cs typeface="Calibri"/>
              </a:rPr>
              <a:t>Fiscal</a:t>
            </a:r>
            <a:r>
              <a:rPr sz="1100" b="1">
                <a:latin typeface="Calibri"/>
                <a:cs typeface="Calibri"/>
              </a:rPr>
              <a:t> de </a:t>
            </a:r>
            <a:r>
              <a:rPr sz="1100" b="1" spc="-10">
                <a:latin typeface="Calibri"/>
                <a:cs typeface="Calibri"/>
              </a:rPr>
              <a:t>Contrato</a:t>
            </a:r>
            <a:r>
              <a:rPr sz="1100" spc="-10">
                <a:latin typeface="Calibri"/>
                <a:cs typeface="Calibri"/>
              </a:rPr>
              <a:t>,</a:t>
            </a:r>
            <a:r>
              <a:rPr sz="1100" spc="-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em 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10/05/2023, às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12:09, </a:t>
            </a:r>
            <a:r>
              <a:rPr sz="1100" spc="-10">
                <a:latin typeface="Calibri"/>
                <a:cs typeface="Calibri"/>
              </a:rPr>
              <a:t>conforme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horário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oficial</a:t>
            </a:r>
            <a:r>
              <a:rPr sz="1100">
                <a:latin typeface="Calibri"/>
                <a:cs typeface="Calibri"/>
              </a:rPr>
              <a:t> de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Brasília,</a:t>
            </a:r>
            <a:r>
              <a:rPr sz="1100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com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fundamento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no </a:t>
            </a:r>
            <a:r>
              <a:rPr sz="1100" spc="-5">
                <a:latin typeface="Calibri"/>
                <a:cs typeface="Calibri"/>
              </a:rPr>
              <a:t>artigo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18 </a:t>
            </a:r>
            <a:r>
              <a:rPr sz="1100" spc="-5">
                <a:latin typeface="Calibri"/>
                <a:cs typeface="Calibri"/>
              </a:rPr>
              <a:t>caput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e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seus</a:t>
            </a:r>
            <a:endParaRPr sz="1100">
              <a:latin typeface="Calibri"/>
              <a:cs typeface="Calibri"/>
            </a:endParaRPr>
          </a:p>
          <a:p>
            <a:pPr marL="40640" algn="just">
              <a:lnSpc>
                <a:spcPct val="100000"/>
              </a:lnSpc>
              <a:spcBef>
                <a:spcPts val="30"/>
              </a:spcBef>
              <a:defRPr/>
            </a:pPr>
            <a:r>
              <a:rPr sz="1100">
                <a:latin typeface="Calibri"/>
                <a:cs typeface="Calibri"/>
              </a:rPr>
              <a:t>§§</a:t>
            </a:r>
            <a:r>
              <a:rPr sz="1100" spc="-1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1º</a:t>
            </a:r>
            <a:r>
              <a:rPr sz="1100" spc="-10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e</a:t>
            </a:r>
            <a:r>
              <a:rPr sz="1100" spc="-10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2º,</a:t>
            </a:r>
            <a:r>
              <a:rPr sz="1100" spc="-10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do</a:t>
            </a:r>
            <a:r>
              <a:rPr sz="1100" spc="-5">
                <a:latin typeface="Calibri"/>
                <a:cs typeface="Calibri"/>
              </a:rPr>
              <a:t> </a:t>
            </a:r>
            <a:r>
              <a:rPr sz="1100" u="sng" spc="-10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Decreto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nº</a:t>
            </a:r>
            <a:r>
              <a:rPr sz="1100" u="sng" spc="-10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21.794,</a:t>
            </a:r>
            <a:r>
              <a:rPr sz="1100" u="sng" spc="-10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de</a:t>
            </a:r>
            <a:r>
              <a:rPr sz="1100" u="sng" spc="-10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5</a:t>
            </a:r>
            <a:r>
              <a:rPr sz="1100" u="sng" spc="-10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Abril</a:t>
            </a:r>
            <a:r>
              <a:rPr sz="1100" u="sng" spc="-10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de</a:t>
            </a:r>
            <a:r>
              <a:rPr sz="1100" u="sng" spc="-10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2017.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defRPr/>
            </a:pPr>
            <a:endParaRPr sz="1350">
              <a:latin typeface="Calibri"/>
              <a:cs typeface="Calibri"/>
            </a:endParaRPr>
          </a:p>
          <a:p>
            <a:pPr marL="40640" marR="5080" algn="just">
              <a:lnSpc>
                <a:spcPct val="102299"/>
              </a:lnSpc>
              <a:defRPr/>
            </a:pPr>
            <a:r>
              <a:rPr sz="1100" spc="-5">
                <a:latin typeface="Calibri"/>
                <a:cs typeface="Calibri"/>
              </a:rPr>
              <a:t>Documento</a:t>
            </a:r>
            <a:r>
              <a:rPr sz="1100">
                <a:latin typeface="Calibri"/>
                <a:cs typeface="Calibri"/>
              </a:rPr>
              <a:t> assinado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eletronicamente</a:t>
            </a:r>
            <a:r>
              <a:rPr sz="1100">
                <a:latin typeface="Calibri"/>
                <a:cs typeface="Calibri"/>
              </a:rPr>
              <a:t> por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 b="1">
                <a:latin typeface="Calibri"/>
                <a:cs typeface="Calibri"/>
              </a:rPr>
              <a:t>FERNANDO</a:t>
            </a:r>
            <a:r>
              <a:rPr sz="1100" b="1" spc="5">
                <a:latin typeface="Calibri"/>
                <a:cs typeface="Calibri"/>
              </a:rPr>
              <a:t> </a:t>
            </a:r>
            <a:r>
              <a:rPr sz="1100" b="1" spc="-10">
                <a:latin typeface="Calibri"/>
                <a:cs typeface="Calibri"/>
              </a:rPr>
              <a:t>CESAR</a:t>
            </a:r>
            <a:r>
              <a:rPr sz="1100" b="1" spc="-5">
                <a:latin typeface="Calibri"/>
                <a:cs typeface="Calibri"/>
              </a:rPr>
              <a:t> </a:t>
            </a:r>
            <a:r>
              <a:rPr sz="1100" b="1">
                <a:latin typeface="Calibri"/>
                <a:cs typeface="Calibri"/>
              </a:rPr>
              <a:t>RAMOS</a:t>
            </a:r>
            <a:r>
              <a:rPr sz="1100" b="1" spc="5">
                <a:latin typeface="Calibri"/>
                <a:cs typeface="Calibri"/>
              </a:rPr>
              <a:t> </a:t>
            </a:r>
            <a:r>
              <a:rPr sz="1100" b="1" spc="-10">
                <a:latin typeface="Calibri"/>
                <a:cs typeface="Calibri"/>
              </a:rPr>
              <a:t>PARENTE</a:t>
            </a:r>
            <a:r>
              <a:rPr sz="1100" spc="-10">
                <a:latin typeface="Calibri"/>
                <a:cs typeface="Calibri"/>
              </a:rPr>
              <a:t>,</a:t>
            </a:r>
            <a:r>
              <a:rPr sz="1100" spc="-5">
                <a:latin typeface="Calibri"/>
                <a:cs typeface="Calibri"/>
              </a:rPr>
              <a:t> </a:t>
            </a:r>
            <a:r>
              <a:rPr sz="1100" b="1" spc="-5">
                <a:latin typeface="Calibri"/>
                <a:cs typeface="Calibri"/>
              </a:rPr>
              <a:t>Presidente</a:t>
            </a:r>
            <a:r>
              <a:rPr sz="1100" spc="-5">
                <a:latin typeface="Calibri"/>
                <a:cs typeface="Calibri"/>
              </a:rPr>
              <a:t>,</a:t>
            </a:r>
            <a:r>
              <a:rPr sz="1100">
                <a:latin typeface="Calibri"/>
                <a:cs typeface="Calibri"/>
              </a:rPr>
              <a:t> em 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10/05/2023, às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13:22, </a:t>
            </a:r>
            <a:r>
              <a:rPr sz="1100" spc="-10">
                <a:latin typeface="Calibri"/>
                <a:cs typeface="Calibri"/>
              </a:rPr>
              <a:t>conforme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horário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oficial</a:t>
            </a:r>
            <a:r>
              <a:rPr sz="1100">
                <a:latin typeface="Calibri"/>
                <a:cs typeface="Calibri"/>
              </a:rPr>
              <a:t> de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Brasília,</a:t>
            </a:r>
            <a:r>
              <a:rPr sz="1100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com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fundamento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no </a:t>
            </a:r>
            <a:r>
              <a:rPr sz="1100" spc="-5">
                <a:latin typeface="Calibri"/>
                <a:cs typeface="Calibri"/>
              </a:rPr>
              <a:t>artigo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18 </a:t>
            </a:r>
            <a:r>
              <a:rPr sz="1100" spc="-5">
                <a:latin typeface="Calibri"/>
                <a:cs typeface="Calibri"/>
              </a:rPr>
              <a:t>caput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e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seus</a:t>
            </a:r>
            <a:endParaRPr sz="1100">
              <a:latin typeface="Calibri"/>
              <a:cs typeface="Calibri"/>
            </a:endParaRPr>
          </a:p>
          <a:p>
            <a:pPr marL="40640" algn="just">
              <a:lnSpc>
                <a:spcPct val="100000"/>
              </a:lnSpc>
              <a:spcBef>
                <a:spcPts val="30"/>
              </a:spcBef>
              <a:defRPr/>
            </a:pPr>
            <a:r>
              <a:rPr sz="1100">
                <a:latin typeface="Calibri"/>
                <a:cs typeface="Calibri"/>
              </a:rPr>
              <a:t>§§</a:t>
            </a:r>
            <a:r>
              <a:rPr sz="1100" spc="-1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1º</a:t>
            </a:r>
            <a:r>
              <a:rPr sz="1100" spc="-10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e</a:t>
            </a:r>
            <a:r>
              <a:rPr sz="1100" spc="-10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2º,</a:t>
            </a:r>
            <a:r>
              <a:rPr sz="1100" spc="-10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do</a:t>
            </a:r>
            <a:r>
              <a:rPr sz="1100" spc="-5">
                <a:latin typeface="Calibri"/>
                <a:cs typeface="Calibri"/>
              </a:rPr>
              <a:t> </a:t>
            </a:r>
            <a:r>
              <a:rPr sz="1100" u="sng" spc="-10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Decreto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nº</a:t>
            </a:r>
            <a:r>
              <a:rPr sz="1100" u="sng" spc="-10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21.794,</a:t>
            </a:r>
            <a:r>
              <a:rPr sz="1100" u="sng" spc="-10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de</a:t>
            </a:r>
            <a:r>
              <a:rPr sz="1100" u="sng" spc="-10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5</a:t>
            </a:r>
            <a:r>
              <a:rPr sz="1100" u="sng" spc="-10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Abril</a:t>
            </a:r>
            <a:r>
              <a:rPr sz="1100" u="sng" spc="-10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de</a:t>
            </a:r>
            <a:r>
              <a:rPr sz="1100" u="sng" spc="-10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2017.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defRPr/>
            </a:pPr>
            <a:endParaRPr sz="1350">
              <a:latin typeface="Calibri"/>
              <a:cs typeface="Calibri"/>
            </a:endParaRPr>
          </a:p>
          <a:p>
            <a:pPr marL="40640" marR="5080" algn="just">
              <a:lnSpc>
                <a:spcPct val="102299"/>
              </a:lnSpc>
              <a:defRPr/>
            </a:pPr>
            <a:r>
              <a:rPr sz="1100" spc="-5">
                <a:latin typeface="Calibri"/>
                <a:cs typeface="Calibri"/>
              </a:rPr>
              <a:t>Documento </a:t>
            </a:r>
            <a:r>
              <a:rPr sz="1100">
                <a:latin typeface="Calibri"/>
                <a:cs typeface="Calibri"/>
              </a:rPr>
              <a:t>assinado </a:t>
            </a:r>
            <a:r>
              <a:rPr sz="1100" spc="-5">
                <a:latin typeface="Calibri"/>
                <a:cs typeface="Calibri"/>
              </a:rPr>
              <a:t>eletronicamente </a:t>
            </a:r>
            <a:r>
              <a:rPr sz="1100">
                <a:latin typeface="Calibri"/>
                <a:cs typeface="Calibri"/>
              </a:rPr>
              <a:t>por </a:t>
            </a:r>
            <a:r>
              <a:rPr sz="1100" b="1">
                <a:latin typeface="Calibri"/>
                <a:cs typeface="Calibri"/>
              </a:rPr>
              <a:t>Carlos Lopes </a:t>
            </a:r>
            <a:r>
              <a:rPr sz="1100" b="1" spc="-5">
                <a:latin typeface="Calibri"/>
                <a:cs typeface="Calibri"/>
              </a:rPr>
              <a:t>Silva</a:t>
            </a:r>
            <a:r>
              <a:rPr sz="1100" spc="-5">
                <a:latin typeface="Calibri"/>
                <a:cs typeface="Calibri"/>
              </a:rPr>
              <a:t>, </a:t>
            </a:r>
            <a:r>
              <a:rPr sz="1100" b="1" spc="-5">
                <a:latin typeface="Calibri"/>
                <a:cs typeface="Calibri"/>
              </a:rPr>
              <a:t>Diretor(a)</a:t>
            </a:r>
            <a:r>
              <a:rPr sz="1100" spc="-5">
                <a:latin typeface="Calibri"/>
                <a:cs typeface="Calibri"/>
              </a:rPr>
              <a:t>, </a:t>
            </a:r>
            <a:r>
              <a:rPr sz="1100">
                <a:latin typeface="Calibri"/>
                <a:cs typeface="Calibri"/>
              </a:rPr>
              <a:t>em 10/05/2023, às 13:54, </a:t>
            </a:r>
            <a:r>
              <a:rPr sz="1100" spc="5">
                <a:latin typeface="Calibri"/>
                <a:cs typeface="Calibri"/>
              </a:rPr>
              <a:t> </a:t>
            </a:r>
            <a:r>
              <a:rPr sz="1100" spc="-10">
                <a:latin typeface="Calibri"/>
                <a:cs typeface="Calibri"/>
              </a:rPr>
              <a:t>conforme</a:t>
            </a:r>
            <a:r>
              <a:rPr sz="1100" spc="220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horário</a:t>
            </a:r>
            <a:r>
              <a:rPr sz="1100" spc="220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oficial</a:t>
            </a:r>
            <a:r>
              <a:rPr sz="1100" spc="220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de</a:t>
            </a:r>
            <a:r>
              <a:rPr sz="1100" spc="225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Brasília,</a:t>
            </a:r>
            <a:r>
              <a:rPr sz="1100" spc="220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com</a:t>
            </a:r>
            <a:r>
              <a:rPr sz="1100" spc="220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fundamento</a:t>
            </a:r>
            <a:r>
              <a:rPr sz="1100" spc="220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no</a:t>
            </a:r>
            <a:r>
              <a:rPr sz="1100" spc="225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artigo</a:t>
            </a:r>
            <a:r>
              <a:rPr sz="1100" spc="220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18</a:t>
            </a:r>
            <a:r>
              <a:rPr sz="1100" spc="220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caput</a:t>
            </a:r>
            <a:r>
              <a:rPr sz="1100" spc="22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e</a:t>
            </a:r>
            <a:r>
              <a:rPr sz="1100" spc="220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seus</a:t>
            </a:r>
            <a:r>
              <a:rPr sz="1100" spc="220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§§</a:t>
            </a:r>
            <a:r>
              <a:rPr sz="1100" spc="220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1º</a:t>
            </a:r>
            <a:r>
              <a:rPr sz="1100" spc="22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e</a:t>
            </a:r>
            <a:r>
              <a:rPr sz="1100" spc="220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2º,</a:t>
            </a:r>
            <a:r>
              <a:rPr sz="1100" spc="220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do </a:t>
            </a:r>
            <a:r>
              <a:rPr sz="1100" spc="-235">
                <a:latin typeface="Calibri"/>
                <a:cs typeface="Calibri"/>
              </a:rPr>
              <a:t> </a:t>
            </a:r>
            <a:r>
              <a:rPr sz="1100" u="sng" spc="-10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Decreto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nº</a:t>
            </a:r>
            <a:r>
              <a:rPr sz="1100" u="sng" spc="-5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21.794,</a:t>
            </a:r>
            <a:r>
              <a:rPr sz="1100" u="sng" spc="-5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de</a:t>
            </a:r>
            <a:r>
              <a:rPr sz="1100" u="sng" spc="-5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5</a:t>
            </a:r>
            <a:r>
              <a:rPr sz="1100" u="sng" spc="-5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Abril</a:t>
            </a:r>
            <a:r>
              <a:rPr sz="1100" u="sng" spc="-5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de</a:t>
            </a:r>
            <a:r>
              <a:rPr sz="1100" u="sng" spc="-5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5" tooltip="http://www.diof.ro.gov.br/data/uploads/2017/04/Doe-05_04_2017.pdf"/>
              </a:rPr>
              <a:t>2017.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defRPr/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defRPr/>
            </a:pPr>
            <a:endParaRPr sz="1450">
              <a:latin typeface="Calibri"/>
              <a:cs typeface="Calibri"/>
            </a:endParaRPr>
          </a:p>
          <a:p>
            <a:pPr marL="12700" marR="5080" algn="just">
              <a:lnSpc>
                <a:spcPct val="102299"/>
              </a:lnSpc>
              <a:spcBef>
                <a:spcPts val="5"/>
              </a:spcBef>
              <a:defRPr/>
            </a:pPr>
            <a:r>
              <a:rPr sz="1100">
                <a:latin typeface="Calibri"/>
                <a:cs typeface="Calibri"/>
              </a:rPr>
              <a:t>A </a:t>
            </a:r>
            <a:r>
              <a:rPr sz="1100" spc="-5">
                <a:latin typeface="Calibri"/>
                <a:cs typeface="Calibri"/>
              </a:rPr>
              <a:t>autenticidade </a:t>
            </a:r>
            <a:r>
              <a:rPr sz="1100" spc="-10">
                <a:latin typeface="Calibri"/>
                <a:cs typeface="Calibri"/>
              </a:rPr>
              <a:t>deste </a:t>
            </a:r>
            <a:r>
              <a:rPr sz="1100" spc="-5">
                <a:latin typeface="Calibri"/>
                <a:cs typeface="Calibri"/>
              </a:rPr>
              <a:t>documento </a:t>
            </a:r>
            <a:r>
              <a:rPr sz="1100">
                <a:latin typeface="Calibri"/>
                <a:cs typeface="Calibri"/>
              </a:rPr>
              <a:t>pode ser </a:t>
            </a:r>
            <a:r>
              <a:rPr sz="1100" spc="-10">
                <a:latin typeface="Calibri"/>
                <a:cs typeface="Calibri"/>
              </a:rPr>
              <a:t>conferida </a:t>
            </a:r>
            <a:r>
              <a:rPr sz="1100">
                <a:latin typeface="Calibri"/>
                <a:cs typeface="Calibri"/>
              </a:rPr>
              <a:t>no </a:t>
            </a:r>
            <a:r>
              <a:rPr sz="1100" spc="-5">
                <a:latin typeface="Calibri"/>
                <a:cs typeface="Calibri"/>
              </a:rPr>
              <a:t>site </a:t>
            </a:r>
            <a:r>
              <a:rPr sz="1100" u="sng" spc="-5">
                <a:solidFill>
                  <a:srgbClr val="0000ED"/>
                </a:solidFill>
                <a:latin typeface="Calibri"/>
                <a:cs typeface="Calibri"/>
                <a:hlinkClick r:id="rId6" tooltip="http://sei.sistemas.ro.gov.br/sei/controlador_externo.php?acao=documento_conferir&amp;id_orgao_acesso_externo=0"/>
              </a:rPr>
              <a:t>portal </a:t>
            </a:r>
            <a:r>
              <a:rPr sz="1100" u="sng">
                <a:solidFill>
                  <a:srgbClr val="0000ED"/>
                </a:solidFill>
                <a:latin typeface="Calibri"/>
                <a:cs typeface="Calibri"/>
                <a:hlinkClick r:id="rId6" tooltip="http://sei.sistemas.ro.gov.br/sei/controlador_externo.php?acao=documento_conferir&amp;id_orgao_acesso_externo=0"/>
              </a:rPr>
              <a:t>do SEI</a:t>
            </a:r>
            <a:r>
              <a:rPr sz="1100">
                <a:latin typeface="Calibri"/>
                <a:cs typeface="Calibri"/>
              </a:rPr>
              <a:t>, </a:t>
            </a:r>
            <a:r>
              <a:rPr sz="1100" spc="-5">
                <a:latin typeface="Calibri"/>
                <a:cs typeface="Calibri"/>
              </a:rPr>
              <a:t>informando </a:t>
            </a:r>
            <a:r>
              <a:rPr sz="1100">
                <a:latin typeface="Calibri"/>
                <a:cs typeface="Calibri"/>
              </a:rPr>
              <a:t>o </a:t>
            </a:r>
            <a:r>
              <a:rPr sz="1100" spc="-5">
                <a:latin typeface="Calibri"/>
                <a:cs typeface="Calibri"/>
              </a:rPr>
              <a:t>código </a:t>
            </a:r>
            <a:r>
              <a:rPr sz="1100">
                <a:latin typeface="Calibri"/>
                <a:cs typeface="Calibri"/>
              </a:rPr>
              <a:t> </a:t>
            </a:r>
            <a:r>
              <a:rPr sz="1100" spc="-5">
                <a:latin typeface="Calibri"/>
                <a:cs typeface="Calibri"/>
              </a:rPr>
              <a:t>verificador </a:t>
            </a:r>
            <a:r>
              <a:rPr sz="1100" b="1">
                <a:latin typeface="Calibri"/>
                <a:cs typeface="Calibri"/>
              </a:rPr>
              <a:t>0037925248 </a:t>
            </a:r>
            <a:r>
              <a:rPr sz="1100">
                <a:latin typeface="Calibri"/>
                <a:cs typeface="Calibri"/>
              </a:rPr>
              <a:t>e</a:t>
            </a:r>
            <a:r>
              <a:rPr sz="1100" spc="-5">
                <a:latin typeface="Calibri"/>
                <a:cs typeface="Calibri"/>
              </a:rPr>
              <a:t> </a:t>
            </a:r>
            <a:r>
              <a:rPr sz="1100">
                <a:latin typeface="Calibri"/>
                <a:cs typeface="Calibri"/>
              </a:rPr>
              <a:t>o</a:t>
            </a:r>
            <a:r>
              <a:rPr sz="1100" spc="-5">
                <a:latin typeface="Calibri"/>
                <a:cs typeface="Calibri"/>
              </a:rPr>
              <a:t> código CRC</a:t>
            </a:r>
            <a:r>
              <a:rPr sz="1100">
                <a:latin typeface="Calibri"/>
                <a:cs typeface="Calibri"/>
              </a:rPr>
              <a:t> </a:t>
            </a:r>
            <a:r>
              <a:rPr sz="1100" b="1">
                <a:latin typeface="Calibri"/>
                <a:cs typeface="Calibri"/>
              </a:rPr>
              <a:t>1BC1E71B</a:t>
            </a:r>
            <a:r>
              <a:rPr sz="110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 bwMode="auto"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  <a:defRPr/>
            </a:pPr>
            <a:r>
              <a:rPr spc="-5"/>
              <a:t>https://sei.sistemas.ro.gov.br/sei/controlador.php?acao=documento_imprimir_web&amp;acao_origem=arvore_visualizar&amp;id_documento=38656948&amp;inf…</a:t>
            </a:r>
            <a:endParaRPr/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 bwMode="auto"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0"/>
              </a:spcBef>
              <a:defRPr/>
            </a:pPr>
            <a:fld id="{81D60167-4931-47E6-BA6A-407CBD079E47}" type="slidenum">
              <a:rPr/>
              <a:t>1</a:t>
            </a:fld>
            <a:r>
              <a:rPr/>
              <a:t>/3</a:t>
            </a:r>
            <a:endParaRPr/>
          </a:p>
        </p:txBody>
      </p:sp>
      <p:sp>
        <p:nvSpPr>
          <p:cNvPr id="29" name="object 29"/>
          <p:cNvSpPr txBox="1"/>
          <p:nvPr/>
        </p:nvSpPr>
        <p:spPr bwMode="auto">
          <a:xfrm>
            <a:off x="444500" y="3959225"/>
            <a:ext cx="44900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z="900" b="1" spc="-10">
                <a:latin typeface="Calibri"/>
                <a:cs typeface="Calibri"/>
              </a:rPr>
              <a:t>Referência:</a:t>
            </a:r>
            <a:r>
              <a:rPr sz="900" b="1" spc="5">
                <a:latin typeface="Calibri"/>
                <a:cs typeface="Calibri"/>
              </a:rPr>
              <a:t> </a:t>
            </a:r>
            <a:r>
              <a:rPr sz="900">
                <a:latin typeface="Calibri"/>
                <a:cs typeface="Calibri"/>
              </a:rPr>
              <a:t>Caso</a:t>
            </a:r>
            <a:r>
              <a:rPr sz="900" spc="5">
                <a:latin typeface="Calibri"/>
                <a:cs typeface="Calibri"/>
              </a:rPr>
              <a:t> </a:t>
            </a:r>
            <a:r>
              <a:rPr sz="900" spc="-5">
                <a:latin typeface="Calibri"/>
                <a:cs typeface="Calibri"/>
              </a:rPr>
              <a:t>responda</a:t>
            </a:r>
            <a:r>
              <a:rPr sz="900" spc="5">
                <a:latin typeface="Calibri"/>
                <a:cs typeface="Calibri"/>
              </a:rPr>
              <a:t> </a:t>
            </a:r>
            <a:r>
              <a:rPr sz="900" spc="-10">
                <a:latin typeface="Calibri"/>
                <a:cs typeface="Calibri"/>
              </a:rPr>
              <a:t>este</a:t>
            </a:r>
            <a:r>
              <a:rPr sz="900" spc="5">
                <a:latin typeface="Calibri"/>
                <a:cs typeface="Calibri"/>
              </a:rPr>
              <a:t> </a:t>
            </a:r>
            <a:r>
              <a:rPr sz="900" spc="-15">
                <a:latin typeface="Calibri"/>
                <a:cs typeface="Calibri"/>
              </a:rPr>
              <a:t>Ato,</a:t>
            </a:r>
            <a:r>
              <a:rPr sz="900" spc="5">
                <a:latin typeface="Calibri"/>
                <a:cs typeface="Calibri"/>
              </a:rPr>
              <a:t> </a:t>
            </a:r>
            <a:r>
              <a:rPr sz="900" spc="-5">
                <a:latin typeface="Calibri"/>
                <a:cs typeface="Calibri"/>
              </a:rPr>
              <a:t>indicar</a:t>
            </a:r>
            <a:r>
              <a:rPr sz="900" spc="5">
                <a:latin typeface="Calibri"/>
                <a:cs typeface="Calibri"/>
              </a:rPr>
              <a:t> </a:t>
            </a:r>
            <a:r>
              <a:rPr sz="900" spc="-5">
                <a:latin typeface="Calibri"/>
                <a:cs typeface="Calibri"/>
              </a:rPr>
              <a:t>expressamente</a:t>
            </a:r>
            <a:r>
              <a:rPr sz="900" spc="5">
                <a:latin typeface="Calibri"/>
                <a:cs typeface="Calibri"/>
              </a:rPr>
              <a:t> </a:t>
            </a:r>
            <a:r>
              <a:rPr sz="900">
                <a:latin typeface="Calibri"/>
                <a:cs typeface="Calibri"/>
              </a:rPr>
              <a:t>o</a:t>
            </a:r>
            <a:r>
              <a:rPr sz="900" spc="5">
                <a:latin typeface="Calibri"/>
                <a:cs typeface="Calibri"/>
              </a:rPr>
              <a:t> </a:t>
            </a:r>
            <a:r>
              <a:rPr sz="900" spc="-5">
                <a:latin typeface="Calibri"/>
                <a:cs typeface="Calibri"/>
              </a:rPr>
              <a:t>Processo</a:t>
            </a:r>
            <a:r>
              <a:rPr sz="900" spc="10">
                <a:latin typeface="Calibri"/>
                <a:cs typeface="Calibri"/>
              </a:rPr>
              <a:t> </a:t>
            </a:r>
            <a:r>
              <a:rPr sz="900">
                <a:latin typeface="Calibri"/>
                <a:cs typeface="Calibri"/>
              </a:rPr>
              <a:t>nº</a:t>
            </a:r>
            <a:r>
              <a:rPr sz="900" spc="5">
                <a:latin typeface="Calibri"/>
                <a:cs typeface="Calibri"/>
              </a:rPr>
              <a:t> </a:t>
            </a:r>
            <a:r>
              <a:rPr sz="900">
                <a:latin typeface="Calibri"/>
                <a:cs typeface="Calibri"/>
              </a:rPr>
              <a:t>0040.000145/2023-39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 bwMode="auto">
          <a:xfrm>
            <a:off x="6226025" y="3959225"/>
            <a:ext cx="9023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z="900">
                <a:latin typeface="Calibri"/>
                <a:cs typeface="Calibri"/>
              </a:rPr>
              <a:t>SEI</a:t>
            </a:r>
            <a:r>
              <a:rPr sz="900" spc="-40">
                <a:latin typeface="Calibri"/>
                <a:cs typeface="Calibri"/>
              </a:rPr>
              <a:t> </a:t>
            </a:r>
            <a:r>
              <a:rPr sz="900">
                <a:latin typeface="Calibri"/>
                <a:cs typeface="Calibri"/>
              </a:rPr>
              <a:t>nº</a:t>
            </a:r>
            <a:r>
              <a:rPr sz="900" spc="-40">
                <a:latin typeface="Calibri"/>
                <a:cs typeface="Calibri"/>
              </a:rPr>
              <a:t> </a:t>
            </a:r>
            <a:r>
              <a:rPr sz="900">
                <a:latin typeface="Calibri"/>
                <a:cs typeface="Calibri"/>
              </a:rPr>
              <a:t>0037925248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 bwMode="auto">
          <a:xfrm>
            <a:off x="292099" y="171513"/>
            <a:ext cx="8369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z="800">
                <a:latin typeface="Arial MT"/>
                <a:cs typeface="Arial MT"/>
              </a:rPr>
              <a:t>05/07/2024,</a:t>
            </a:r>
            <a:r>
              <a:rPr sz="800" spc="-5">
                <a:latin typeface="Arial MT"/>
                <a:cs typeface="Arial MT"/>
              </a:rPr>
              <a:t> </a:t>
            </a:r>
            <a:r>
              <a:rPr sz="800" spc="-60">
                <a:latin typeface="Arial MT"/>
                <a:cs typeface="Arial MT"/>
              </a:rPr>
              <a:t>1</a:t>
            </a:r>
            <a:r>
              <a:rPr sz="800">
                <a:latin typeface="Arial MT"/>
                <a:cs typeface="Arial MT"/>
              </a:rPr>
              <a:t>1:37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32" name="object 32"/>
          <p:cNvSpPr txBox="1"/>
          <p:nvPr/>
        </p:nvSpPr>
        <p:spPr bwMode="auto">
          <a:xfrm>
            <a:off x="3744763" y="171513"/>
            <a:ext cx="126174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z="800">
                <a:latin typeface="Arial MT"/>
                <a:cs typeface="Arial MT"/>
              </a:rPr>
              <a:t>SEI/RO</a:t>
            </a:r>
            <a:r>
              <a:rPr sz="800" spc="-5">
                <a:latin typeface="Arial MT"/>
                <a:cs typeface="Arial MT"/>
              </a:rPr>
              <a:t> </a:t>
            </a:r>
            <a:r>
              <a:rPr sz="800">
                <a:latin typeface="Arial MT"/>
                <a:cs typeface="Arial MT"/>
              </a:rPr>
              <a:t>-</a:t>
            </a:r>
            <a:r>
              <a:rPr sz="800" spc="-5">
                <a:latin typeface="Arial MT"/>
                <a:cs typeface="Arial MT"/>
              </a:rPr>
              <a:t> </a:t>
            </a:r>
            <a:r>
              <a:rPr sz="800">
                <a:latin typeface="Arial MT"/>
                <a:cs typeface="Arial MT"/>
              </a:rPr>
              <a:t>0037925248</a:t>
            </a:r>
            <a:r>
              <a:rPr sz="800" spc="-5">
                <a:latin typeface="Arial MT"/>
                <a:cs typeface="Arial MT"/>
              </a:rPr>
              <a:t> </a:t>
            </a:r>
            <a:r>
              <a:rPr sz="800">
                <a:latin typeface="Arial MT"/>
                <a:cs typeface="Arial MT"/>
              </a:rPr>
              <a:t>-</a:t>
            </a:r>
            <a:r>
              <a:rPr sz="800" spc="-45">
                <a:latin typeface="Arial MT"/>
                <a:cs typeface="Arial MT"/>
              </a:rPr>
              <a:t> </a:t>
            </a:r>
            <a:r>
              <a:rPr sz="800">
                <a:latin typeface="Arial MT"/>
                <a:cs typeface="Arial MT"/>
              </a:rPr>
              <a:t>Ato</a:t>
            </a:r>
            <a:endParaRPr sz="800">
              <a:latin typeface="Arial MT"/>
              <a:cs typeface="Arial M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ED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ED"/>
      </a:hlink>
      <a:folHlink>
        <a:srgbClr val="800080"/>
      </a:folHlink>
    </a:clrScheme>
    <a:fontScheme name="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ONLYOFFICE/8.0.0.99</Application>
  <DocSecurity>0</DocSecurity>
  <PresentationFormat>On-screen Show (4:3)</PresentationFormat>
  <Paragraphs>0</Paragraphs>
  <Slides>3</Slides>
  <Notes>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 1</vt:lpstr>
      <vt:lpstr>Slide 1</vt:lpstr>
      <vt:lpstr>Slide 2</vt:lpstr>
      <vt:lpstr>Slide 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SEI/RO - 0037925248 - Ato</dc:title>
  <dc:subject/>
  <dc:creator/>
  <cp:keywords/>
  <dc:description/>
  <dc:identifier/>
  <dc:language/>
  <cp:lastModifiedBy/>
  <cp:revision>1</cp:revision>
  <dcterms:created xsi:type="dcterms:W3CDTF">2024-07-05T15:40:33Z</dcterms:created>
  <dcterms:modified xsi:type="dcterms:W3CDTF">2024-07-05T15:42:41Z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2024-07-05T00:00:00Z</vt:filetime>
  </property>
  <property fmtid="{D5CDD505-2E9C-101B-9397-08002B2CF9AE}" pid="3" name="Creator">
    <vt:lpwstr>Mozilla/5.0 (Windows NT 10.0; Win64; x64) AppleWebKit/537.36 (KHTML, like Gecko) Chrome/126.0.0.0 Safari/537.36</vt:lpwstr>
  </property>
  <property fmtid="{D5CDD505-2E9C-101B-9397-08002B2CF9AE}" pid="4" name="LastSaved">
    <vt:filetime>2024-07-05T00:00:00Z</vt:filetime>
  </property>
</Properties>
</file>