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4" r:id="rId7"/>
    <p:sldId id="280" r:id="rId8"/>
    <p:sldId id="261" r:id="rId9"/>
    <p:sldId id="262" r:id="rId10"/>
    <p:sldId id="263" r:id="rId11"/>
    <p:sldId id="265" r:id="rId12"/>
    <p:sldId id="266" r:id="rId13"/>
    <p:sldId id="267" r:id="rId14"/>
    <p:sldId id="281" r:id="rId15"/>
    <p:sldId id="282" r:id="rId16"/>
    <p:sldId id="268" r:id="rId17"/>
    <p:sldId id="269" r:id="rId18"/>
    <p:sldId id="270" r:id="rId19"/>
    <p:sldId id="271" r:id="rId20"/>
    <p:sldId id="277" r:id="rId21"/>
    <p:sldId id="278" r:id="rId22"/>
    <p:sldId id="284" r:id="rId23"/>
    <p:sldId id="283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37" autoAdjust="0"/>
    <p:restoredTop sz="94660"/>
  </p:normalViewPr>
  <p:slideViewPr>
    <p:cSldViewPr>
      <p:cViewPr>
        <p:scale>
          <a:sx n="100" d="100"/>
          <a:sy n="100" d="100"/>
        </p:scale>
        <p:origin x="-2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A3A93-BCD1-4971-AB9B-4F0E8F7C331E}" type="datetimeFigureOut">
              <a:rPr lang="pt-BR" smtClean="0"/>
              <a:pPr/>
              <a:t>21/09/2017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950E5-F35C-4E93-A85C-0ED387305C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28897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950E5-F35C-4E93-A85C-0ED387305C1C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59695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A3C-8EA6-46B9-AEA5-460E3F7AF8FF}" type="datetimeFigureOut">
              <a:rPr lang="pt-BR" smtClean="0"/>
              <a:pPr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1BA6-6018-42AC-81A0-12C48ED1F4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5969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A3C-8EA6-46B9-AEA5-460E3F7AF8FF}" type="datetimeFigureOut">
              <a:rPr lang="pt-BR" smtClean="0"/>
              <a:pPr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1BA6-6018-42AC-81A0-12C48ED1F4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4745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A3C-8EA6-46B9-AEA5-460E3F7AF8FF}" type="datetimeFigureOut">
              <a:rPr lang="pt-BR" smtClean="0"/>
              <a:pPr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1BA6-6018-42AC-81A0-12C48ED1F4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5172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A3C-8EA6-46B9-AEA5-460E3F7AF8FF}" type="datetimeFigureOut">
              <a:rPr lang="pt-BR" smtClean="0"/>
              <a:pPr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1BA6-6018-42AC-81A0-12C48ED1F4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1191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A3C-8EA6-46B9-AEA5-460E3F7AF8FF}" type="datetimeFigureOut">
              <a:rPr lang="pt-BR" smtClean="0"/>
              <a:pPr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1BA6-6018-42AC-81A0-12C48ED1F4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9452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A3C-8EA6-46B9-AEA5-460E3F7AF8FF}" type="datetimeFigureOut">
              <a:rPr lang="pt-BR" smtClean="0"/>
              <a:pPr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1BA6-6018-42AC-81A0-12C48ED1F4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5480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A3C-8EA6-46B9-AEA5-460E3F7AF8FF}" type="datetimeFigureOut">
              <a:rPr lang="pt-BR" smtClean="0"/>
              <a:pPr/>
              <a:t>21/09/2017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1BA6-6018-42AC-81A0-12C48ED1F4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7043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A3C-8EA6-46B9-AEA5-460E3F7AF8FF}" type="datetimeFigureOut">
              <a:rPr lang="pt-BR" smtClean="0"/>
              <a:pPr/>
              <a:t>21/09/2017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1BA6-6018-42AC-81A0-12C48ED1F4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6848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A3C-8EA6-46B9-AEA5-460E3F7AF8FF}" type="datetimeFigureOut">
              <a:rPr lang="pt-BR" smtClean="0"/>
              <a:pPr/>
              <a:t>21/09/2017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1BA6-6018-42AC-81A0-12C48ED1F4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1175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A3C-8EA6-46B9-AEA5-460E3F7AF8FF}" type="datetimeFigureOut">
              <a:rPr lang="pt-BR" smtClean="0"/>
              <a:pPr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1BA6-6018-42AC-81A0-12C48ED1F4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6457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A3C-8EA6-46B9-AEA5-460E3F7AF8FF}" type="datetimeFigureOut">
              <a:rPr lang="pt-BR" smtClean="0"/>
              <a:pPr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1BA6-6018-42AC-81A0-12C48ED1F4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8950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D7A3C-8EA6-46B9-AEA5-460E3F7AF8FF}" type="datetimeFigureOut">
              <a:rPr lang="pt-BR" smtClean="0"/>
              <a:pPr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81BA6-6018-42AC-81A0-12C48ED1F4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3419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videncia.gov.br/wp-content/uploads/2016/07/NOTA-TECNICA-03-2015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III FÓRUM </a:t>
            </a:r>
            <a:r>
              <a:rPr lang="pt-BR" b="1" smtClean="0"/>
              <a:t>PREVIDENCIÁRIO </a:t>
            </a:r>
            <a:r>
              <a:rPr lang="pt-BR" b="1" smtClean="0"/>
              <a:t>IPERON/RO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b="1" i="1" dirty="0" smtClean="0"/>
              <a:t>SEGREGAÇÃO DA MASSA DE SEGURADOS SEM PERDER A AUTONOMIA FEDERATIVA – CASUÍSTICA</a:t>
            </a:r>
          </a:p>
          <a:p>
            <a:pPr marL="0" indent="0" algn="ctr">
              <a:buNone/>
            </a:pPr>
            <a:endParaRPr lang="pt-BR" b="1" i="1" dirty="0"/>
          </a:p>
          <a:p>
            <a:pPr marL="0" indent="0" algn="ctr">
              <a:buNone/>
            </a:pPr>
            <a:r>
              <a:rPr lang="pt-BR" sz="2800" b="1" i="1" dirty="0" smtClean="0"/>
              <a:t>Por  </a:t>
            </a:r>
            <a:r>
              <a:rPr lang="pt-BR" sz="2800" b="1" i="1" dirty="0" err="1" smtClean="0"/>
              <a:t>Iza</a:t>
            </a:r>
            <a:r>
              <a:rPr lang="pt-BR" sz="2800" b="1" i="1" dirty="0" smtClean="0"/>
              <a:t> Amélia de Castro Albuquerque</a:t>
            </a:r>
          </a:p>
          <a:p>
            <a:pPr marL="0" indent="0" algn="ctr">
              <a:buNone/>
            </a:pPr>
            <a:r>
              <a:rPr lang="pt-BR" sz="2800" b="1" i="1" dirty="0" smtClean="0"/>
              <a:t>Setembro/2017</a:t>
            </a:r>
          </a:p>
          <a:p>
            <a:pPr marL="0" indent="0" algn="ctr">
              <a:buNone/>
            </a:pPr>
            <a:r>
              <a:rPr lang="pt-BR" sz="2800" b="1" i="1" dirty="0" smtClean="0"/>
              <a:t>Porto Velho - </a:t>
            </a:r>
            <a:r>
              <a:rPr lang="pt-BR" sz="2800" b="1" i="1" dirty="0" smtClean="0"/>
              <a:t>RO </a:t>
            </a:r>
            <a:endParaRPr lang="pt-BR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303795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200" b="1" dirty="0" smtClean="0"/>
              <a:t>ATOS INFRALEGAIS DA SECRETARIA DE PREVIDÊNCIA/MPS</a:t>
            </a:r>
            <a:r>
              <a:rPr lang="pt-BR" sz="3600" dirty="0" smtClean="0"/>
              <a:t>.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9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Dando </a:t>
            </a:r>
            <a:r>
              <a:rPr lang="pt-BR" sz="9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interpretação extensiva </a:t>
            </a:r>
            <a:r>
              <a:rPr lang="pt-BR" sz="9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ao </a:t>
            </a:r>
            <a:r>
              <a:rPr lang="pt-BR" sz="9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disposto no art. 9º da Lei 9.717, de 27 de novembro de 1998, o Poder Executivo Federal, através da Secretaria de </a:t>
            </a:r>
            <a:r>
              <a:rPr lang="pt-BR" sz="9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Previdência, </a:t>
            </a:r>
            <a:r>
              <a:rPr lang="pt-BR" sz="9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hoje incorporado ao Ministério da Fazenda, </a:t>
            </a:r>
            <a:r>
              <a:rPr lang="pt-BR" sz="9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vem emitindo </a:t>
            </a:r>
            <a:r>
              <a:rPr lang="pt-BR" sz="9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atos normativos administrativos (diversas portarias), </a:t>
            </a:r>
            <a:r>
              <a:rPr lang="pt-BR" sz="9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 criam</a:t>
            </a:r>
            <a:r>
              <a:rPr lang="pt-BR" sz="9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pt-BR" sz="9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estendem</a:t>
            </a:r>
            <a:r>
              <a:rPr lang="pt-BR" sz="9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pt-BR" sz="9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modificam</a:t>
            </a:r>
            <a:r>
              <a:rPr lang="pt-BR" sz="9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BR" sz="9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e/ou restringem </a:t>
            </a:r>
            <a:r>
              <a:rPr lang="pt-BR" sz="9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direitos dos Entes  federados,</a:t>
            </a:r>
            <a:r>
              <a:rPr lang="pt-BR" sz="9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em </a:t>
            </a:r>
            <a:r>
              <a:rPr lang="pt-BR" sz="9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contrariedade a princípios constitucionais, o que interfere diretamente no gerenciamento e, até mesmo na feitura da lei especial dos regimes próprios de previdência social dos servidores públicos – </a:t>
            </a:r>
            <a:r>
              <a:rPr lang="pt-BR" sz="9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RPPS.</a:t>
            </a:r>
          </a:p>
          <a:p>
            <a:pPr marL="0" indent="0" algn="just">
              <a:buNone/>
            </a:pPr>
            <a:endParaRPr lang="pt-BR" sz="9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None/>
            </a:pPr>
            <a:r>
              <a:rPr lang="pt-BR" sz="9600" b="1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Art</a:t>
            </a:r>
            <a:r>
              <a:rPr lang="pt-BR" sz="9600" b="1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13, § 2º, inciso III da Portaria MPS nº 402/2008, </a:t>
            </a:r>
            <a:r>
              <a:rPr lang="pt-BR" sz="9600" b="1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BR" sz="9600" b="1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proíbe a transferência de recursos ou obrigações entre o Plano Financeiro e o Plano Previdenciário, no caso de RPPS com Segregação da Massa dos </a:t>
            </a:r>
            <a:r>
              <a:rPr lang="pt-BR" sz="9600" b="1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segurados.</a:t>
            </a:r>
            <a:r>
              <a:rPr lang="pt-BR" sz="9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6743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Análise dos atos normativos da União à luz do princípio da solidariedade (art. 40 da CF/88)</a:t>
            </a:r>
            <a:endParaRPr lang="pt-BR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 </a:t>
            </a:r>
            <a:r>
              <a:rPr lang="pt-BR" b="1" dirty="0"/>
              <a:t>Portaria MPS nº 402/2008:</a:t>
            </a:r>
          </a:p>
          <a:p>
            <a:pPr marL="0" indent="0" algn="just">
              <a:buNone/>
            </a:pPr>
            <a:r>
              <a:rPr lang="pt-BR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Art. 13. São considerados </a:t>
            </a:r>
            <a:r>
              <a:rPr lang="pt-BR" b="1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recursos previdenciários </a:t>
            </a:r>
            <a:r>
              <a:rPr lang="pt-BR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 </a:t>
            </a:r>
            <a:r>
              <a:rPr lang="pt-BR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contribuições e quaisquer valores, bens, ativos e seus rendimentos vinculados ao RPPS</a:t>
            </a:r>
            <a:r>
              <a:rPr lang="pt-BR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ou ao fundo de previdência de que trata o art. 11, inclusive a totalidade dos créditos do ente instituidor, reconhecidos pelo regime de origem, relativos à compensação financeira disciplinada na Lei nº 9.796, de 5 de maio de 1999</a:t>
            </a:r>
            <a:r>
              <a:rPr lang="pt-B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(</a:t>
            </a:r>
            <a:r>
              <a:rPr lang="pt-BR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g.n</a:t>
            </a:r>
            <a:r>
              <a:rPr lang="pt-B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.)</a:t>
            </a:r>
            <a:endParaRPr lang="pt-B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pt-BR" dirty="0"/>
              <a:t>(...)</a:t>
            </a:r>
          </a:p>
          <a:p>
            <a:pPr marL="0" indent="0" algn="just">
              <a:buNone/>
            </a:pPr>
            <a:r>
              <a:rPr lang="pt-BR" dirty="0"/>
              <a:t>§ 2º </a:t>
            </a:r>
            <a:r>
              <a:rPr lang="pt-BR" b="1" dirty="0"/>
              <a:t>É vedada</a:t>
            </a:r>
            <a:r>
              <a:rPr lang="pt-BR" dirty="0"/>
              <a:t> </a:t>
            </a:r>
            <a:r>
              <a:rPr lang="pt-BR" b="1" dirty="0"/>
              <a:t>a utilização dos </a:t>
            </a:r>
            <a:r>
              <a:rPr lang="pt-BR" b="1" dirty="0">
                <a:solidFill>
                  <a:schemeClr val="accent1"/>
                </a:solidFill>
              </a:rPr>
              <a:t>recursos previdenciários </a:t>
            </a:r>
            <a:r>
              <a:rPr lang="pt-BR" b="1" dirty="0"/>
              <a:t>para </a:t>
            </a:r>
            <a:r>
              <a:rPr lang="pt-BR" b="1" dirty="0">
                <a:solidFill>
                  <a:schemeClr val="accent1"/>
                </a:solidFill>
              </a:rPr>
              <a:t>finalidades diversas daquelas referidas no § 1o deste artigo</a:t>
            </a:r>
            <a:r>
              <a:rPr lang="pt-BR" dirty="0"/>
              <a:t>, </a:t>
            </a:r>
            <a:r>
              <a:rPr lang="pt-BR" b="1" dirty="0"/>
              <a:t>dentre elas consideradas</a:t>
            </a:r>
            <a:r>
              <a:rPr lang="pt-BR" dirty="0"/>
              <a:t>: (grifamos)</a:t>
            </a:r>
          </a:p>
          <a:p>
            <a:pPr marL="0" indent="0">
              <a:buNone/>
            </a:pPr>
            <a:r>
              <a:rPr lang="pt-BR" dirty="0"/>
              <a:t>(...)</a:t>
            </a:r>
          </a:p>
          <a:p>
            <a:pPr marL="0" indent="0" algn="just">
              <a:buNone/>
            </a:pPr>
            <a:r>
              <a:rPr lang="pt-BR" sz="4500" b="1" dirty="0">
                <a:solidFill>
                  <a:srgbClr val="FF0000"/>
                </a:solidFill>
              </a:rPr>
              <a:t>III - a transferência de recursos ou obrigações entre o Plano Financeiro e o Plano Previdenciário, no caso de RPPS com segregação da massa dos segurados</a:t>
            </a:r>
            <a:r>
              <a:rPr lang="pt-BR" b="1" dirty="0">
                <a:solidFill>
                  <a:srgbClr val="FF0000"/>
                </a:solidFill>
              </a:rPr>
              <a:t>; </a:t>
            </a:r>
            <a:r>
              <a:rPr lang="pt-BR" dirty="0"/>
              <a:t>(grifamos)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2885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/>
              <a:t>Por </a:t>
            </a:r>
            <a:r>
              <a:rPr lang="pt-BR" sz="2800" dirty="0"/>
              <a:t>esse normativo os valores arrecadados </a:t>
            </a:r>
            <a:r>
              <a:rPr lang="pt-BR" sz="2800" b="1" dirty="0"/>
              <a:t>de forma solidária por todos os servidores e pela sociedade (contribuições do ente federativo, também denominadas de patronais)</a:t>
            </a:r>
            <a:r>
              <a:rPr lang="pt-BR" sz="2800" dirty="0"/>
              <a:t>, não poderão ser utilizados pela Unidade Gestora Única para pagar benefícios de servidores que foram segregados para contribuírem e receberem benefícios previdenciários </a:t>
            </a:r>
            <a:r>
              <a:rPr lang="pt-BR" sz="2800" dirty="0" smtClean="0"/>
              <a:t>pelo </a:t>
            </a:r>
            <a:r>
              <a:rPr lang="pt-BR" sz="2800" b="1" dirty="0"/>
              <a:t>denominado Plano Financeiro,</a:t>
            </a:r>
            <a:r>
              <a:rPr lang="pt-BR" sz="2800" dirty="0"/>
              <a:t> porque na técnica atuarial o déficit financeiro do Fundo desse Plano deve ser suportado pelo </a:t>
            </a:r>
            <a:r>
              <a:rPr lang="pt-BR" sz="2800" dirty="0" smtClean="0"/>
              <a:t>Tesouro.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140713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/>
              <a:t>Obrigações e vedações mediante normas </a:t>
            </a:r>
            <a:r>
              <a:rPr lang="pt-BR" sz="2400" b="1" dirty="0" err="1" smtClean="0"/>
              <a:t>infralegais</a:t>
            </a:r>
            <a:r>
              <a:rPr lang="pt-BR" sz="2400" b="1" dirty="0" smtClean="0"/>
              <a:t> que ofendem a autonomia dos entes federados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 </a:t>
            </a:r>
          </a:p>
          <a:p>
            <a:pPr marL="0" indent="0" algn="just">
              <a:buNone/>
            </a:pPr>
            <a:r>
              <a:rPr lang="pt-BR" b="1" dirty="0" smtClean="0"/>
              <a:t>Portaria MPS nº 403/2008</a:t>
            </a:r>
          </a:p>
          <a:p>
            <a:pPr marL="0" indent="0" algn="just">
              <a:buNone/>
            </a:pPr>
            <a:r>
              <a:rPr lang="pt-BR" dirty="0"/>
              <a:t>Art. 20. Na hipótese da inviabilidade do plano de amortização previsto nos art. 18 e 19 para o equacionamento do déficit atuarial do RPPS, </a:t>
            </a:r>
            <a:r>
              <a:rPr lang="pt-BR" b="1" dirty="0"/>
              <a:t>será admitida a segregação da massa de seus segurados</a:t>
            </a:r>
            <a:r>
              <a:rPr lang="pt-BR" dirty="0"/>
              <a:t>, observados os princípios da eficiência e economicidade na realocação dos recursos financeiros do RPPS e na composição das </a:t>
            </a:r>
            <a:r>
              <a:rPr lang="pt-BR" dirty="0" err="1"/>
              <a:t>submassas</a:t>
            </a:r>
            <a:r>
              <a:rPr lang="pt-BR" dirty="0"/>
              <a:t>, e os demais parâmetros estabelecidos nesta Portaria.</a:t>
            </a:r>
          </a:p>
          <a:p>
            <a:pPr marL="0" indent="0" algn="just">
              <a:buNone/>
            </a:pPr>
            <a:r>
              <a:rPr lang="pt-BR" dirty="0"/>
              <a:t>(...)</a:t>
            </a:r>
          </a:p>
          <a:p>
            <a:pPr marL="0" indent="0" algn="just">
              <a:buNone/>
            </a:pPr>
            <a:r>
              <a:rPr lang="pt-BR" dirty="0"/>
              <a:t>§ 2º O Plano Financeiro deve ser constituído por um grupo fechado em extinção </a:t>
            </a:r>
            <a:r>
              <a:rPr lang="pt-BR" b="1" dirty="0">
                <a:solidFill>
                  <a:srgbClr val="FF0000"/>
                </a:solidFill>
              </a:rPr>
              <a:t>sendo vedado </a:t>
            </a:r>
            <a:r>
              <a:rPr lang="pt-BR" b="1" dirty="0"/>
              <a:t>o ingresso de novos segurados, os quais serão alocados no Plano Previdenciário</a:t>
            </a:r>
            <a:r>
              <a:rPr lang="pt-BR" dirty="0"/>
              <a:t>. (grifamos)</a:t>
            </a:r>
          </a:p>
          <a:p>
            <a:pPr marL="0" indent="0" algn="just">
              <a:buNone/>
            </a:pPr>
            <a:r>
              <a:rPr lang="pt-BR" dirty="0"/>
              <a:t>§ 4º </a:t>
            </a:r>
            <a:r>
              <a:rPr lang="pt-BR" b="1" dirty="0"/>
              <a:t>A proposta de segregação da massa dos segurados do  RPPS </a:t>
            </a:r>
            <a:r>
              <a:rPr lang="pt-BR" b="1" dirty="0">
                <a:solidFill>
                  <a:srgbClr val="FF0000"/>
                </a:solidFill>
              </a:rPr>
              <a:t>deverá ser submetida à aprovação da SPPS</a:t>
            </a:r>
            <a:r>
              <a:rPr lang="pt-BR" dirty="0"/>
              <a:t>, acompanhada da avaliação atuarial e justificativa técnica apresentada pelo ente federativo. (grifamos)</a:t>
            </a:r>
          </a:p>
          <a:p>
            <a:pPr marL="0" indent="0" algn="just">
              <a:buNone/>
            </a:pPr>
            <a:r>
              <a:rPr lang="pt-BR" dirty="0"/>
              <a:t>(...)</a:t>
            </a:r>
          </a:p>
          <a:p>
            <a:pPr marL="0" indent="0" algn="just">
              <a:buNone/>
            </a:pPr>
            <a:r>
              <a:rPr lang="pt-BR" dirty="0"/>
              <a:t>§ 6º </a:t>
            </a:r>
            <a:r>
              <a:rPr lang="pt-BR" b="1" dirty="0">
                <a:solidFill>
                  <a:srgbClr val="FF0000"/>
                </a:solidFill>
              </a:rPr>
              <a:t>Não serão admitidos </a:t>
            </a:r>
            <a:r>
              <a:rPr lang="pt-BR" b="1" dirty="0"/>
              <a:t>como forma de equacionamento do déficit atuarial quaisquer outros modelos de agrupamentos ou desmembramentos de massas ou </a:t>
            </a:r>
            <a:r>
              <a:rPr lang="pt-BR" b="1" dirty="0" err="1"/>
              <a:t>submassas</a:t>
            </a:r>
            <a:r>
              <a:rPr lang="pt-BR" b="1" dirty="0"/>
              <a:t> de segurados ou a adoção de datas futuras, que contrariem o disposto neste artigo</a:t>
            </a:r>
            <a:r>
              <a:rPr lang="pt-BR" dirty="0"/>
              <a:t>. (grifamos)</a:t>
            </a:r>
          </a:p>
          <a:p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6210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/>
              <a:t>Art. 21. A segregação da massa será considerada implementada a partir </a:t>
            </a:r>
            <a:r>
              <a:rPr lang="pt-BR" sz="1800" b="1" dirty="0"/>
              <a:t>do seu estabelecimento em lei do ente federativo, mediante a separação orçamentária, financeira e contábil dos recursos e obrigações correspondentes. </a:t>
            </a:r>
            <a:r>
              <a:rPr lang="pt-BR" sz="1800" dirty="0"/>
              <a:t>(grifamos)</a:t>
            </a:r>
          </a:p>
          <a:p>
            <a:pPr marL="0" indent="0" algn="just">
              <a:buNone/>
            </a:pPr>
            <a:r>
              <a:rPr lang="pt-BR" sz="1800" dirty="0"/>
              <a:t>§ 1º O relatório da avaliação atuarial deverá demonstrar como se dará a separação dos recursos entre o Plano Financeiro e o Plano Previdenciário, </a:t>
            </a:r>
            <a:r>
              <a:rPr lang="pt-BR" sz="1800" b="1" dirty="0"/>
              <a:t>devendo ser observado que </a:t>
            </a:r>
            <a:r>
              <a:rPr lang="pt-BR" sz="1800" b="1" dirty="0">
                <a:solidFill>
                  <a:srgbClr val="FF0000"/>
                </a:solidFill>
              </a:rPr>
              <a:t>todos os recursos já acumulados pelo RPPS deverão ser destinados ao Plano Previdenciário.</a:t>
            </a:r>
            <a:r>
              <a:rPr lang="pt-BR" sz="1800" b="1" dirty="0"/>
              <a:t> </a:t>
            </a:r>
            <a:r>
              <a:rPr lang="pt-BR" sz="1800" dirty="0"/>
              <a:t>(grifamos</a:t>
            </a:r>
            <a:r>
              <a:rPr lang="pt-BR" sz="1800" b="1" dirty="0"/>
              <a:t>)</a:t>
            </a:r>
            <a:endParaRPr lang="pt-BR" sz="1800" dirty="0"/>
          </a:p>
          <a:p>
            <a:pPr marL="0" indent="0" algn="just">
              <a:buNone/>
            </a:pPr>
            <a:r>
              <a:rPr lang="pt-BR" sz="1800" dirty="0"/>
              <a:t>§ 2º Uma vez </a:t>
            </a:r>
            <a:r>
              <a:rPr lang="pt-BR" sz="1800" b="1" dirty="0"/>
              <a:t>implementada a segregação da massa</a:t>
            </a:r>
            <a:r>
              <a:rPr lang="pt-BR" sz="1800" dirty="0"/>
              <a:t>, </a:t>
            </a:r>
            <a:r>
              <a:rPr lang="pt-BR" sz="1800" dirty="0">
                <a:solidFill>
                  <a:srgbClr val="FF0000"/>
                </a:solidFill>
              </a:rPr>
              <a:t>fica </a:t>
            </a:r>
            <a:r>
              <a:rPr lang="pt-BR" sz="1800" b="1" dirty="0">
                <a:solidFill>
                  <a:srgbClr val="FF0000"/>
                </a:solidFill>
              </a:rPr>
              <a:t>vedada qualquer espécie de transferência de segurados, recursos ou obrigações entre o Plano Financeiro e o Plano Previdenciário</a:t>
            </a:r>
            <a:r>
              <a:rPr lang="pt-BR" sz="1800" b="1" dirty="0"/>
              <a:t>, </a:t>
            </a:r>
            <a:r>
              <a:rPr lang="pt-BR" sz="1800" b="1" dirty="0">
                <a:solidFill>
                  <a:srgbClr val="FF0000"/>
                </a:solidFill>
              </a:rPr>
              <a:t>não se admitindo, também, a previsão da destinação de contribuições de um grupo para o financiamento dos benefícios do outro grupo</a:t>
            </a:r>
            <a:r>
              <a:rPr lang="pt-BR" sz="1800" b="1" dirty="0"/>
              <a:t>. </a:t>
            </a:r>
            <a:r>
              <a:rPr lang="pt-BR" sz="1800" dirty="0"/>
              <a:t>(grifamos</a:t>
            </a:r>
            <a:r>
              <a:rPr lang="pt-BR" sz="1800" dirty="0" smtClean="0"/>
              <a:t>)</a:t>
            </a:r>
          </a:p>
          <a:p>
            <a:pPr marL="0" indent="0" algn="just">
              <a:buNone/>
            </a:pPr>
            <a:r>
              <a:rPr lang="pt-BR" sz="1800" dirty="0" smtClean="0"/>
              <a:t>(...)</a:t>
            </a:r>
            <a:endParaRPr lang="pt-BR" sz="1800" dirty="0"/>
          </a:p>
          <a:p>
            <a:pPr marL="0" indent="0" algn="just"/>
            <a:r>
              <a:rPr lang="pt-BR" sz="1800" dirty="0" smtClean="0"/>
              <a:t>Art</a:t>
            </a:r>
            <a:r>
              <a:rPr lang="pt-BR" sz="1800" dirty="0"/>
              <a:t>. 22. Observado o disposto no artigo 25, </a:t>
            </a:r>
            <a:r>
              <a:rPr lang="pt-BR" sz="1800" b="1" dirty="0"/>
              <a:t>o RPPS que implementar a segregação da massa, somente poderá alterar os seus parâmetros ou desfazê-la, mediante </a:t>
            </a:r>
            <a:r>
              <a:rPr lang="pt-BR" sz="1800" b="1" dirty="0">
                <a:solidFill>
                  <a:srgbClr val="FF0000"/>
                </a:solidFill>
              </a:rPr>
              <a:t>prévia aprovação da SPS</a:t>
            </a:r>
            <a:r>
              <a:rPr lang="pt-BR" sz="1800" b="1" dirty="0"/>
              <a:t>. </a:t>
            </a:r>
            <a:r>
              <a:rPr lang="pt-BR" sz="1800" dirty="0"/>
              <a:t>(grifamos)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299625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Princípio Federativo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 princípio </a:t>
            </a:r>
            <a:r>
              <a:rPr lang="pt-BR" dirty="0" smtClean="0"/>
              <a:t>federativo encontra-se </a:t>
            </a:r>
            <a:r>
              <a:rPr lang="pt-BR" dirty="0"/>
              <a:t>estampado na Constituição Brasileira, em seus </a:t>
            </a:r>
            <a:r>
              <a:rPr lang="pt-BR" dirty="0" err="1"/>
              <a:t>arts</a:t>
            </a:r>
            <a:r>
              <a:rPr lang="pt-BR" dirty="0"/>
              <a:t>. 1º e 18, e enuncia um </a:t>
            </a:r>
            <a:r>
              <a:rPr lang="pt-BR" sz="2800" b="1" dirty="0"/>
              <a:t>princípio fundamental estruturante da República elevado à condição de cláusula pétrea pelo art. 60, §4º, I, da Carta Maior</a:t>
            </a:r>
            <a:r>
              <a:rPr lang="pt-BR" sz="2800" b="1" dirty="0" smtClean="0"/>
              <a:t>.</a:t>
            </a:r>
          </a:p>
          <a:p>
            <a:pPr marL="0" indent="0" algn="just">
              <a:buNone/>
            </a:pPr>
            <a:r>
              <a:rPr lang="pt-BR" sz="2800" b="1" dirty="0" smtClean="0"/>
              <a:t>Todos </a:t>
            </a:r>
            <a:r>
              <a:rPr lang="pt-BR" sz="2800" b="1" dirty="0"/>
              <a:t>os componentes da Federação Brasileira </a:t>
            </a:r>
            <a:r>
              <a:rPr lang="pt-BR" sz="2800" dirty="0"/>
              <a:t>- União, Estados, Distrito Federal e os Municípios – detém o poder de </a:t>
            </a:r>
            <a:r>
              <a:rPr lang="pt-BR" sz="2800" b="1" dirty="0"/>
              <a:t>auto-organização</a:t>
            </a:r>
            <a:r>
              <a:rPr lang="pt-BR" sz="2800" dirty="0"/>
              <a:t> e </a:t>
            </a:r>
            <a:r>
              <a:rPr lang="pt-BR" sz="2800" b="1" dirty="0" err="1"/>
              <a:t>autolegislação</a:t>
            </a:r>
            <a:r>
              <a:rPr lang="pt-BR" sz="2800" dirty="0"/>
              <a:t>,  de </a:t>
            </a:r>
            <a:r>
              <a:rPr lang="pt-BR" sz="2800" b="1" dirty="0"/>
              <a:t>autogoverno</a:t>
            </a:r>
            <a:r>
              <a:rPr lang="pt-BR" sz="2800" dirty="0"/>
              <a:t> e </a:t>
            </a:r>
            <a:r>
              <a:rPr lang="pt-BR" sz="2800" b="1" dirty="0"/>
              <a:t>autoadministração</a:t>
            </a:r>
            <a:r>
              <a:rPr lang="pt-BR" sz="2800" dirty="0"/>
              <a:t>, nos termos dos </a:t>
            </a:r>
            <a:r>
              <a:rPr lang="pt-BR" sz="2800" b="1" dirty="0" err="1"/>
              <a:t>arts</a:t>
            </a:r>
            <a:r>
              <a:rPr lang="pt-BR" sz="2800" b="1" dirty="0"/>
              <a:t>. 18, 25 e 28 </a:t>
            </a:r>
            <a:r>
              <a:rPr lang="pt-BR" sz="2800" dirty="0"/>
              <a:t>da Constituição Federal do Brasil.  </a:t>
            </a:r>
          </a:p>
          <a:p>
            <a:pPr marL="0" indent="0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6813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Conclusões acerca dos atos </a:t>
            </a:r>
            <a:r>
              <a:rPr lang="pt-BR" sz="2800" b="1" dirty="0" err="1" smtClean="0"/>
              <a:t>infralegais</a:t>
            </a:r>
            <a:r>
              <a:rPr lang="pt-BR" sz="2800" b="1" dirty="0" smtClean="0"/>
              <a:t> da SPS e da adoção da segregação de massa nos RPPS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600" dirty="0" smtClean="0"/>
              <a:t>1. </a:t>
            </a:r>
            <a:r>
              <a:rPr lang="pt-BR" sz="2600" b="1" dirty="0" smtClean="0"/>
              <a:t>Ofensa ao princípio Federativo </a:t>
            </a:r>
            <a:r>
              <a:rPr lang="pt-BR" sz="2600" dirty="0" smtClean="0"/>
              <a:t>- Obrigam os legisladores dos entes federativos  à prévia aprovação da Secretaria </a:t>
            </a:r>
            <a:r>
              <a:rPr lang="pt-BR" sz="2600" dirty="0"/>
              <a:t>da Previdência Social, tanto para </a:t>
            </a:r>
            <a:r>
              <a:rPr lang="pt-BR" sz="2600" b="1" dirty="0"/>
              <a:t>criar</a:t>
            </a:r>
            <a:r>
              <a:rPr lang="pt-BR" sz="2600" dirty="0"/>
              <a:t> como para </a:t>
            </a:r>
            <a:r>
              <a:rPr lang="pt-BR" sz="2600" b="1" dirty="0"/>
              <a:t>alterar</a:t>
            </a:r>
            <a:r>
              <a:rPr lang="pt-BR" sz="2600" dirty="0"/>
              <a:t> os parâmetros ou </a:t>
            </a:r>
            <a:r>
              <a:rPr lang="pt-BR" sz="2600" b="1" dirty="0"/>
              <a:t>desfazer</a:t>
            </a:r>
            <a:r>
              <a:rPr lang="pt-BR" sz="2600" dirty="0"/>
              <a:t> a segregação de massa, embora estes possuam competência concorrente em matéria previdenciária e autonomia </a:t>
            </a:r>
            <a:r>
              <a:rPr lang="pt-BR" sz="2600" dirty="0" smtClean="0"/>
              <a:t>federativa.</a:t>
            </a:r>
            <a:endParaRPr lang="pt-BR" sz="2600" dirty="0"/>
          </a:p>
          <a:p>
            <a:pPr marL="0" indent="0" algn="just">
              <a:buAutoNum type="arabicPeriod" startAt="2"/>
            </a:pPr>
            <a:r>
              <a:rPr lang="pt-BR" sz="2600" dirty="0" smtClean="0"/>
              <a:t> A </a:t>
            </a:r>
            <a:r>
              <a:rPr lang="pt-BR" sz="2600" dirty="0"/>
              <a:t>segregação da massa de segurados </a:t>
            </a:r>
            <a:r>
              <a:rPr lang="pt-BR" sz="2600" b="1" dirty="0"/>
              <a:t>é estruturada na lei especial do RPPS</a:t>
            </a:r>
            <a:r>
              <a:rPr lang="pt-BR" sz="2600" dirty="0"/>
              <a:t>, essa vedação </a:t>
            </a:r>
            <a:r>
              <a:rPr lang="pt-BR" sz="2600" b="1" dirty="0"/>
              <a:t>impede</a:t>
            </a:r>
            <a:r>
              <a:rPr lang="pt-BR" sz="2600" dirty="0"/>
              <a:t> o legislador do ente federado de legislar </a:t>
            </a:r>
            <a:r>
              <a:rPr lang="pt-BR" sz="2600" dirty="0" smtClean="0"/>
              <a:t>livremente sobre </a:t>
            </a:r>
            <a:r>
              <a:rPr lang="pt-BR" sz="2600" dirty="0"/>
              <a:t>a </a:t>
            </a:r>
            <a:r>
              <a:rPr lang="pt-BR" sz="2600" dirty="0" smtClean="0"/>
              <a:t>matéria.</a:t>
            </a:r>
          </a:p>
          <a:p>
            <a:pPr marL="0" indent="0" algn="just">
              <a:buFont typeface="Arial" pitchFamily="34" charset="0"/>
              <a:buAutoNum type="arabicPeriod" startAt="2"/>
            </a:pPr>
            <a:r>
              <a:rPr lang="pt-BR" sz="2400" dirty="0" smtClean="0"/>
              <a:t> A </a:t>
            </a:r>
            <a:r>
              <a:rPr lang="pt-BR" sz="2400" dirty="0"/>
              <a:t>separação dos segurados em dois planos não </a:t>
            </a:r>
            <a:r>
              <a:rPr lang="pt-BR" sz="2400" dirty="0" smtClean="0"/>
              <a:t>tem o condão de afastar </a:t>
            </a:r>
            <a:r>
              <a:rPr lang="pt-BR" sz="2400" dirty="0"/>
              <a:t>a </a:t>
            </a:r>
            <a:r>
              <a:rPr lang="pt-BR" sz="2400" b="1" dirty="0"/>
              <a:t>natureza solidária </a:t>
            </a:r>
            <a:r>
              <a:rPr lang="pt-BR" sz="2400" dirty="0" smtClean="0"/>
              <a:t>da previdência pública.</a:t>
            </a:r>
            <a:endParaRPr lang="pt-BR" sz="2400" dirty="0"/>
          </a:p>
          <a:p>
            <a:pPr marL="514350" indent="-514350" algn="just">
              <a:buAutoNum type="arabicPeriod" startAt="2"/>
            </a:pP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8612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4) A </a:t>
            </a:r>
            <a:r>
              <a:rPr lang="pt-BR" dirty="0"/>
              <a:t>concepção solidária dos RPPS, inserida no </a:t>
            </a:r>
            <a:r>
              <a:rPr lang="pt-BR" i="1" dirty="0"/>
              <a:t>caput</a:t>
            </a:r>
            <a:r>
              <a:rPr lang="pt-BR" dirty="0"/>
              <a:t> do artigo do art. 40, da CF/88, pela EC nº 41/03, representa o denominado </a:t>
            </a:r>
            <a:r>
              <a:rPr lang="pt-BR" b="1" dirty="0"/>
              <a:t>pacto entre gerações</a:t>
            </a:r>
            <a:r>
              <a:rPr lang="pt-BR" dirty="0"/>
              <a:t> (solidariedade </a:t>
            </a:r>
            <a:r>
              <a:rPr lang="pt-BR" dirty="0" err="1"/>
              <a:t>intergeracional</a:t>
            </a:r>
            <a:r>
              <a:rPr lang="pt-BR" dirty="0"/>
              <a:t>), sistema no qual os servidores ativos e </a:t>
            </a:r>
            <a:r>
              <a:rPr lang="pt-BR" dirty="0" smtClean="0"/>
              <a:t>inativo e pensionistas contribuem </a:t>
            </a:r>
            <a:r>
              <a:rPr lang="pt-BR" dirty="0"/>
              <a:t>para o custeio dos benefícios de todos os servidores com incapacidade laboral, real ou </a:t>
            </a:r>
            <a:r>
              <a:rPr lang="pt-BR" dirty="0" smtClean="0"/>
              <a:t>presumida, nos termos da lei, INDEPENDENTEMENTE de quaisquer forma de segregação de massa.</a:t>
            </a:r>
          </a:p>
          <a:p>
            <a:pPr marL="0" indent="0" algn="just">
              <a:buNone/>
            </a:pPr>
            <a:r>
              <a:rPr lang="pt-BR" dirty="0" smtClean="0"/>
              <a:t>5) Por tratar-se </a:t>
            </a:r>
            <a:r>
              <a:rPr lang="pt-BR" dirty="0"/>
              <a:t>de um regime de previdência pública, criado e garantido pelo próprio ente federativo em face da atividade tipicamente estatal de seus </a:t>
            </a:r>
            <a:r>
              <a:rPr lang="pt-BR" dirty="0" smtClean="0"/>
              <a:t>servidores, sendo que mesmo diante da existência de segregação de massa de servidores o </a:t>
            </a:r>
            <a:r>
              <a:rPr lang="pt-BR" b="1" dirty="0" smtClean="0"/>
              <a:t>Tesouro é sempre garantidor das insuficiências do RPPS, como um todo.</a:t>
            </a: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4495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ea typeface="Arial Unicode MS" pitchFamily="34" charset="-128"/>
                <a:cs typeface="Arial Unicode MS" pitchFamily="34" charset="-128"/>
              </a:rPr>
              <a:t>6)</a:t>
            </a:r>
            <a:r>
              <a:rPr lang="pt-BR" sz="2800" i="1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BR" sz="2800" dirty="0"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pt-BR" sz="2800" b="1" dirty="0">
                <a:ea typeface="Arial Unicode MS" pitchFamily="34" charset="-128"/>
                <a:cs typeface="Arial Unicode MS" pitchFamily="34" charset="-128"/>
              </a:rPr>
              <a:t>solidariedade</a:t>
            </a:r>
            <a:r>
              <a:rPr lang="pt-BR" sz="2800" dirty="0">
                <a:ea typeface="Arial Unicode MS" pitchFamily="34" charset="-128"/>
                <a:cs typeface="Arial Unicode MS" pitchFamily="34" charset="-128"/>
              </a:rPr>
              <a:t> previdenciária </a:t>
            </a:r>
            <a:r>
              <a:rPr lang="pt-BR" sz="2800" b="1" dirty="0">
                <a:ea typeface="Arial Unicode MS" pitchFamily="34" charset="-128"/>
                <a:cs typeface="Arial Unicode MS" pitchFamily="34" charset="-128"/>
              </a:rPr>
              <a:t>não se confunde com a técnica e controle</a:t>
            </a:r>
            <a:r>
              <a:rPr lang="pt-BR" sz="2800" dirty="0">
                <a:ea typeface="Arial Unicode MS" pitchFamily="34" charset="-128"/>
                <a:cs typeface="Arial Unicode MS" pitchFamily="34" charset="-128"/>
              </a:rPr>
              <a:t> adotados pelo sistema com o objetivo do equilíbrio financeiro e atuarial, posto que </a:t>
            </a:r>
            <a:r>
              <a:rPr lang="pt-BR" sz="2800" b="1" dirty="0">
                <a:ea typeface="Arial Unicode MS" pitchFamily="34" charset="-128"/>
                <a:cs typeface="Arial Unicode MS" pitchFamily="34" charset="-128"/>
              </a:rPr>
              <a:t>preceitos técnicos não se confundem com preceitos jurídicos</a:t>
            </a:r>
            <a:r>
              <a:rPr lang="pt-BR" sz="2800" dirty="0"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marL="0" indent="0" algn="just">
              <a:buNone/>
            </a:pPr>
            <a:endParaRPr lang="pt-BR" sz="2800" i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None/>
            </a:pPr>
            <a:endParaRPr lang="pt-BR" sz="2800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xmlns="" val="29595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7) A adoção da técnica da Segregação da massa de segurados com obrigações e vedações inflexíveis, poderá resultar em desarrazoado sacrifício da </a:t>
            </a:r>
            <a:r>
              <a:rPr lang="pt-BR" dirty="0"/>
              <a:t>atual sociedade, </a:t>
            </a:r>
            <a:r>
              <a:rPr lang="pt-BR" b="1" dirty="0"/>
              <a:t>pelo passado</a:t>
            </a:r>
            <a:r>
              <a:rPr lang="pt-BR" dirty="0"/>
              <a:t>, </a:t>
            </a:r>
            <a:r>
              <a:rPr lang="pt-BR" dirty="0" smtClean="0"/>
              <a:t>no</a:t>
            </a:r>
            <a:r>
              <a:rPr lang="pt-BR" b="1" dirty="0" smtClean="0"/>
              <a:t> </a:t>
            </a:r>
            <a:r>
              <a:rPr lang="pt-BR" b="1" dirty="0"/>
              <a:t>presente </a:t>
            </a:r>
            <a:r>
              <a:rPr lang="pt-BR" dirty="0"/>
              <a:t>e </a:t>
            </a:r>
            <a:r>
              <a:rPr lang="pt-BR" b="1" dirty="0"/>
              <a:t>pelo futuro</a:t>
            </a:r>
            <a:r>
              <a:rPr lang="pt-BR" dirty="0"/>
              <a:t>, quebrando totalmente o pacto </a:t>
            </a:r>
            <a:r>
              <a:rPr lang="pt-BR" dirty="0" err="1" smtClean="0"/>
              <a:t>intergeracional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600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 QUE É SEGREGAÇÃO DA MASSA DE SEGURADOS?</a:t>
            </a:r>
            <a:endParaRPr lang="pt-BR" sz="32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é </a:t>
            </a:r>
            <a:r>
              <a:rPr lang="pt-BR" dirty="0"/>
              <a:t>uma </a:t>
            </a:r>
            <a:r>
              <a:rPr lang="pt-BR" b="1" dirty="0"/>
              <a:t>separação </a:t>
            </a:r>
            <a:r>
              <a:rPr lang="pt-BR" b="1" dirty="0" smtClean="0"/>
              <a:t>dos </a:t>
            </a:r>
            <a:r>
              <a:rPr lang="pt-BR" b="1" dirty="0"/>
              <a:t>segurados</a:t>
            </a:r>
            <a:r>
              <a:rPr lang="pt-BR" dirty="0"/>
              <a:t> </a:t>
            </a:r>
            <a:r>
              <a:rPr lang="pt-BR" dirty="0" smtClean="0"/>
              <a:t>de um Regime Previdenciário em </a:t>
            </a:r>
            <a:r>
              <a:rPr lang="pt-BR" dirty="0"/>
              <a:t>dois grupos distintos, </a:t>
            </a:r>
            <a:r>
              <a:rPr lang="pt-BR" b="1" dirty="0"/>
              <a:t>a partir da definição de uma data de corte</a:t>
            </a:r>
            <a:r>
              <a:rPr lang="pt-BR" b="1" dirty="0" smtClean="0"/>
              <a:t>, que </a:t>
            </a:r>
            <a:r>
              <a:rPr lang="pt-BR" dirty="0" smtClean="0"/>
              <a:t>não poderá ser superior a data de implementação da segregação, </a:t>
            </a:r>
            <a:r>
              <a:rPr lang="pt-BR" dirty="0"/>
              <a:t>sendo um grupo intitulado de Plano Financeiro e o outro de Plano Previdenciário. </a:t>
            </a:r>
            <a:r>
              <a:rPr lang="pt-BR" dirty="0" smtClean="0"/>
              <a:t>Os </a:t>
            </a:r>
            <a:r>
              <a:rPr lang="pt-BR" dirty="0"/>
              <a:t>servidores admitidos anteriormente à data de corte integrarão o </a:t>
            </a:r>
            <a:r>
              <a:rPr lang="pt-BR" b="1" dirty="0"/>
              <a:t>Plano Financeiro</a:t>
            </a:r>
            <a:r>
              <a:rPr lang="pt-BR" dirty="0"/>
              <a:t> e os admitidos após, integrarão o </a:t>
            </a:r>
            <a:r>
              <a:rPr lang="pt-BR" b="1" dirty="0"/>
              <a:t>Plano Previdenciário.</a:t>
            </a:r>
          </a:p>
        </p:txBody>
      </p:sp>
    </p:spTree>
    <p:extLst>
      <p:ext uri="{BB962C8B-B14F-4D97-AF65-F5344CB8AC3E}">
        <p14:creationId xmlns:p14="http://schemas.microsoft.com/office/powerpoint/2010/main" xmlns="" val="279974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/>
              <a:t>Causa inquietude saber se o crescimento da capitalização dos RPPS que efetuaram a segregação da massa de segurados, </a:t>
            </a:r>
            <a:r>
              <a:rPr lang="pt-BR" b="1" dirty="0"/>
              <a:t>de 19 bilhões </a:t>
            </a:r>
            <a:r>
              <a:rPr lang="pt-BR" dirty="0"/>
              <a:t>em 2004 para aproximadamente </a:t>
            </a:r>
            <a:r>
              <a:rPr lang="pt-BR" b="1" dirty="0"/>
              <a:t>R$ 187 bilhões no final 2014</a:t>
            </a:r>
            <a:r>
              <a:rPr lang="pt-BR" dirty="0"/>
              <a:t>, conforme informação da Nota Técnica nº 03/2015/2015/DRPSP/MPS, de 03 de Março de 2015, ocorreu por incremento das receitas dos entes, </a:t>
            </a:r>
            <a:r>
              <a:rPr lang="pt-BR" b="1" dirty="0"/>
              <a:t>ou em detrimento de outras áreas dos serviços públicos, ou ainda, com o endividamento do próprio ente federado</a:t>
            </a:r>
            <a:r>
              <a:rPr lang="pt-BR" dirty="0"/>
              <a:t>. </a:t>
            </a:r>
            <a:r>
              <a:rPr lang="pt-BR" dirty="0" smtClean="0"/>
              <a:t> Importante </a:t>
            </a:r>
            <a:r>
              <a:rPr lang="pt-BR" dirty="0"/>
              <a:t>a indagação: Qual será o </a:t>
            </a:r>
            <a:r>
              <a:rPr lang="pt-BR" dirty="0" smtClean="0"/>
              <a:t>atual custo </a:t>
            </a:r>
            <a:r>
              <a:rPr lang="pt-BR" dirty="0"/>
              <a:t>social para reservar recursos para pagamento dos futuros benefícios previdenciários?</a:t>
            </a:r>
          </a:p>
          <a:p>
            <a:r>
              <a:rPr lang="pt-BR" sz="1800" dirty="0"/>
              <a:t>Disponível em: </a:t>
            </a:r>
            <a:r>
              <a:rPr lang="pt-BR" sz="1800" u="sng" dirty="0">
                <a:hlinkClick r:id="rId2"/>
              </a:rPr>
              <a:t>http://www.previdencia.gov.br/wp-content/uploads/2016/07/NOTA-TECNICA-03-2015.pdf</a:t>
            </a:r>
            <a:r>
              <a:rPr lang="pt-BR" sz="1800" dirty="0"/>
              <a:t>. Acesso em: 30.07.2017.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2906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u="sng" dirty="0" smtClean="0"/>
              <a:t>Conclusão</a:t>
            </a:r>
          </a:p>
          <a:p>
            <a:pPr marL="0" indent="0" algn="just">
              <a:buNone/>
            </a:pPr>
            <a:r>
              <a:rPr lang="pt-BR" b="1" dirty="0" smtClean="0"/>
              <a:t>Desconstituir</a:t>
            </a:r>
            <a:r>
              <a:rPr lang="pt-BR" dirty="0" smtClean="0"/>
              <a:t> </a:t>
            </a:r>
            <a:r>
              <a:rPr lang="pt-BR" dirty="0"/>
              <a:t>ou </a:t>
            </a:r>
            <a:r>
              <a:rPr lang="pt-BR" b="1" dirty="0"/>
              <a:t>alterar</a:t>
            </a:r>
            <a:r>
              <a:rPr lang="pt-BR" dirty="0"/>
              <a:t> os parâmetros da segregação da massa de segurados </a:t>
            </a:r>
            <a:r>
              <a:rPr lang="pt-BR" b="1" dirty="0"/>
              <a:t>é decisão que compete tão somente ao ente federado no uso de sua autonomia federativa</a:t>
            </a:r>
            <a:r>
              <a:rPr lang="pt-BR" dirty="0"/>
              <a:t>, sendo inconstitucional qualquer regra exógena que invada esse Poder legislativo específico. Ademais, a unificação dos fundos criados na segregação não se constitui em ofensa ao princípio do equilíbrio financeiro e atuarial, pelo contrário, contempla o modelo solidário de repartição adotado pela Carta Constitucional.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0450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360000" indent="0" algn="just">
              <a:buNone/>
            </a:pPr>
            <a:r>
              <a:rPr lang="pt-BR" sz="2800" dirty="0"/>
              <a:t>É inegável que a segregação da massa dos segurados é excelente técnica alternativa para assegurar o equilíbrio financeiro e atuarial dos regimes próprios previdenciários RPPS, no entanto sua adoção </a:t>
            </a:r>
            <a:r>
              <a:rPr lang="pt-BR" sz="2800" b="1" dirty="0"/>
              <a:t>não poderá afastar as regras que encontram seu engate lógico na concepção solidária da Previdência Social brasileira e nem ferir o princípio federativo</a:t>
            </a:r>
            <a:r>
              <a:rPr lang="pt-BR" sz="2800" dirty="0"/>
              <a:t>, como princípio fundamental estruturante da República Federativa do Brasil.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5515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827584" y="836712"/>
            <a:ext cx="7488832" cy="5289451"/>
          </a:xfrm>
        </p:spPr>
        <p:txBody>
          <a:bodyPr/>
          <a:lstStyle/>
          <a:p>
            <a:pPr marL="0" indent="0" algn="just">
              <a:buNone/>
            </a:pPr>
            <a:r>
              <a:rPr lang="pt-BR" sz="28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solidariedade é um dos fundamentos da Previdência Social, caracterizando-se pela cotização coletiva em prol daqueles que necessitem de </a:t>
            </a:r>
            <a:r>
              <a:rPr lang="pt-BR" sz="28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prestações retiradas de fundo comum</a:t>
            </a:r>
            <a:r>
              <a:rPr lang="pt-BR" sz="28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no futuro incerto ou, no presente (Castro; </a:t>
            </a:r>
            <a:r>
              <a:rPr lang="pt-BR" sz="28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Lazzari</a:t>
            </a:r>
            <a:r>
              <a:rPr lang="pt-BR" sz="28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2015). (</a:t>
            </a:r>
            <a:r>
              <a:rPr lang="pt-BR" sz="28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g.n</a:t>
            </a:r>
            <a:r>
              <a:rPr lang="pt-BR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.)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		OBRIGADA!</a:t>
            </a:r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 </a:t>
            </a:r>
            <a:r>
              <a:rPr lang="pt-BR" sz="1400" dirty="0" smtClean="0"/>
              <a:t>e-mail : </a:t>
            </a:r>
            <a:r>
              <a:rPr lang="pt-BR" sz="1400" i="1" dirty="0" err="1" smtClean="0"/>
              <a:t>izamelia@hotmail,com</a:t>
            </a:r>
            <a:endParaRPr lang="pt-BR" sz="1400" i="1" dirty="0" smtClean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845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Implementação da Segregação</a:t>
            </a:r>
            <a:endParaRPr lang="pt-BR" sz="32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pt-BR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segregação da massa será </a:t>
            </a:r>
            <a:r>
              <a:rPr lang="pt-BR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considerada implementada</a:t>
            </a:r>
            <a:r>
              <a:rPr lang="pt-BR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pt-BR" sz="2800" b="1" u="sng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partir do seu estabelecimento em lei do ente federativo</a:t>
            </a:r>
            <a:r>
              <a:rPr lang="pt-BR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 acompanhado pela separação orçamentária, financeira e contábil dos recursos e obrigações correspondentes a cada </a:t>
            </a:r>
            <a:r>
              <a:rPr lang="pt-B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grupo.</a:t>
            </a:r>
            <a:endParaRPr lang="pt-BR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59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Plano Financeiro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é </a:t>
            </a:r>
            <a:r>
              <a:rPr lang="pt-BR" dirty="0"/>
              <a:t>um sistema estruturado somente no caso de segregação da massa, onde as contribuições a serem pagas pelo ente federativo, pelos servidores ativos e inativos e pelos pensionistas vinculados são fixadas sem objetivo de acumulação de recursos, sendo as </a:t>
            </a:r>
            <a:r>
              <a:rPr lang="pt-BR" b="1" dirty="0"/>
              <a:t>insuficiências aportadas pelo ente federativo</a:t>
            </a:r>
            <a:r>
              <a:rPr lang="pt-BR" dirty="0"/>
              <a:t>, admitida a constituição de </a:t>
            </a:r>
            <a:r>
              <a:rPr lang="pt-BR" b="1" dirty="0"/>
              <a:t>Fundo</a:t>
            </a:r>
            <a:r>
              <a:rPr lang="pt-BR" dirty="0"/>
              <a:t> Financeiro.</a:t>
            </a:r>
          </a:p>
        </p:txBody>
      </p:sp>
    </p:spTree>
    <p:extLst>
      <p:ext uri="{BB962C8B-B14F-4D97-AF65-F5344CB8AC3E}">
        <p14:creationId xmlns:p14="http://schemas.microsoft.com/office/powerpoint/2010/main" xmlns="" val="178682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Plano Previdenciário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+mj-lt"/>
              </a:rPr>
              <a:t>Plano Previdenciário é um sistema estruturado com a finalidade de acumulação de recursos para pagamento dos compromissos definidos no plano de benefícios do RPPS, sendo o seu plano de custeio </a:t>
            </a:r>
            <a:r>
              <a:rPr lang="pt-BR" b="1" dirty="0">
                <a:latin typeface="+mj-lt"/>
              </a:rPr>
              <a:t>calculado atuarialmente</a:t>
            </a:r>
            <a:r>
              <a:rPr lang="pt-BR" dirty="0">
                <a:latin typeface="+mj-lt"/>
              </a:rPr>
              <a:t> segundo conceitos dos regimes financeiros de Capitalização, Repartição de Capitais de Cobertura e Repartição </a:t>
            </a:r>
            <a:r>
              <a:rPr lang="pt-BR" dirty="0" smtClean="0">
                <a:latin typeface="+mj-lt"/>
              </a:rPr>
              <a:t>Simples.</a:t>
            </a: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96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Casuística – </a:t>
            </a:r>
            <a:r>
              <a:rPr lang="pt-BR" dirty="0" err="1" smtClean="0"/>
              <a:t>Manausprev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Lei 870/2005 (segregação de massa)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Art. 12. </a:t>
            </a:r>
            <a:r>
              <a:rPr lang="pt-B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Ficam instituídos, em favor dos agentes públicos municipais titulares de cargos efetivos estatutários, os Fundos Previdenciários, de que trata este artigo.</a:t>
            </a:r>
          </a:p>
          <a:p>
            <a:pPr marL="0" indent="0" algn="just">
              <a:buNone/>
            </a:pPr>
            <a:r>
              <a:rPr lang="pt-B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§ 1°. FPREV </a:t>
            </a:r>
            <a:r>
              <a:rPr lang="pt-B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Fundo Previdenciário de Aposentadoria e Pensão do Município de Manaus, de </a:t>
            </a:r>
            <a:r>
              <a:rPr lang="pt-B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natureza previdenciária</a:t>
            </a:r>
            <a:r>
              <a:rPr lang="pt-B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atenderá ao pagamento dos benefícios aos </a:t>
            </a:r>
            <a:r>
              <a:rPr lang="pt-B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segurados e seus dependentes que ingressaram após a data de publicação da Emenda Constitucional n° 41/2003. </a:t>
            </a:r>
          </a:p>
          <a:p>
            <a:pPr marL="0" indent="0" algn="just">
              <a:buNone/>
            </a:pPr>
            <a:r>
              <a:rPr lang="pt-B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§2º FFIN </a:t>
            </a:r>
            <a:r>
              <a:rPr lang="pt-B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Fundo Financeiro de Aposentadoria e Pensões do Município de Manaus atenderá ao pagamento dos benefícios dos segurados, e seus dependentes, </a:t>
            </a:r>
            <a:r>
              <a:rPr lang="pt-B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 na data de publicação da Emenda Constitucional N. 41/2003, forem inativos ou ativos.</a:t>
            </a:r>
          </a:p>
          <a:p>
            <a:pPr marL="0" indent="0" algn="just">
              <a:buNone/>
            </a:pPr>
            <a:r>
              <a:rPr lang="pt-B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§ 3º Os fundos a que se refere este artigo comporão o Patrimônio do órgão gestor do Regime Próprio de Previdência do Município de Manaus, nos termos do que determina a Lei n° 9.717, de 27 de novembro de 1998, e Lei Complementar n° 101, de 4 de maio de 2000.  </a:t>
            </a:r>
            <a:endParaRPr lang="pt-B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674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Em Dez/2014 a </a:t>
            </a:r>
            <a:r>
              <a:rPr lang="pt-BR" dirty="0" err="1" smtClean="0"/>
              <a:t>Manausprev</a:t>
            </a:r>
            <a:r>
              <a:rPr lang="pt-BR" dirty="0" smtClean="0"/>
              <a:t> possuía aproximadamente R$ 650 milhões de reserva no </a:t>
            </a:r>
            <a:r>
              <a:rPr lang="pt-BR" b="1" dirty="0" smtClean="0"/>
              <a:t>Fundo Previdenciário</a:t>
            </a:r>
            <a:r>
              <a:rPr lang="pt-BR" dirty="0" smtClean="0"/>
              <a:t>, dos quais 245 milhões em fundo de investimento sem liquidez, já tendo apurado 31 milhões de prejuízo, mas o Município tinha que aportar aproximadamente  3 milhões, mensalmente, para cobrir insuficiências do </a:t>
            </a:r>
            <a:r>
              <a:rPr lang="pt-BR" b="1" dirty="0" smtClean="0"/>
              <a:t>Fundo Financeiro</a:t>
            </a:r>
            <a:r>
              <a:rPr lang="pt-BR" dirty="0" smtClean="0"/>
              <a:t>.</a:t>
            </a:r>
          </a:p>
          <a:p>
            <a:r>
              <a:rPr lang="pt-BR" sz="1900" dirty="0" smtClean="0">
                <a:solidFill>
                  <a:schemeClr val="accent6"/>
                </a:solidFill>
              </a:rPr>
              <a:t>Fonte http://manausprevidencia.manaus.am.gov.br/wp-content/uploads/2016/05/12.-Relat%C3%B3rio-Investimento-Dez-2014-1.pdf</a:t>
            </a:r>
            <a:endParaRPr lang="pt-BR" sz="19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41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Lei 870/2005 – Atual segregação – dez/2014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Art. 11. Fica instituído, em favor dos servidores públicos municipais titulares de cargos efetivos, o Fundo Único de Previdência, composto pelo: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– </a:t>
            </a:r>
            <a:r>
              <a:rPr lang="pt-B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FPREV</a:t>
            </a:r>
            <a:r>
              <a:rPr lang="pt-B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Fundo Previdenciário de Aposentadoria e Pensão do Município de Manaus, que atenderá: 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ao pagamento dos benefícios dos segurados que ingressaram no serviço público municipal </a:t>
            </a:r>
            <a:r>
              <a:rPr lang="pt-B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partir de 01/01/2010</a:t>
            </a:r>
            <a:r>
              <a:rPr lang="pt-B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pt-B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desde que ativos em 31/12/2014</a:t>
            </a:r>
            <a:r>
              <a:rPr lang="pt-B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como também de seus dependentes; 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ao benefício de aposentadoria por invalidez, concedido até 31/12/2014 e à pensão por morte dela decorrente; </a:t>
            </a: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às demais pensões por morte concedidas até 31/12/2014. </a:t>
            </a:r>
          </a:p>
        </p:txBody>
      </p:sp>
    </p:spTree>
    <p:extLst>
      <p:ext uri="{BB962C8B-B14F-4D97-AF65-F5344CB8AC3E}">
        <p14:creationId xmlns:p14="http://schemas.microsoft.com/office/powerpoint/2010/main" xmlns="" val="170257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 – </a:t>
            </a:r>
            <a:r>
              <a:rPr lang="pt-B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FFIN </a:t>
            </a:r>
            <a:r>
              <a:rPr lang="pt-B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Fundo Financeiro de Aposentadoria e Pensões do Município de Manaus, que atenderá:</a:t>
            </a:r>
          </a:p>
          <a:p>
            <a:pPr marL="514350" indent="-514350" algn="just">
              <a:buAutoNum type="alphaLcParenR"/>
            </a:pPr>
            <a:r>
              <a:rPr lang="pt-B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ao pagamento dos benefícios dos segurados que </a:t>
            </a:r>
            <a:r>
              <a:rPr lang="pt-B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ingressaram no serviço público municipal em data anterior a 01/01/2010, desde que ativos em 31/12/2014, </a:t>
            </a:r>
            <a:r>
              <a:rPr lang="pt-B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como também de seus dependentes;</a:t>
            </a:r>
          </a:p>
          <a:p>
            <a:pPr marL="514350" indent="-514350" algn="just">
              <a:buAutoNum type="alphaLcParenR"/>
            </a:pPr>
            <a:r>
              <a:rPr lang="pt-B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às aposentadorias </a:t>
            </a:r>
            <a:r>
              <a:rPr lang="pt-B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voluntárias e compulsórias concedidas até 31/12/2014 </a:t>
            </a:r>
            <a:r>
              <a:rPr lang="pt-B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 às pensões por morte delas decorrentes.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5096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</TotalTime>
  <Words>1936</Words>
  <Application>Microsoft Office PowerPoint</Application>
  <PresentationFormat>Apresentação na tela (4:3)</PresentationFormat>
  <Paragraphs>83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   III FÓRUM PREVIDENCIÁRIO IPERON/RO   </vt:lpstr>
      <vt:lpstr>O QUE É SEGREGAÇÃO DA MASSA DE SEGURADOS?</vt:lpstr>
      <vt:lpstr>Implementação da Segregação</vt:lpstr>
      <vt:lpstr>Plano Financeiro</vt:lpstr>
      <vt:lpstr>Plano Previdenciário</vt:lpstr>
      <vt:lpstr>Casuística – Manausprev Lei 870/2005 (segregação de massa) </vt:lpstr>
      <vt:lpstr>Slide 7</vt:lpstr>
      <vt:lpstr>Lei 870/2005 – Atual segregação – dez/2014</vt:lpstr>
      <vt:lpstr>Slide 9</vt:lpstr>
      <vt:lpstr>ATOS INFRALEGAIS DA SECRETARIA DE PREVIDÊNCIA/MPS.</vt:lpstr>
      <vt:lpstr>Análise dos atos normativos da União à luz do princípio da solidariedade (art. 40 da CF/88)</vt:lpstr>
      <vt:lpstr>Slide 12</vt:lpstr>
      <vt:lpstr>Obrigações e vedações mediante normas infralegais que ofendem a autonomia dos entes federados</vt:lpstr>
      <vt:lpstr>Slide 14</vt:lpstr>
      <vt:lpstr>Princípio Federativo</vt:lpstr>
      <vt:lpstr>Conclusões acerca dos atos infralegais da SPS e da adoção da segregação de massa nos RPPS.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FÓRUM PREVIDENCIÁRIO IPERON/RR</dc:title>
  <dc:creator>Usuario</dc:creator>
  <cp:lastModifiedBy>IPERON</cp:lastModifiedBy>
  <cp:revision>71</cp:revision>
  <dcterms:created xsi:type="dcterms:W3CDTF">2017-09-17T13:59:30Z</dcterms:created>
  <dcterms:modified xsi:type="dcterms:W3CDTF">2017-09-21T13:06:31Z</dcterms:modified>
</cp:coreProperties>
</file>