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83"/>
  </p:notesMasterIdLst>
  <p:handoutMasterIdLst>
    <p:handoutMasterId r:id="rId84"/>
  </p:handoutMasterIdLst>
  <p:sldIdLst>
    <p:sldId id="718" r:id="rId2"/>
    <p:sldId id="883" r:id="rId3"/>
    <p:sldId id="884" r:id="rId4"/>
    <p:sldId id="885" r:id="rId5"/>
    <p:sldId id="886" r:id="rId6"/>
    <p:sldId id="887" r:id="rId7"/>
    <p:sldId id="888" r:id="rId8"/>
    <p:sldId id="889" r:id="rId9"/>
    <p:sldId id="867" r:id="rId10"/>
    <p:sldId id="868" r:id="rId11"/>
    <p:sldId id="869" r:id="rId12"/>
    <p:sldId id="870" r:id="rId13"/>
    <p:sldId id="871" r:id="rId14"/>
    <p:sldId id="890" r:id="rId15"/>
    <p:sldId id="872" r:id="rId16"/>
    <p:sldId id="891" r:id="rId17"/>
    <p:sldId id="873" r:id="rId18"/>
    <p:sldId id="874" r:id="rId19"/>
    <p:sldId id="875" r:id="rId20"/>
    <p:sldId id="876" r:id="rId21"/>
    <p:sldId id="877" r:id="rId22"/>
    <p:sldId id="878" r:id="rId23"/>
    <p:sldId id="879" r:id="rId24"/>
    <p:sldId id="893" r:id="rId25"/>
    <p:sldId id="880" r:id="rId26"/>
    <p:sldId id="881" r:id="rId27"/>
    <p:sldId id="894" r:id="rId28"/>
    <p:sldId id="895" r:id="rId29"/>
    <p:sldId id="896" r:id="rId30"/>
    <p:sldId id="897" r:id="rId31"/>
    <p:sldId id="898" r:id="rId32"/>
    <p:sldId id="899" r:id="rId33"/>
    <p:sldId id="900" r:id="rId34"/>
    <p:sldId id="901" r:id="rId35"/>
    <p:sldId id="902" r:id="rId36"/>
    <p:sldId id="903" r:id="rId37"/>
    <p:sldId id="904" r:id="rId38"/>
    <p:sldId id="905" r:id="rId39"/>
    <p:sldId id="906" r:id="rId40"/>
    <p:sldId id="907" r:id="rId41"/>
    <p:sldId id="908" r:id="rId42"/>
    <p:sldId id="909" r:id="rId43"/>
    <p:sldId id="915" r:id="rId44"/>
    <p:sldId id="916" r:id="rId45"/>
    <p:sldId id="945" r:id="rId46"/>
    <p:sldId id="917" r:id="rId47"/>
    <p:sldId id="918" r:id="rId48"/>
    <p:sldId id="919" r:id="rId49"/>
    <p:sldId id="920" r:id="rId50"/>
    <p:sldId id="921" r:id="rId51"/>
    <p:sldId id="922" r:id="rId52"/>
    <p:sldId id="923" r:id="rId53"/>
    <p:sldId id="924" r:id="rId54"/>
    <p:sldId id="925" r:id="rId55"/>
    <p:sldId id="926" r:id="rId56"/>
    <p:sldId id="927" r:id="rId57"/>
    <p:sldId id="928" r:id="rId58"/>
    <p:sldId id="929" r:id="rId59"/>
    <p:sldId id="930" r:id="rId60"/>
    <p:sldId id="931" r:id="rId61"/>
    <p:sldId id="932" r:id="rId62"/>
    <p:sldId id="933" r:id="rId63"/>
    <p:sldId id="934" r:id="rId64"/>
    <p:sldId id="935" r:id="rId65"/>
    <p:sldId id="936" r:id="rId66"/>
    <p:sldId id="937" r:id="rId67"/>
    <p:sldId id="938" r:id="rId68"/>
    <p:sldId id="939" r:id="rId69"/>
    <p:sldId id="940" r:id="rId70"/>
    <p:sldId id="941" r:id="rId71"/>
    <p:sldId id="942" r:id="rId72"/>
    <p:sldId id="943" r:id="rId73"/>
    <p:sldId id="944" r:id="rId74"/>
    <p:sldId id="892" r:id="rId75"/>
    <p:sldId id="882" r:id="rId76"/>
    <p:sldId id="946" r:id="rId77"/>
    <p:sldId id="947" r:id="rId78"/>
    <p:sldId id="948" r:id="rId79"/>
    <p:sldId id="949" r:id="rId80"/>
    <p:sldId id="950" r:id="rId81"/>
    <p:sldId id="849" r:id="rId82"/>
  </p:sldIdLst>
  <p:sldSz cx="9144000" cy="6858000" type="screen4x3"/>
  <p:notesSz cx="6788150" cy="9923463"/>
  <p:defaultTextStyle>
    <a:defPPr>
      <a:defRPr lang="pt-B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FF0000"/>
    <a:srgbClr val="FFFF66"/>
    <a:srgbClr val="0000FF"/>
    <a:srgbClr val="3333CC"/>
    <a:srgbClr val="CC0000"/>
    <a:srgbClr val="3399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964"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2271" cy="496729"/>
          </a:xfrm>
          <a:prstGeom prst="rect">
            <a:avLst/>
          </a:prstGeom>
          <a:noFill/>
          <a:ln>
            <a:noFill/>
          </a:ln>
          <a:effectLst/>
          <a:extLst/>
        </p:spPr>
        <p:txBody>
          <a:bodyPr vert="horz" wrap="square" lIns="93696" tIns="46847" rIns="93696" bIns="46847" numCol="1" anchor="t" anchorCtr="0" compatLnSpc="1">
            <a:prstTxWarp prst="textNoShape">
              <a:avLst/>
            </a:prstTxWarp>
          </a:bodyPr>
          <a:lstStyle>
            <a:lvl1pPr algn="l">
              <a:defRPr sz="1300">
                <a:latin typeface="Arial" charset="0"/>
              </a:defRPr>
            </a:lvl1pPr>
          </a:lstStyle>
          <a:p>
            <a:pPr>
              <a:defRPr/>
            </a:pPr>
            <a:endParaRPr lang="pt-BR" dirty="0"/>
          </a:p>
        </p:txBody>
      </p:sp>
      <p:sp>
        <p:nvSpPr>
          <p:cNvPr id="137219" name="Rectangle 3"/>
          <p:cNvSpPr>
            <a:spLocks noGrp="1" noChangeArrowheads="1"/>
          </p:cNvSpPr>
          <p:nvPr>
            <p:ph type="dt" sz="quarter" idx="1"/>
          </p:nvPr>
        </p:nvSpPr>
        <p:spPr bwMode="auto">
          <a:xfrm>
            <a:off x="3844294" y="0"/>
            <a:ext cx="2942271" cy="496729"/>
          </a:xfrm>
          <a:prstGeom prst="rect">
            <a:avLst/>
          </a:prstGeom>
          <a:noFill/>
          <a:ln>
            <a:noFill/>
          </a:ln>
          <a:effectLst/>
          <a:extLst/>
        </p:spPr>
        <p:txBody>
          <a:bodyPr vert="horz" wrap="square" lIns="93696" tIns="46847" rIns="93696" bIns="46847" numCol="1" anchor="t" anchorCtr="0" compatLnSpc="1">
            <a:prstTxWarp prst="textNoShape">
              <a:avLst/>
            </a:prstTxWarp>
          </a:bodyPr>
          <a:lstStyle>
            <a:lvl1pPr algn="r">
              <a:defRPr sz="1300">
                <a:latin typeface="Arial" charset="0"/>
              </a:defRPr>
            </a:lvl1pPr>
          </a:lstStyle>
          <a:p>
            <a:pPr>
              <a:defRPr/>
            </a:pPr>
            <a:endParaRPr lang="pt-BR" dirty="0"/>
          </a:p>
        </p:txBody>
      </p:sp>
      <p:sp>
        <p:nvSpPr>
          <p:cNvPr id="137220" name="Rectangle 4"/>
          <p:cNvSpPr>
            <a:spLocks noGrp="1" noChangeArrowheads="1"/>
          </p:cNvSpPr>
          <p:nvPr>
            <p:ph type="ftr" sz="quarter" idx="2"/>
          </p:nvPr>
        </p:nvSpPr>
        <p:spPr bwMode="auto">
          <a:xfrm>
            <a:off x="0" y="9425148"/>
            <a:ext cx="2942271" cy="496728"/>
          </a:xfrm>
          <a:prstGeom prst="rect">
            <a:avLst/>
          </a:prstGeom>
          <a:noFill/>
          <a:ln>
            <a:noFill/>
          </a:ln>
          <a:effectLst/>
          <a:extLst/>
        </p:spPr>
        <p:txBody>
          <a:bodyPr vert="horz" wrap="square" lIns="93696" tIns="46847" rIns="93696" bIns="46847" numCol="1" anchor="b" anchorCtr="0" compatLnSpc="1">
            <a:prstTxWarp prst="textNoShape">
              <a:avLst/>
            </a:prstTxWarp>
          </a:bodyPr>
          <a:lstStyle>
            <a:lvl1pPr algn="l">
              <a:defRPr sz="1300">
                <a:latin typeface="Arial" charset="0"/>
              </a:defRPr>
            </a:lvl1pPr>
          </a:lstStyle>
          <a:p>
            <a:pPr>
              <a:defRPr/>
            </a:pPr>
            <a:endParaRPr lang="pt-BR" dirty="0"/>
          </a:p>
        </p:txBody>
      </p:sp>
      <p:sp>
        <p:nvSpPr>
          <p:cNvPr id="137221" name="Rectangle 5"/>
          <p:cNvSpPr>
            <a:spLocks noGrp="1" noChangeArrowheads="1"/>
          </p:cNvSpPr>
          <p:nvPr>
            <p:ph type="sldNum" sz="quarter" idx="3"/>
          </p:nvPr>
        </p:nvSpPr>
        <p:spPr bwMode="auto">
          <a:xfrm>
            <a:off x="3844294" y="9425148"/>
            <a:ext cx="2942271" cy="496728"/>
          </a:xfrm>
          <a:prstGeom prst="rect">
            <a:avLst/>
          </a:prstGeom>
          <a:noFill/>
          <a:ln>
            <a:noFill/>
          </a:ln>
          <a:effectLst/>
          <a:extLst/>
        </p:spPr>
        <p:txBody>
          <a:bodyPr vert="horz" wrap="square" lIns="93696" tIns="46847" rIns="93696" bIns="46847" numCol="1" anchor="b" anchorCtr="0" compatLnSpc="1">
            <a:prstTxWarp prst="textNoShape">
              <a:avLst/>
            </a:prstTxWarp>
          </a:bodyPr>
          <a:lstStyle>
            <a:lvl1pPr algn="r">
              <a:defRPr sz="1300">
                <a:latin typeface="Arial" charset="0"/>
              </a:defRPr>
            </a:lvl1pPr>
          </a:lstStyle>
          <a:p>
            <a:pPr>
              <a:defRPr/>
            </a:pPr>
            <a:fld id="{F9AE05E6-3E40-4D79-85AA-201D650D0B89}" type="slidenum">
              <a:rPr lang="pt-BR"/>
              <a:pPr>
                <a:defRPr/>
              </a:pPr>
              <a:t>‹nº›</a:t>
            </a:fld>
            <a:endParaRPr lang="pt-BR" dirty="0"/>
          </a:p>
        </p:txBody>
      </p:sp>
    </p:spTree>
    <p:extLst>
      <p:ext uri="{BB962C8B-B14F-4D97-AF65-F5344CB8AC3E}">
        <p14:creationId xmlns:p14="http://schemas.microsoft.com/office/powerpoint/2010/main" val="37540679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2271" cy="496729"/>
          </a:xfrm>
          <a:prstGeom prst="rect">
            <a:avLst/>
          </a:prstGeom>
          <a:noFill/>
          <a:ln>
            <a:noFill/>
          </a:ln>
          <a:effectLst/>
          <a:extLst/>
        </p:spPr>
        <p:txBody>
          <a:bodyPr vert="horz" wrap="square" lIns="93696" tIns="46847" rIns="93696" bIns="46847" numCol="1" anchor="t" anchorCtr="0" compatLnSpc="1">
            <a:prstTxWarp prst="textNoShape">
              <a:avLst/>
            </a:prstTxWarp>
          </a:bodyPr>
          <a:lstStyle>
            <a:lvl1pPr algn="l">
              <a:defRPr sz="1300">
                <a:latin typeface="Arial" charset="0"/>
              </a:defRPr>
            </a:lvl1pPr>
          </a:lstStyle>
          <a:p>
            <a:pPr>
              <a:defRPr/>
            </a:pPr>
            <a:endParaRPr lang="pt-BR" dirty="0"/>
          </a:p>
        </p:txBody>
      </p:sp>
      <p:sp>
        <p:nvSpPr>
          <p:cNvPr id="90115" name="Rectangle 3"/>
          <p:cNvSpPr>
            <a:spLocks noGrp="1" noChangeArrowheads="1"/>
          </p:cNvSpPr>
          <p:nvPr>
            <p:ph type="dt" idx="1"/>
          </p:nvPr>
        </p:nvSpPr>
        <p:spPr bwMode="auto">
          <a:xfrm>
            <a:off x="3844294" y="0"/>
            <a:ext cx="2942271" cy="496729"/>
          </a:xfrm>
          <a:prstGeom prst="rect">
            <a:avLst/>
          </a:prstGeom>
          <a:noFill/>
          <a:ln>
            <a:noFill/>
          </a:ln>
          <a:effectLst/>
          <a:extLst/>
        </p:spPr>
        <p:txBody>
          <a:bodyPr vert="horz" wrap="square" lIns="93696" tIns="46847" rIns="93696" bIns="46847" numCol="1" anchor="t" anchorCtr="0" compatLnSpc="1">
            <a:prstTxWarp prst="textNoShape">
              <a:avLst/>
            </a:prstTxWarp>
          </a:bodyPr>
          <a:lstStyle>
            <a:lvl1pPr algn="r">
              <a:defRPr sz="1300">
                <a:latin typeface="Arial" charset="0"/>
              </a:defRPr>
            </a:lvl1pPr>
          </a:lstStyle>
          <a:p>
            <a:pPr>
              <a:defRPr/>
            </a:pPr>
            <a:endParaRPr lang="pt-BR" dirty="0"/>
          </a:p>
        </p:txBody>
      </p:sp>
      <p:sp>
        <p:nvSpPr>
          <p:cNvPr id="16388" name="Rectangle 4"/>
          <p:cNvSpPr>
            <a:spLocks noGrp="1" noRot="1" noChangeAspect="1" noChangeArrowheads="1" noTextEdit="1"/>
          </p:cNvSpPr>
          <p:nvPr>
            <p:ph type="sldImg" idx="2"/>
          </p:nvPr>
        </p:nvSpPr>
        <p:spPr bwMode="auto">
          <a:xfrm>
            <a:off x="912813" y="742950"/>
            <a:ext cx="4962525" cy="3722688"/>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78498" y="4713368"/>
            <a:ext cx="5431154" cy="4465796"/>
          </a:xfrm>
          <a:prstGeom prst="rect">
            <a:avLst/>
          </a:prstGeom>
          <a:noFill/>
          <a:ln>
            <a:noFill/>
          </a:ln>
          <a:effectLst/>
          <a:extLst/>
        </p:spPr>
        <p:txBody>
          <a:bodyPr vert="horz" wrap="square" lIns="93696" tIns="46847" rIns="93696" bIns="46847"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0" y="9425148"/>
            <a:ext cx="2942271" cy="496728"/>
          </a:xfrm>
          <a:prstGeom prst="rect">
            <a:avLst/>
          </a:prstGeom>
          <a:noFill/>
          <a:ln>
            <a:noFill/>
          </a:ln>
          <a:effectLst/>
          <a:extLst/>
        </p:spPr>
        <p:txBody>
          <a:bodyPr vert="horz" wrap="square" lIns="93696" tIns="46847" rIns="93696" bIns="46847" numCol="1" anchor="b" anchorCtr="0" compatLnSpc="1">
            <a:prstTxWarp prst="textNoShape">
              <a:avLst/>
            </a:prstTxWarp>
          </a:bodyPr>
          <a:lstStyle>
            <a:lvl1pPr algn="l">
              <a:defRPr sz="1300">
                <a:latin typeface="Arial" charset="0"/>
              </a:defRPr>
            </a:lvl1pPr>
          </a:lstStyle>
          <a:p>
            <a:pPr>
              <a:defRPr/>
            </a:pPr>
            <a:endParaRPr lang="pt-BR" dirty="0"/>
          </a:p>
        </p:txBody>
      </p:sp>
      <p:sp>
        <p:nvSpPr>
          <p:cNvPr id="90119" name="Rectangle 7"/>
          <p:cNvSpPr>
            <a:spLocks noGrp="1" noChangeArrowheads="1"/>
          </p:cNvSpPr>
          <p:nvPr>
            <p:ph type="sldNum" sz="quarter" idx="5"/>
          </p:nvPr>
        </p:nvSpPr>
        <p:spPr bwMode="auto">
          <a:xfrm>
            <a:off x="3844294" y="9425148"/>
            <a:ext cx="2942271" cy="496728"/>
          </a:xfrm>
          <a:prstGeom prst="rect">
            <a:avLst/>
          </a:prstGeom>
          <a:noFill/>
          <a:ln>
            <a:noFill/>
          </a:ln>
          <a:effectLst/>
          <a:extLst/>
        </p:spPr>
        <p:txBody>
          <a:bodyPr vert="horz" wrap="square" lIns="93696" tIns="46847" rIns="93696" bIns="46847" numCol="1" anchor="b" anchorCtr="0" compatLnSpc="1">
            <a:prstTxWarp prst="textNoShape">
              <a:avLst/>
            </a:prstTxWarp>
          </a:bodyPr>
          <a:lstStyle>
            <a:lvl1pPr algn="r">
              <a:defRPr sz="1300">
                <a:latin typeface="Arial" charset="0"/>
              </a:defRPr>
            </a:lvl1pPr>
          </a:lstStyle>
          <a:p>
            <a:pPr>
              <a:defRPr/>
            </a:pPr>
            <a:fld id="{DD82B1DD-14F1-46D7-85A1-FB241E9B3C25}" type="slidenum">
              <a:rPr lang="pt-BR"/>
              <a:pPr>
                <a:defRPr/>
              </a:pPr>
              <a:t>‹nº›</a:t>
            </a:fld>
            <a:endParaRPr lang="pt-BR" dirty="0"/>
          </a:p>
        </p:txBody>
      </p:sp>
    </p:spTree>
    <p:extLst>
      <p:ext uri="{BB962C8B-B14F-4D97-AF65-F5344CB8AC3E}">
        <p14:creationId xmlns:p14="http://schemas.microsoft.com/office/powerpoint/2010/main" val="38068949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17575" y="741363"/>
            <a:ext cx="4962525" cy="3722687"/>
          </a:xfrm>
          <a:ln/>
        </p:spPr>
      </p:sp>
      <p:sp>
        <p:nvSpPr>
          <p:cNvPr id="20482" name="Rectangle 3"/>
          <p:cNvSpPr>
            <a:spLocks noGrp="1" noChangeArrowheads="1"/>
          </p:cNvSpPr>
          <p:nvPr>
            <p:ph type="body" idx="1"/>
          </p:nvPr>
        </p:nvSpPr>
        <p:spPr>
          <a:xfrm>
            <a:off x="903607" y="4713367"/>
            <a:ext cx="4980936" cy="4467384"/>
          </a:xfrm>
          <a:noFill/>
        </p:spPr>
        <p:txBody>
          <a:bodyPr/>
          <a:lstStyle/>
          <a:p>
            <a:pPr eaLnBrk="1" hangingPunct="1"/>
            <a:endParaRPr lang="pt-BR" dirty="0" smtClean="0"/>
          </a:p>
        </p:txBody>
      </p:sp>
    </p:spTree>
    <p:extLst>
      <p:ext uri="{BB962C8B-B14F-4D97-AF65-F5344CB8AC3E}">
        <p14:creationId xmlns:p14="http://schemas.microsoft.com/office/powerpoint/2010/main" val="341616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57541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78821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211593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106186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215575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69727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3926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391112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428869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11622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1119387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389719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272418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506159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243231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259956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63873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ço Reservado para Imagem de Slide 1"/>
          <p:cNvSpPr>
            <a:spLocks noGrp="1" noRot="1" noChangeAspect="1"/>
          </p:cNvSpPr>
          <p:nvPr>
            <p:ph type="sldImg"/>
          </p:nvPr>
        </p:nvSpPr>
        <p:spPr>
          <a:ln/>
        </p:spPr>
      </p:sp>
      <p:sp>
        <p:nvSpPr>
          <p:cNvPr id="75778" name="Espaço Reservado para Anotações 2"/>
          <p:cNvSpPr>
            <a:spLocks noGrp="1"/>
          </p:cNvSpPr>
          <p:nvPr>
            <p:ph type="body" idx="1"/>
          </p:nvPr>
        </p:nvSpPr>
        <p:spPr>
          <a:noFill/>
        </p:spPr>
        <p:txBody>
          <a:bodyPr/>
          <a:lstStyle/>
          <a:p>
            <a:pPr eaLnBrk="1" hangingPunct="1"/>
            <a:endParaRPr lang="pt-BR"/>
          </a:p>
        </p:txBody>
      </p:sp>
    </p:spTree>
    <p:extLst>
      <p:ext uri="{BB962C8B-B14F-4D97-AF65-F5344CB8AC3E}">
        <p14:creationId xmlns:p14="http://schemas.microsoft.com/office/powerpoint/2010/main" val="69228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265446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289141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258124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424909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385787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407331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p:cNvSpPr>
          <p:nvPr>
            <p:ph type="sldImg"/>
          </p:nvPr>
        </p:nvSpPr>
        <p:spPr>
          <a:ln/>
        </p:spPr>
      </p:sp>
      <p:sp>
        <p:nvSpPr>
          <p:cNvPr id="26626"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262106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fld id="{E8FC3563-516B-4B88-987C-F421261AD6BE}" type="datetimeFigureOut">
              <a:rPr lang="pt-BR"/>
              <a:pPr>
                <a:defRPr/>
              </a:pPr>
              <a:t>19/09/2017</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82446BC9-DA82-4C2C-9D13-3ADBACC68478}" type="slidenum">
              <a:rPr lang="pt-BR"/>
              <a:pPr>
                <a:defRPr/>
              </a:pPr>
              <a:t>‹nº›</a:t>
            </a:fld>
            <a:endParaRPr lang="pt-BR" dirty="0"/>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4FC4D4D-BC16-4E78-BB75-52AFAF05A38F}" type="datetimeFigureOut">
              <a:rPr lang="pt-BR"/>
              <a:pPr>
                <a:defRPr/>
              </a:pPr>
              <a:t>19/09/2017</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65012371-B391-49CC-BAC5-F691E5BB4082}" type="slidenum">
              <a:rPr lang="pt-BR"/>
              <a:pPr>
                <a:defRPr/>
              </a:pPr>
              <a:t>‹nº›</a:t>
            </a:fld>
            <a:endParaRPr lang="pt-BR" dirty="0"/>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54323117-68C0-4214-B73C-A253B45EED11}" type="datetimeFigureOut">
              <a:rPr lang="pt-BR"/>
              <a:pPr>
                <a:defRPr/>
              </a:pPr>
              <a:t>19/09/2017</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DA2F4DC7-28B9-46CC-8D63-ACD827B12E82}" type="slidenum">
              <a:rPr lang="pt-BR"/>
              <a:pPr>
                <a:defRPr/>
              </a:pPr>
              <a:t>‹nº›</a:t>
            </a:fld>
            <a:endParaRPr lang="pt-BR" dirty="0"/>
          </a:p>
        </p:txBody>
      </p:sp>
    </p:spTree>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6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27319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74871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3854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1629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9606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28207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5582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D0E1742-38C9-4C77-A53F-56571AA3C534}" type="datetimeFigureOut">
              <a:rPr lang="pt-BR"/>
              <a:pPr>
                <a:defRPr/>
              </a:pPr>
              <a:t>19/09/2017</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CAFC7C5C-B0B2-4F78-8322-7BAEAC1FA344}" type="slidenum">
              <a:rPr lang="pt-BR"/>
              <a:pPr>
                <a:defRPr/>
              </a:pPr>
              <a:t>‹nº›</a:t>
            </a:fld>
            <a:endParaRPr lang="pt-BR" dirty="0"/>
          </a:p>
        </p:txBody>
      </p:sp>
    </p:spTree>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28952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08841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5031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95066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3418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66292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fld id="{7ECE5CC0-5BD6-48BA-BC98-AFC37A9EB5BF}" type="datetimeFigureOut">
              <a:rPr lang="pt-BR"/>
              <a:pPr>
                <a:defRPr/>
              </a:pPr>
              <a:t>19/09/2017</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A18CB195-76BA-43AC-98EE-F1926C241FB0}" type="slidenum">
              <a:rPr lang="pt-BR"/>
              <a:pPr>
                <a:defRPr/>
              </a:pPr>
              <a:t>‹nº›</a:t>
            </a:fld>
            <a:endParaRPr lang="pt-BR" dirty="0"/>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fld id="{98AFCEFC-29FF-498B-BB17-F8261392D06C}" type="datetimeFigureOut">
              <a:rPr lang="pt-BR"/>
              <a:pPr>
                <a:defRPr/>
              </a:pPr>
              <a:t>19/09/2017</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ECD157C2-CCF6-4C57-BBD9-9231F8D71E20}" type="slidenum">
              <a:rPr lang="pt-BR"/>
              <a:pPr>
                <a:defRPr/>
              </a:pPr>
              <a:t>‹nº›</a:t>
            </a:fld>
            <a:endParaRPr lang="pt-BR" dirty="0"/>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fld id="{7D458FE9-529D-458B-A5FA-1C0DFA2550BB}" type="datetimeFigureOut">
              <a:rPr lang="pt-BR"/>
              <a:pPr>
                <a:defRPr/>
              </a:pPr>
              <a:t>19/09/2017</a:t>
            </a:fld>
            <a:endParaRPr lang="pt-B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9" name="Rectangle 6"/>
          <p:cNvSpPr>
            <a:spLocks noGrp="1" noChangeArrowheads="1"/>
          </p:cNvSpPr>
          <p:nvPr>
            <p:ph type="sldNum" sz="quarter" idx="12"/>
          </p:nvPr>
        </p:nvSpPr>
        <p:spPr>
          <a:ln/>
        </p:spPr>
        <p:txBody>
          <a:bodyPr/>
          <a:lstStyle>
            <a:lvl1pPr>
              <a:defRPr/>
            </a:lvl1pPr>
          </a:lstStyle>
          <a:p>
            <a:pPr>
              <a:defRPr/>
            </a:pPr>
            <a:fld id="{7C7D457F-687B-4465-886F-43BC956B3706}" type="slidenum">
              <a:rPr lang="pt-BR"/>
              <a:pPr>
                <a:defRPr/>
              </a:pPr>
              <a:t>‹nº›</a:t>
            </a:fld>
            <a:endParaRPr lang="pt-BR" dirty="0"/>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fld id="{F767F634-80CC-489A-B942-735B0118CE03}" type="datetimeFigureOut">
              <a:rPr lang="pt-BR"/>
              <a:pPr>
                <a:defRPr/>
              </a:pPr>
              <a:t>19/09/2017</a:t>
            </a:fld>
            <a:endParaRPr lang="pt-B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5" name="Rectangle 6"/>
          <p:cNvSpPr>
            <a:spLocks noGrp="1" noChangeArrowheads="1"/>
          </p:cNvSpPr>
          <p:nvPr>
            <p:ph type="sldNum" sz="quarter" idx="12"/>
          </p:nvPr>
        </p:nvSpPr>
        <p:spPr>
          <a:ln/>
        </p:spPr>
        <p:txBody>
          <a:bodyPr/>
          <a:lstStyle>
            <a:lvl1pPr>
              <a:defRPr/>
            </a:lvl1pPr>
          </a:lstStyle>
          <a:p>
            <a:pPr>
              <a:defRPr/>
            </a:pPr>
            <a:fld id="{E13C40D1-35F4-49C8-9713-885901E4D759}" type="slidenum">
              <a:rPr lang="pt-BR"/>
              <a:pPr>
                <a:defRPr/>
              </a:pPr>
              <a:t>‹nº›</a:t>
            </a:fld>
            <a:endParaRPr lang="pt-BR" dirty="0"/>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DFE7DDF1-BCC8-44CF-9F5F-C38CEA5118E2}" type="datetimeFigureOut">
              <a:rPr lang="pt-BR"/>
              <a:pPr>
                <a:defRPr/>
              </a:pPr>
              <a:t>19/09/2017</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FD769BE6-F20F-4780-A34E-455DA3B1D4AE}" type="slidenum">
              <a:rPr lang="pt-BR"/>
              <a:pPr>
                <a:defRPr/>
              </a:pPr>
              <a:t>‹nº›</a:t>
            </a:fld>
            <a:endParaRPr lang="pt-BR" dirty="0"/>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FA5F837E-F75B-41E8-999B-E5E456B9F66E}" type="datetimeFigureOut">
              <a:rPr lang="pt-BR"/>
              <a:pPr>
                <a:defRPr/>
              </a:pPr>
              <a:t>19/09/2017</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DE978785-62B8-465A-B0F7-C435797F3D25}" type="slidenum">
              <a:rPr lang="pt-BR"/>
              <a:pPr>
                <a:defRPr/>
              </a:pPr>
              <a:t>‹nº›</a:t>
            </a:fld>
            <a:endParaRPr lang="pt-BR" dirty="0"/>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90AEB5D-DA7C-4FCC-AF15-358C07E6B167}" type="datetimeFigureOut">
              <a:rPr lang="pt-BR"/>
              <a:pPr>
                <a:defRPr/>
              </a:pPr>
              <a:t>19/09/2017</a:t>
            </a:fld>
            <a:endParaRPr lang="pt-BR" dirty="0"/>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dirty="0"/>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28375A-BA4E-4E31-A4FF-E64BDFD7D832}" type="slidenum">
              <a:rPr lang="pt-BR"/>
              <a:pPr>
                <a:defRPr/>
              </a:pPr>
              <a:t>‹nº›</a:t>
            </a:fld>
            <a:endParaRPr lang="pt-BR" dirty="0"/>
          </a:p>
        </p:txBody>
      </p:sp>
      <p:pic>
        <p:nvPicPr>
          <p:cNvPr id="2" name="Imagem 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8520" y="0"/>
            <a:ext cx="9361040" cy="68580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Lst>
  <p:transition spd="med">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islex.previdencia.gov.br/paginas/66/MPS/2008/154.htm#anexo_II" TargetMode="External"/><Relationship Id="rId2" Type="http://schemas.openxmlformats.org/officeDocument/2006/relationships/hyperlink" Target="http://sislex.previdencia.gov.br/paginas/66/MPS/2008/154.htm#anexo_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islex.previdencia.gov.br/paginas/42/1991/8213.htm"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mailto:atendimento.rpps@previd&#234;ncia.gov.br"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11"/>
          <p:cNvSpPr txBox="1"/>
          <p:nvPr/>
        </p:nvSpPr>
        <p:spPr>
          <a:xfrm>
            <a:off x="2426443" y="836712"/>
            <a:ext cx="6732240" cy="646331"/>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1800" b="1" dirty="0" smtClean="0">
                <a:latin typeface="Calibri" panose="020F0502020204030204" pitchFamily="34" charset="0"/>
              </a:rPr>
              <a:t>Secretaria de Previdência </a:t>
            </a:r>
            <a:r>
              <a:rPr lang="pt-BR" sz="1800" dirty="0" smtClean="0">
                <a:latin typeface="Calibri" panose="020F0502020204030204" pitchFamily="34" charset="0"/>
              </a:rPr>
              <a:t>|</a:t>
            </a:r>
            <a:r>
              <a:rPr lang="pt-BR" sz="1800" b="1" dirty="0" smtClean="0">
                <a:latin typeface="Calibri" panose="020F0502020204030204" pitchFamily="34" charset="0"/>
              </a:rPr>
              <a:t> Ministério da Fazenda</a:t>
            </a:r>
          </a:p>
          <a:p>
            <a:pPr algn="r"/>
            <a:r>
              <a:rPr lang="pt-BR" sz="1800" dirty="0" smtClean="0">
                <a:latin typeface="Calibri" panose="020F0502020204030204" pitchFamily="34" charset="0"/>
              </a:rPr>
              <a:t>Subsecretaria dos Regimes Próprios de Previdência Social   </a:t>
            </a:r>
          </a:p>
        </p:txBody>
      </p:sp>
      <p:sp>
        <p:nvSpPr>
          <p:cNvPr id="6" name="CaixaDeTexto 6"/>
          <p:cNvSpPr txBox="1"/>
          <p:nvPr/>
        </p:nvSpPr>
        <p:spPr>
          <a:xfrm>
            <a:off x="0" y="4293096"/>
            <a:ext cx="9144000" cy="1477328"/>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4500" b="1" dirty="0" smtClean="0">
                <a:solidFill>
                  <a:srgbClr val="002060"/>
                </a:solidFill>
                <a:latin typeface="Calibri" panose="020F0502020204030204" pitchFamily="34" charset="0"/>
              </a:rPr>
              <a:t>Oficina de Certificação </a:t>
            </a:r>
            <a:r>
              <a:rPr lang="pt-BR" sz="4500" b="1" dirty="0" smtClean="0">
                <a:solidFill>
                  <a:srgbClr val="002060"/>
                </a:solidFill>
                <a:latin typeface="Calibri" panose="020F0502020204030204" pitchFamily="34" charset="0"/>
              </a:rPr>
              <a:t>do </a:t>
            </a:r>
            <a:endParaRPr lang="pt-BR" sz="4500" b="1" dirty="0" smtClean="0">
              <a:solidFill>
                <a:srgbClr val="002060"/>
              </a:solidFill>
              <a:latin typeface="Calibri" panose="020F0502020204030204" pitchFamily="34" charset="0"/>
            </a:endParaRPr>
          </a:p>
          <a:p>
            <a:pPr algn="r"/>
            <a:r>
              <a:rPr lang="pt-BR" sz="4500" b="1" dirty="0" smtClean="0">
                <a:solidFill>
                  <a:srgbClr val="002060"/>
                </a:solidFill>
                <a:latin typeface="Calibri" panose="020F0502020204030204" pitchFamily="34" charset="0"/>
              </a:rPr>
              <a:t>Tempo </a:t>
            </a:r>
            <a:r>
              <a:rPr lang="pt-BR" sz="4500" b="1" dirty="0" smtClean="0">
                <a:solidFill>
                  <a:srgbClr val="002060"/>
                </a:solidFill>
                <a:latin typeface="Calibri" panose="020F0502020204030204" pitchFamily="34" charset="0"/>
              </a:rPr>
              <a:t>de </a:t>
            </a:r>
            <a:r>
              <a:rPr lang="pt-BR" sz="4500" b="1" dirty="0" smtClean="0">
                <a:solidFill>
                  <a:srgbClr val="002060"/>
                </a:solidFill>
                <a:latin typeface="Calibri" panose="020F0502020204030204" pitchFamily="34" charset="0"/>
              </a:rPr>
              <a:t>Contribuição</a:t>
            </a:r>
            <a:endParaRPr lang="pt-BR" sz="4500" b="1" dirty="0">
              <a:solidFill>
                <a:srgbClr val="002060"/>
              </a:solidFill>
              <a:latin typeface="Calibri" panose="020F0502020204030204" pitchFamily="34" charset="0"/>
            </a:endParaRPr>
          </a:p>
        </p:txBody>
      </p:sp>
      <p:pic>
        <p:nvPicPr>
          <p:cNvPr id="1026" name="Picture 2" descr="http://www.rondonoticias.com.br/Upload/Noticias/Materia/20-11-2015-12-37-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33653"/>
            <a:ext cx="3169695" cy="265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61618"/>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924944"/>
            <a:ext cx="9144000" cy="2880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a:off x="2267744" y="2380364"/>
            <a:ext cx="144016" cy="79208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936436" y="1960157"/>
            <a:ext cx="806631" cy="461665"/>
          </a:xfrm>
          <a:prstGeom prst="rect">
            <a:avLst/>
          </a:prstGeom>
          <a:noFill/>
        </p:spPr>
        <p:txBody>
          <a:bodyPr wrap="none" rtlCol="0">
            <a:spAutoFit/>
          </a:bodyPr>
          <a:lstStyle/>
          <a:p>
            <a:r>
              <a:rPr lang="pt-BR" sz="2400" b="1" dirty="0" smtClean="0">
                <a:latin typeface="Calibri" panose="020F0502020204030204" pitchFamily="34" charset="0"/>
              </a:rPr>
              <a:t>1988</a:t>
            </a:r>
            <a:endParaRPr lang="pt-BR" sz="2400" b="1" dirty="0">
              <a:latin typeface="Calibri" panose="020F0502020204030204" pitchFamily="34" charset="0"/>
            </a:endParaRPr>
          </a:p>
        </p:txBody>
      </p:sp>
      <p:sp>
        <p:nvSpPr>
          <p:cNvPr id="6" name="Retângulo de cantos arredondados 5"/>
          <p:cNvSpPr/>
          <p:nvPr/>
        </p:nvSpPr>
        <p:spPr>
          <a:xfrm>
            <a:off x="5010811" y="2380364"/>
            <a:ext cx="144016" cy="79208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4679503" y="1980886"/>
            <a:ext cx="806631" cy="461665"/>
          </a:xfrm>
          <a:prstGeom prst="rect">
            <a:avLst/>
          </a:prstGeom>
          <a:noFill/>
        </p:spPr>
        <p:txBody>
          <a:bodyPr wrap="none" rtlCol="0">
            <a:spAutoFit/>
          </a:bodyPr>
          <a:lstStyle/>
          <a:p>
            <a:r>
              <a:rPr lang="pt-BR" sz="2400" b="1" dirty="0" smtClean="0">
                <a:latin typeface="Calibri" panose="020F0502020204030204" pitchFamily="34" charset="0"/>
              </a:rPr>
              <a:t>1998</a:t>
            </a:r>
            <a:endParaRPr lang="pt-BR" sz="2400" b="1" dirty="0">
              <a:latin typeface="Calibri" panose="020F0502020204030204" pitchFamily="34" charset="0"/>
            </a:endParaRPr>
          </a:p>
        </p:txBody>
      </p:sp>
      <p:sp>
        <p:nvSpPr>
          <p:cNvPr id="8" name="Retângulo de cantos arredondados 7"/>
          <p:cNvSpPr/>
          <p:nvPr/>
        </p:nvSpPr>
        <p:spPr>
          <a:xfrm>
            <a:off x="7609861" y="2380364"/>
            <a:ext cx="144016" cy="79208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7278288" y="1960157"/>
            <a:ext cx="806631" cy="461665"/>
          </a:xfrm>
          <a:prstGeom prst="rect">
            <a:avLst/>
          </a:prstGeom>
          <a:noFill/>
        </p:spPr>
        <p:txBody>
          <a:bodyPr wrap="none" rtlCol="0">
            <a:spAutoFit/>
          </a:bodyPr>
          <a:lstStyle/>
          <a:p>
            <a:r>
              <a:rPr lang="pt-BR" sz="2400" b="1" dirty="0" smtClean="0">
                <a:latin typeface="Calibri" panose="020F0502020204030204" pitchFamily="34" charset="0"/>
              </a:rPr>
              <a:t>2007</a:t>
            </a:r>
            <a:endParaRPr lang="pt-BR" sz="2400" b="1" dirty="0">
              <a:latin typeface="Calibri" panose="020F0502020204030204" pitchFamily="34" charset="0"/>
            </a:endParaRPr>
          </a:p>
        </p:txBody>
      </p:sp>
      <p:sp>
        <p:nvSpPr>
          <p:cNvPr id="10" name="CaixaDeTexto 9"/>
          <p:cNvSpPr txBox="1"/>
          <p:nvPr/>
        </p:nvSpPr>
        <p:spPr>
          <a:xfrm>
            <a:off x="1825026" y="3212976"/>
            <a:ext cx="1048685" cy="461665"/>
          </a:xfrm>
          <a:prstGeom prst="rect">
            <a:avLst/>
          </a:prstGeom>
          <a:noFill/>
        </p:spPr>
        <p:txBody>
          <a:bodyPr wrap="none" rtlCol="0">
            <a:spAutoFit/>
          </a:bodyPr>
          <a:lstStyle/>
          <a:p>
            <a:r>
              <a:rPr lang="pt-BR" sz="2400" b="1" dirty="0" smtClean="0">
                <a:latin typeface="Calibri" panose="020F0502020204030204" pitchFamily="34" charset="0"/>
              </a:rPr>
              <a:t>Art. 39</a:t>
            </a:r>
            <a:endParaRPr lang="pt-BR" sz="2400" b="1" dirty="0">
              <a:latin typeface="Calibri" panose="020F0502020204030204" pitchFamily="34" charset="0"/>
            </a:endParaRPr>
          </a:p>
        </p:txBody>
      </p:sp>
      <p:sp>
        <p:nvSpPr>
          <p:cNvPr id="11" name="CaixaDeTexto 10"/>
          <p:cNvSpPr txBox="1"/>
          <p:nvPr/>
        </p:nvSpPr>
        <p:spPr>
          <a:xfrm>
            <a:off x="4430427" y="3254433"/>
            <a:ext cx="1318310" cy="461665"/>
          </a:xfrm>
          <a:prstGeom prst="rect">
            <a:avLst/>
          </a:prstGeom>
          <a:noFill/>
        </p:spPr>
        <p:txBody>
          <a:bodyPr wrap="none" rtlCol="0">
            <a:spAutoFit/>
          </a:bodyPr>
          <a:lstStyle/>
          <a:p>
            <a:r>
              <a:rPr lang="pt-BR" sz="2400" b="1" dirty="0" smtClean="0">
                <a:latin typeface="Calibri" panose="020F0502020204030204" pitchFamily="34" charset="0"/>
              </a:rPr>
              <a:t>EC 19/98</a:t>
            </a:r>
            <a:endParaRPr lang="pt-BR" sz="2400" b="1" dirty="0">
              <a:latin typeface="Calibri" panose="020F0502020204030204" pitchFamily="34" charset="0"/>
            </a:endParaRPr>
          </a:p>
        </p:txBody>
      </p:sp>
      <p:sp>
        <p:nvSpPr>
          <p:cNvPr id="12" name="CaixaDeTexto 11"/>
          <p:cNvSpPr txBox="1"/>
          <p:nvPr/>
        </p:nvSpPr>
        <p:spPr>
          <a:xfrm>
            <a:off x="7021807" y="3216369"/>
            <a:ext cx="1337226" cy="461665"/>
          </a:xfrm>
          <a:prstGeom prst="rect">
            <a:avLst/>
          </a:prstGeom>
          <a:noFill/>
        </p:spPr>
        <p:txBody>
          <a:bodyPr wrap="none" rtlCol="0">
            <a:spAutoFit/>
          </a:bodyPr>
          <a:lstStyle/>
          <a:p>
            <a:r>
              <a:rPr lang="pt-BR" sz="2400" b="1" dirty="0" smtClean="0">
                <a:latin typeface="Calibri" panose="020F0502020204030204" pitchFamily="34" charset="0"/>
              </a:rPr>
              <a:t>ADI 2135</a:t>
            </a:r>
            <a:endParaRPr lang="pt-BR" sz="2400" b="1" dirty="0">
              <a:latin typeface="Calibri" panose="020F0502020204030204" pitchFamily="34" charset="0"/>
            </a:endParaRPr>
          </a:p>
        </p:txBody>
      </p:sp>
      <p:sp>
        <p:nvSpPr>
          <p:cNvPr id="13" name="Seta para a direita listrada 12"/>
          <p:cNvSpPr/>
          <p:nvPr/>
        </p:nvSpPr>
        <p:spPr>
          <a:xfrm rot="10800000">
            <a:off x="887751" y="1758941"/>
            <a:ext cx="1048685" cy="8640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listrada 13"/>
          <p:cNvSpPr/>
          <p:nvPr/>
        </p:nvSpPr>
        <p:spPr>
          <a:xfrm>
            <a:off x="2734609" y="1758941"/>
            <a:ext cx="1048685" cy="8640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listrada 14"/>
          <p:cNvSpPr/>
          <p:nvPr/>
        </p:nvSpPr>
        <p:spPr>
          <a:xfrm>
            <a:off x="5431430" y="1758941"/>
            <a:ext cx="1048685" cy="8640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listrada 15"/>
          <p:cNvSpPr/>
          <p:nvPr/>
        </p:nvSpPr>
        <p:spPr>
          <a:xfrm>
            <a:off x="8084919" y="1758941"/>
            <a:ext cx="1048685" cy="8640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descr="https://image.freepik.com/icones-gratis/calendario-com-as-ferramentas-de-tempo-de-relogio_318-506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7599" y="4509120"/>
            <a:ext cx="1980406" cy="198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6082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p:bldP spid="11" grpId="0"/>
      <p:bldP spid="12" grpId="0"/>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484784"/>
            <a:ext cx="8784976" cy="2677656"/>
          </a:xfrm>
          <a:prstGeom prst="rect">
            <a:avLst/>
          </a:prstGeom>
        </p:spPr>
        <p:txBody>
          <a:bodyPr wrap="square">
            <a:spAutoFit/>
          </a:bodyPr>
          <a:lstStyle/>
          <a:p>
            <a:pPr algn="just"/>
            <a:r>
              <a:rPr lang="pt-BR" sz="2400" dirty="0">
                <a:solidFill>
                  <a:srgbClr val="000000"/>
                </a:solidFill>
                <a:latin typeface="Calibri" panose="020F0502020204030204" pitchFamily="34" charset="0"/>
              </a:rPr>
              <a:t>Art. 40. </a:t>
            </a:r>
            <a:r>
              <a:rPr lang="pt-BR" sz="2400" b="1" dirty="0">
                <a:solidFill>
                  <a:srgbClr val="000000"/>
                </a:solidFill>
                <a:latin typeface="Calibri" panose="020F0502020204030204" pitchFamily="34" charset="0"/>
              </a:rPr>
              <a:t>Aos servidores titulares de cargos efetivos</a:t>
            </a:r>
            <a:r>
              <a:rPr lang="pt-BR" sz="2400" dirty="0">
                <a:solidFill>
                  <a:srgbClr val="000000"/>
                </a:solidFill>
                <a:latin typeface="Calibri" panose="020F0502020204030204" pitchFamily="34" charset="0"/>
              </a:rPr>
              <a:t> da União, dos Estados, do Distrito Federal e dos Municípios, incluídas suas autarquias e fundações, </a:t>
            </a:r>
            <a:r>
              <a:rPr lang="pt-BR" sz="2400" b="1" dirty="0">
                <a:solidFill>
                  <a:srgbClr val="000000"/>
                </a:solidFill>
                <a:latin typeface="Calibri" panose="020F0502020204030204" pitchFamily="34" charset="0"/>
              </a:rPr>
              <a:t>é assegurado regime de previdência de caráter contributivo e solidário, mediante contribuição do respectivo ente público, dos servidores ativos e inativos e dos pensionistas</a:t>
            </a:r>
            <a:r>
              <a:rPr lang="pt-BR" sz="2400" dirty="0">
                <a:solidFill>
                  <a:srgbClr val="000000"/>
                </a:solidFill>
                <a:latin typeface="Calibri" panose="020F0502020204030204" pitchFamily="34" charset="0"/>
              </a:rPr>
              <a:t>, observados critérios que preservem o equilíbrio financeiro e atuarial e o disposto neste artigo. </a:t>
            </a:r>
            <a:endParaRPr lang="pt-BR" sz="2400" dirty="0">
              <a:latin typeface="Calibri" panose="020F0502020204030204" pitchFamily="34" charset="0"/>
            </a:endParaRPr>
          </a:p>
        </p:txBody>
      </p:sp>
      <p:sp>
        <p:nvSpPr>
          <p:cNvPr id="3" name="Retângulo 2"/>
          <p:cNvSpPr/>
          <p:nvPr/>
        </p:nvSpPr>
        <p:spPr>
          <a:xfrm>
            <a:off x="179512" y="4509120"/>
            <a:ext cx="8784976" cy="1569660"/>
          </a:xfrm>
          <a:prstGeom prst="rect">
            <a:avLst/>
          </a:prstGeom>
        </p:spPr>
        <p:txBody>
          <a:bodyPr wrap="square">
            <a:spAutoFit/>
          </a:bodyPr>
          <a:lstStyle/>
          <a:p>
            <a:pPr algn="just"/>
            <a:r>
              <a:rPr lang="pt-BR" sz="2400" dirty="0">
                <a:solidFill>
                  <a:srgbClr val="000000"/>
                </a:solidFill>
                <a:latin typeface="Calibri" panose="020F0502020204030204" pitchFamily="34" charset="0"/>
              </a:rPr>
              <a:t>§ 13 - Ao servidor ocupante, exclusivamente, de cargo em comissão declarado em lei de livre nomeação e exoneração bem como de outro cargo temporário ou de emprego público, aplica-se o regime geral de previdência social.</a:t>
            </a:r>
            <a:endParaRPr lang="pt-BR" sz="2400" dirty="0">
              <a:latin typeface="Calibri" panose="020F0502020204030204" pitchFamily="34" charset="0"/>
            </a:endParaRPr>
          </a:p>
        </p:txBody>
      </p:sp>
      <p:sp>
        <p:nvSpPr>
          <p:cNvPr id="4" name="CaixaDeTexto 3"/>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Cobertura Exclusiva a Servidores Titulares de Cargo Efetivo</a:t>
            </a:r>
            <a:endParaRPr lang="pt-BR"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558027101"/>
      </p:ext>
    </p:extLst>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1380838"/>
            <a:ext cx="8712968" cy="4893647"/>
          </a:xfrm>
          <a:prstGeom prst="rect">
            <a:avLst/>
          </a:prstGeom>
          <a:noFill/>
        </p:spPr>
        <p:txBody>
          <a:bodyPr wrap="square" rtlCol="0">
            <a:spAutoFit/>
          </a:bodyPr>
          <a:lstStyle/>
          <a:p>
            <a:pPr algn="just"/>
            <a:r>
              <a:rPr lang="pt-BR" sz="2400" b="1" dirty="0" smtClean="0">
                <a:latin typeface="Calibri" panose="020F0502020204030204" pitchFamily="34" charset="0"/>
              </a:rPr>
              <a:t>Servidores estabilizados – Art. 19 do ADCT</a:t>
            </a:r>
          </a:p>
          <a:p>
            <a:pPr algn="just"/>
            <a:endParaRPr lang="pt-BR" sz="2400" dirty="0">
              <a:latin typeface="Calibri" panose="020F0502020204030204" pitchFamily="34" charset="0"/>
            </a:endParaRPr>
          </a:p>
          <a:p>
            <a:pPr algn="just"/>
            <a:r>
              <a:rPr lang="pt-BR" sz="2400" dirty="0" smtClean="0">
                <a:latin typeface="Calibri" panose="020F0502020204030204" pitchFamily="34" charset="0"/>
              </a:rPr>
              <a:t>Art</a:t>
            </a:r>
            <a:r>
              <a:rPr lang="pt-BR" sz="2400" dirty="0">
                <a:latin typeface="Calibri" panose="020F0502020204030204" pitchFamily="34" charset="0"/>
              </a:rPr>
              <a:t>. 19. Os servidores públicos civis da União, dos Estados, do Distrito Federal e dos Municípios, da administração direta, autárquica e das fundações públicas, </a:t>
            </a:r>
            <a:r>
              <a:rPr lang="pt-BR" sz="2400" b="1" dirty="0">
                <a:latin typeface="Calibri" panose="020F0502020204030204" pitchFamily="34" charset="0"/>
              </a:rPr>
              <a:t>em exercício na data da promulgação da Constituição, há pelo menos cinco anos continuados</a:t>
            </a:r>
            <a:r>
              <a:rPr lang="pt-BR" sz="2400" dirty="0">
                <a:latin typeface="Calibri" panose="020F0502020204030204" pitchFamily="34" charset="0"/>
              </a:rPr>
              <a:t>, e que não tenham sido admitidos na forma regulada no art. 37 da Constituição, são considerados estáveis no serviço público</a:t>
            </a:r>
            <a:r>
              <a:rPr lang="pt-BR" sz="2400" dirty="0" smtClean="0">
                <a:latin typeface="Calibri" panose="020F0502020204030204" pitchFamily="34" charset="0"/>
              </a:rPr>
              <a:t>.</a:t>
            </a:r>
          </a:p>
          <a:p>
            <a:pPr algn="just"/>
            <a:endParaRPr lang="pt-BR" sz="2400" dirty="0">
              <a:latin typeface="Calibri" panose="020F0502020204030204" pitchFamily="34" charset="0"/>
            </a:endParaRPr>
          </a:p>
          <a:p>
            <a:pPr algn="just"/>
            <a:r>
              <a:rPr lang="pt-BR" sz="2400" b="1" dirty="0" smtClean="0">
                <a:latin typeface="Calibri" panose="020F0502020204030204" pitchFamily="34" charset="0"/>
              </a:rPr>
              <a:t>Servidores não estáveis admitidos até 05/10/1988</a:t>
            </a:r>
          </a:p>
          <a:p>
            <a:pPr algn="just"/>
            <a:endParaRPr lang="pt-BR" sz="2400" b="1" dirty="0">
              <a:latin typeface="Calibri" panose="020F0502020204030204" pitchFamily="34" charset="0"/>
            </a:endParaRPr>
          </a:p>
          <a:p>
            <a:pPr algn="just"/>
            <a:r>
              <a:rPr lang="pt-BR" sz="2400" b="1" dirty="0" smtClean="0">
                <a:latin typeface="Calibri" panose="020F0502020204030204" pitchFamily="34" charset="0"/>
              </a:rPr>
              <a:t>Desde que estejam amparados por Estatuto</a:t>
            </a:r>
            <a:endParaRPr lang="pt-BR" sz="2400" b="1" dirty="0">
              <a:latin typeface="Calibri" panose="020F0502020204030204" pitchFamily="34" charset="0"/>
            </a:endParaRPr>
          </a:p>
        </p:txBody>
      </p:sp>
      <p:sp>
        <p:nvSpPr>
          <p:cNvPr id="3" name="CaixaDeTexto 2"/>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Cobertura dos Servidores Estabilizados e Admitidos até 05/10/1988</a:t>
            </a:r>
            <a:endParaRPr lang="pt-BR"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857258627"/>
      </p:ext>
    </p:extLst>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654604"/>
            <a:ext cx="8640960" cy="3046988"/>
          </a:xfrm>
          <a:prstGeom prst="rect">
            <a:avLst/>
          </a:prstGeom>
        </p:spPr>
        <p:txBody>
          <a:bodyPr wrap="square">
            <a:spAutoFit/>
          </a:bodyPr>
          <a:lstStyle/>
          <a:p>
            <a:r>
              <a:rPr lang="pt-BR" sz="2400" dirty="0" smtClean="0">
                <a:solidFill>
                  <a:srgbClr val="222222"/>
                </a:solidFill>
                <a:latin typeface="Calibri" panose="020F0502020204030204" pitchFamily="34" charset="0"/>
              </a:rPr>
              <a:t>Art</a:t>
            </a:r>
            <a:r>
              <a:rPr lang="pt-BR" sz="2400" dirty="0">
                <a:solidFill>
                  <a:srgbClr val="222222"/>
                </a:solidFill>
                <a:latin typeface="Calibri" panose="020F0502020204030204" pitchFamily="34" charset="0"/>
              </a:rPr>
              <a:t>. 40. O servidor será aposentado</a:t>
            </a:r>
            <a:r>
              <a:rPr lang="pt-BR" sz="2400" dirty="0" smtClean="0">
                <a:solidFill>
                  <a:srgbClr val="222222"/>
                </a:solidFill>
                <a:latin typeface="Calibri" panose="020F0502020204030204" pitchFamily="34" charset="0"/>
              </a:rPr>
              <a:t>:</a:t>
            </a:r>
          </a:p>
          <a:p>
            <a:endParaRPr lang="pt-BR" sz="2400" dirty="0" smtClean="0">
              <a:solidFill>
                <a:srgbClr val="222222"/>
              </a:solidFill>
              <a:latin typeface="Calibri" panose="020F0502020204030204" pitchFamily="34" charset="0"/>
            </a:endParaRPr>
          </a:p>
          <a:p>
            <a:r>
              <a:rPr lang="pt-BR" sz="2400" dirty="0" smtClean="0">
                <a:solidFill>
                  <a:srgbClr val="222222"/>
                </a:solidFill>
                <a:latin typeface="Calibri" panose="020F0502020204030204" pitchFamily="34" charset="0"/>
              </a:rPr>
              <a:t>(...)</a:t>
            </a:r>
            <a:endParaRPr lang="pt-BR" sz="2400" dirty="0">
              <a:solidFill>
                <a:srgbClr val="222222"/>
              </a:solidFill>
              <a:latin typeface="Calibri" panose="020F0502020204030204" pitchFamily="34" charset="0"/>
            </a:endParaRPr>
          </a:p>
          <a:p>
            <a:endParaRPr lang="pt-BR" sz="2400" dirty="0" smtClean="0">
              <a:solidFill>
                <a:srgbClr val="222222"/>
              </a:solidFill>
              <a:latin typeface="Calibri" panose="020F0502020204030204" pitchFamily="34" charset="0"/>
            </a:endParaRPr>
          </a:p>
          <a:p>
            <a:r>
              <a:rPr lang="pt-BR" sz="2400" dirty="0">
                <a:latin typeface="Calibri" panose="020F0502020204030204" pitchFamily="34" charset="0"/>
              </a:rPr>
              <a:t>§ 2º A lei disporá sobre a aposentadoria em cargos ou empregos temporários. </a:t>
            </a:r>
            <a:endParaRPr lang="pt-BR" sz="2400" dirty="0" smtClean="0">
              <a:solidFill>
                <a:srgbClr val="222222"/>
              </a:solidFill>
              <a:latin typeface="Calibri" panose="020F0502020204030204" pitchFamily="34" charset="0"/>
            </a:endParaRPr>
          </a:p>
          <a:p>
            <a:endParaRPr lang="pt-BR" sz="2400" dirty="0">
              <a:solidFill>
                <a:srgbClr val="222222"/>
              </a:solidFill>
              <a:latin typeface="Calibri" panose="020F0502020204030204" pitchFamily="34" charset="0"/>
            </a:endParaRPr>
          </a:p>
          <a:p>
            <a:r>
              <a:rPr lang="pt-BR" sz="2400" dirty="0">
                <a:solidFill>
                  <a:srgbClr val="222222"/>
                </a:solidFill>
                <a:latin typeface="Calibri" panose="020F0502020204030204" pitchFamily="34" charset="0"/>
              </a:rPr>
              <a:t> </a:t>
            </a:r>
            <a:endParaRPr lang="pt-BR" sz="2400" dirty="0">
              <a:latin typeface="Calibri" panose="020F0502020204030204" pitchFamily="34" charset="0"/>
            </a:endParaRPr>
          </a:p>
        </p:txBody>
      </p:sp>
      <p:pic>
        <p:nvPicPr>
          <p:cNvPr id="3" name="Picture 2" descr="http://abehte.org/site/wp-content/uploads/2012/10/estatu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975358"/>
            <a:ext cx="2860128" cy="16088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franzoni.adv.br/wp-content/uploads/2017/09/o-que-e-c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4602" y="4075721"/>
            <a:ext cx="1875999" cy="14195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439" y="4601771"/>
            <a:ext cx="1437100" cy="1966188"/>
          </a:xfrm>
          <a:prstGeom prst="rect">
            <a:avLst/>
          </a:prstGeom>
        </p:spPr>
      </p:pic>
      <p:pic>
        <p:nvPicPr>
          <p:cNvPr id="5122" name="Picture 2" descr="http://img.olx.com.br/images/10/1097240050746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938" y="4437112"/>
            <a:ext cx="1351015" cy="191294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0" y="980728"/>
            <a:ext cx="9144000" cy="400110"/>
          </a:xfrm>
          <a:prstGeom prst="rect">
            <a:avLst/>
          </a:prstGeom>
          <a:noFill/>
        </p:spPr>
        <p:txBody>
          <a:bodyPr wrap="square" rtlCol="0">
            <a:spAutoFit/>
          </a:bodyPr>
          <a:lstStyle/>
          <a:p>
            <a:r>
              <a:rPr lang="pt-BR" b="1" smtClean="0">
                <a:solidFill>
                  <a:srgbClr val="002060"/>
                </a:solidFill>
                <a:latin typeface="Calibri" panose="020F0502020204030204" pitchFamily="34" charset="0"/>
              </a:rPr>
              <a:t>Previsão constitucional originária</a:t>
            </a:r>
            <a:endParaRPr lang="pt-BR"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698210993"/>
      </p:ext>
    </p:extLst>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924944"/>
            <a:ext cx="9144000" cy="2880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4041307" y="2380364"/>
            <a:ext cx="144016" cy="79208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3709999" y="1973407"/>
            <a:ext cx="806631" cy="461665"/>
          </a:xfrm>
          <a:prstGeom prst="rect">
            <a:avLst/>
          </a:prstGeom>
          <a:noFill/>
        </p:spPr>
        <p:txBody>
          <a:bodyPr wrap="none" rtlCol="0">
            <a:spAutoFit/>
          </a:bodyPr>
          <a:lstStyle/>
          <a:p>
            <a:r>
              <a:rPr lang="pt-BR" sz="2400" b="1" dirty="0" smtClean="0">
                <a:latin typeface="Calibri" panose="020F0502020204030204" pitchFamily="34" charset="0"/>
              </a:rPr>
              <a:t>1998</a:t>
            </a:r>
            <a:endParaRPr lang="pt-BR" sz="2400" b="1" dirty="0">
              <a:latin typeface="Calibri" panose="020F0502020204030204" pitchFamily="34" charset="0"/>
            </a:endParaRPr>
          </a:p>
        </p:txBody>
      </p:sp>
      <p:sp>
        <p:nvSpPr>
          <p:cNvPr id="11" name="CaixaDeTexto 10"/>
          <p:cNvSpPr txBox="1"/>
          <p:nvPr/>
        </p:nvSpPr>
        <p:spPr>
          <a:xfrm>
            <a:off x="3526168" y="3189587"/>
            <a:ext cx="1318310" cy="461665"/>
          </a:xfrm>
          <a:prstGeom prst="rect">
            <a:avLst/>
          </a:prstGeom>
          <a:noFill/>
        </p:spPr>
        <p:txBody>
          <a:bodyPr wrap="none" rtlCol="0">
            <a:spAutoFit/>
          </a:bodyPr>
          <a:lstStyle/>
          <a:p>
            <a:r>
              <a:rPr lang="pt-BR" sz="2400" b="1" dirty="0" smtClean="0">
                <a:latin typeface="Calibri" panose="020F0502020204030204" pitchFamily="34" charset="0"/>
              </a:rPr>
              <a:t>EC 20/98</a:t>
            </a:r>
            <a:endParaRPr lang="pt-BR" sz="2400" b="1" dirty="0">
              <a:latin typeface="Calibri" panose="020F0502020204030204" pitchFamily="34" charset="0"/>
            </a:endParaRPr>
          </a:p>
        </p:txBody>
      </p:sp>
      <p:sp>
        <p:nvSpPr>
          <p:cNvPr id="15" name="Seta para a direita listrada 14"/>
          <p:cNvSpPr/>
          <p:nvPr/>
        </p:nvSpPr>
        <p:spPr>
          <a:xfrm>
            <a:off x="4566317" y="1758941"/>
            <a:ext cx="1048685" cy="86409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23734" y="3282388"/>
            <a:ext cx="2689967" cy="1938992"/>
          </a:xfrm>
          <a:prstGeom prst="rect">
            <a:avLst/>
          </a:prstGeom>
          <a:noFill/>
        </p:spPr>
        <p:txBody>
          <a:bodyPr wrap="none" rtlCol="0">
            <a:spAutoFit/>
          </a:bodyPr>
          <a:lstStyle/>
          <a:p>
            <a:r>
              <a:rPr lang="pt-BR" sz="2400" b="1" dirty="0" smtClean="0">
                <a:latin typeface="Calibri" panose="020F0502020204030204" pitchFamily="34" charset="0"/>
              </a:rPr>
              <a:t>Servidores Efetivos;</a:t>
            </a:r>
          </a:p>
          <a:p>
            <a:r>
              <a:rPr lang="pt-BR" sz="2400" b="1" dirty="0" smtClean="0">
                <a:latin typeface="Calibri" panose="020F0502020204030204" pitchFamily="34" charset="0"/>
              </a:rPr>
              <a:t>Comissionados;</a:t>
            </a:r>
          </a:p>
          <a:p>
            <a:r>
              <a:rPr lang="pt-BR" sz="2400" b="1" dirty="0" smtClean="0">
                <a:latin typeface="Calibri" panose="020F0502020204030204" pitchFamily="34" charset="0"/>
              </a:rPr>
              <a:t>Temporários;</a:t>
            </a:r>
          </a:p>
          <a:p>
            <a:r>
              <a:rPr lang="pt-BR" sz="2400" b="1" dirty="0" smtClean="0">
                <a:latin typeface="Calibri" panose="020F0502020204030204" pitchFamily="34" charset="0"/>
              </a:rPr>
              <a:t>CLT;</a:t>
            </a:r>
          </a:p>
          <a:p>
            <a:r>
              <a:rPr lang="pt-BR" sz="2400" b="1" dirty="0" smtClean="0">
                <a:latin typeface="Calibri" panose="020F0502020204030204" pitchFamily="34" charset="0"/>
              </a:rPr>
              <a:t>Agentes Políticos.</a:t>
            </a:r>
            <a:endParaRPr lang="pt-BR" sz="2400" b="1" dirty="0">
              <a:latin typeface="Calibri" panose="020F0502020204030204" pitchFamily="34" charset="0"/>
            </a:endParaRPr>
          </a:p>
        </p:txBody>
      </p:sp>
      <p:sp>
        <p:nvSpPr>
          <p:cNvPr id="18" name="CaixaDeTexto 17"/>
          <p:cNvSpPr txBox="1"/>
          <p:nvPr/>
        </p:nvSpPr>
        <p:spPr>
          <a:xfrm>
            <a:off x="5682309" y="3284050"/>
            <a:ext cx="2686761" cy="461665"/>
          </a:xfrm>
          <a:prstGeom prst="rect">
            <a:avLst/>
          </a:prstGeom>
          <a:noFill/>
        </p:spPr>
        <p:txBody>
          <a:bodyPr wrap="none" rtlCol="0">
            <a:spAutoFit/>
          </a:bodyPr>
          <a:lstStyle/>
          <a:p>
            <a:r>
              <a:rPr lang="pt-BR" sz="2400" b="1" dirty="0" smtClean="0">
                <a:latin typeface="Calibri" panose="020F0502020204030204" pitchFamily="34" charset="0"/>
              </a:rPr>
              <a:t>Servidores Efetivos.</a:t>
            </a:r>
          </a:p>
        </p:txBody>
      </p:sp>
    </p:spTree>
    <p:extLst>
      <p:ext uri="{BB962C8B-B14F-4D97-AF65-F5344CB8AC3E}">
        <p14:creationId xmlns:p14="http://schemas.microsoft.com/office/powerpoint/2010/main" val="199373409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p:cNvSpPr txBox="1"/>
          <p:nvPr/>
        </p:nvSpPr>
        <p:spPr>
          <a:xfrm>
            <a:off x="0" y="2852936"/>
            <a:ext cx="9144000" cy="2169825"/>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4500" b="1" dirty="0" smtClean="0">
                <a:solidFill>
                  <a:srgbClr val="002060"/>
                </a:solidFill>
                <a:latin typeface="Calibri" panose="020F0502020204030204" pitchFamily="34" charset="0"/>
              </a:rPr>
              <a:t>Certificação </a:t>
            </a:r>
            <a:r>
              <a:rPr lang="pt-BR" sz="4500" b="1" dirty="0" smtClean="0">
                <a:solidFill>
                  <a:srgbClr val="002060"/>
                </a:solidFill>
                <a:latin typeface="Calibri" panose="020F0502020204030204" pitchFamily="34" charset="0"/>
              </a:rPr>
              <a:t>do </a:t>
            </a:r>
          </a:p>
          <a:p>
            <a:pPr algn="r"/>
            <a:r>
              <a:rPr lang="pt-BR" sz="4500" b="1" dirty="0" smtClean="0">
                <a:solidFill>
                  <a:srgbClr val="002060"/>
                </a:solidFill>
                <a:latin typeface="Calibri" panose="020F0502020204030204" pitchFamily="34" charset="0"/>
              </a:rPr>
              <a:t>Tempo </a:t>
            </a:r>
            <a:r>
              <a:rPr lang="pt-BR" sz="4500" b="1" dirty="0" smtClean="0">
                <a:solidFill>
                  <a:srgbClr val="002060"/>
                </a:solidFill>
                <a:latin typeface="Calibri" panose="020F0502020204030204" pitchFamily="34" charset="0"/>
              </a:rPr>
              <a:t>de </a:t>
            </a:r>
            <a:r>
              <a:rPr lang="pt-BR" sz="4500" b="1" dirty="0" smtClean="0">
                <a:solidFill>
                  <a:srgbClr val="002060"/>
                </a:solidFill>
                <a:latin typeface="Calibri" panose="020F0502020204030204" pitchFamily="34" charset="0"/>
              </a:rPr>
              <a:t>Contribuição: </a:t>
            </a:r>
          </a:p>
          <a:p>
            <a:pPr algn="r"/>
            <a:r>
              <a:rPr lang="pt-BR" sz="4500" b="1" dirty="0" smtClean="0">
                <a:solidFill>
                  <a:srgbClr val="002060"/>
                </a:solidFill>
                <a:latin typeface="Calibri" panose="020F0502020204030204" pitchFamily="34" charset="0"/>
              </a:rPr>
              <a:t>Portaria </a:t>
            </a:r>
            <a:r>
              <a:rPr lang="pt-BR" sz="4500" b="1" dirty="0" smtClean="0">
                <a:solidFill>
                  <a:srgbClr val="002060"/>
                </a:solidFill>
                <a:latin typeface="Calibri" panose="020F0502020204030204" pitchFamily="34" charset="0"/>
              </a:rPr>
              <a:t>MPS nº 154/2008</a:t>
            </a:r>
            <a:endParaRPr lang="pt-BR" sz="45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91943789"/>
      </p:ext>
    </p:extLst>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freepik.com/icones-gratis/vencedor-cortar-a-fita-linha-de-chegada_318-29208.jpg"/>
          <p:cNvPicPr>
            <a:picLocks noChangeAspect="1" noChangeArrowheads="1"/>
          </p:cNvPicPr>
          <p:nvPr/>
        </p:nvPicPr>
        <p:blipFill rotWithShape="1">
          <a:blip r:embed="rId3">
            <a:extLst>
              <a:ext uri="{28A0092B-C50C-407E-A947-70E740481C1C}">
                <a14:useLocalDpi xmlns:a14="http://schemas.microsoft.com/office/drawing/2010/main" val="0"/>
              </a:ext>
            </a:extLst>
          </a:blip>
          <a:srcRect b="8440"/>
          <a:stretch/>
        </p:blipFill>
        <p:spPr bwMode="auto">
          <a:xfrm>
            <a:off x="136602" y="3861048"/>
            <a:ext cx="298851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5.colorir.com/desenhos/color/201602/homem-em-ferias-natureza-estacoes-do-ano-pintado-por-marilurdes-11924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7700">
            <a:off x="1362650" y="1373683"/>
            <a:ext cx="2865322" cy="2244503"/>
          </a:xfrm>
          <a:prstGeom prst="cloudCallout">
            <a:avLst>
              <a:gd name="adj1" fmla="val -41018"/>
              <a:gd name="adj2" fmla="val 78964"/>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884243"/>
            <a:ext cx="3913187" cy="523220"/>
          </a:xfrm>
          <a:prstGeom prst="rect">
            <a:avLst/>
          </a:prstGeom>
          <a:noFill/>
        </p:spPr>
        <p:txBody>
          <a:bodyPr wrap="none" rtlCol="0">
            <a:spAutoFit/>
          </a:bodyPr>
          <a:lstStyle/>
          <a:p>
            <a:r>
              <a:rPr lang="pt-BR" sz="2800" b="1" dirty="0" smtClean="0">
                <a:solidFill>
                  <a:srgbClr val="002060"/>
                </a:solidFill>
                <a:latin typeface="Calibri" panose="020F0502020204030204" pitchFamily="34" charset="0"/>
              </a:rPr>
              <a:t>O que o servidor pensa...</a:t>
            </a:r>
            <a:endParaRPr lang="pt-BR" sz="2800" b="1" dirty="0">
              <a:solidFill>
                <a:srgbClr val="002060"/>
              </a:solidFill>
              <a:latin typeface="Calibri" panose="020F0502020204030204" pitchFamily="34" charset="0"/>
            </a:endParaRPr>
          </a:p>
        </p:txBody>
      </p:sp>
      <p:cxnSp>
        <p:nvCxnSpPr>
          <p:cNvPr id="6" name="Conector reto 5"/>
          <p:cNvCxnSpPr/>
          <p:nvPr/>
        </p:nvCxnSpPr>
        <p:spPr>
          <a:xfrm>
            <a:off x="4402998" y="1289869"/>
            <a:ext cx="0" cy="4731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4483390" y="1370261"/>
            <a:ext cx="16602" cy="4579019"/>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716016" y="884243"/>
            <a:ext cx="3440365" cy="523220"/>
          </a:xfrm>
          <a:prstGeom prst="rect">
            <a:avLst/>
          </a:prstGeom>
          <a:noFill/>
        </p:spPr>
        <p:txBody>
          <a:bodyPr wrap="none" rtlCol="0">
            <a:spAutoFit/>
          </a:bodyPr>
          <a:lstStyle/>
          <a:p>
            <a:r>
              <a:rPr lang="pt-BR" sz="2800" b="1" dirty="0" smtClean="0">
                <a:solidFill>
                  <a:srgbClr val="002060"/>
                </a:solidFill>
                <a:latin typeface="Calibri" panose="020F0502020204030204" pitchFamily="34" charset="0"/>
              </a:rPr>
              <a:t>O que o RPPS pensa...</a:t>
            </a:r>
            <a:endParaRPr lang="pt-BR" sz="2800" b="1" dirty="0">
              <a:solidFill>
                <a:srgbClr val="002060"/>
              </a:solidFill>
              <a:latin typeface="Calibri" panose="020F0502020204030204" pitchFamily="34" charset="0"/>
            </a:endParaRPr>
          </a:p>
        </p:txBody>
      </p:sp>
      <p:pic>
        <p:nvPicPr>
          <p:cNvPr id="12" name="Imagem 11"/>
          <p:cNvPicPr>
            <a:picLocks noChangeAspect="1"/>
          </p:cNvPicPr>
          <p:nvPr/>
        </p:nvPicPr>
        <p:blipFill rotWithShape="1">
          <a:blip r:embed="rId5">
            <a:extLst>
              <a:ext uri="{28A0092B-C50C-407E-A947-70E740481C1C}">
                <a14:useLocalDpi xmlns:a14="http://schemas.microsoft.com/office/drawing/2010/main" val="0"/>
              </a:ext>
            </a:extLst>
          </a:blip>
          <a:srcRect b="11434"/>
          <a:stretch/>
        </p:blipFill>
        <p:spPr>
          <a:xfrm>
            <a:off x="5364088" y="3356992"/>
            <a:ext cx="3658716" cy="3240360"/>
          </a:xfrm>
          <a:prstGeom prst="rect">
            <a:avLst/>
          </a:prstGeom>
        </p:spPr>
      </p:pic>
      <p:pic>
        <p:nvPicPr>
          <p:cNvPr id="1034" name="Picture 10" descr="https://st2.depositphotos.com/7760196/10555/i/950/depositphotos_105553780-stock-photo-bag-money-coins-banknotes-carto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2558" y="1844824"/>
            <a:ext cx="1390888" cy="14401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o explicativo em forma de nuvem 12"/>
          <p:cNvSpPr/>
          <p:nvPr/>
        </p:nvSpPr>
        <p:spPr>
          <a:xfrm>
            <a:off x="5461394" y="1844824"/>
            <a:ext cx="2321442" cy="1618514"/>
          </a:xfrm>
          <a:prstGeom prst="cloudCallout">
            <a:avLst>
              <a:gd name="adj1" fmla="val 47951"/>
              <a:gd name="adj2" fmla="val 785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74820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916832"/>
            <a:ext cx="8784976" cy="2677656"/>
          </a:xfrm>
          <a:prstGeom prst="rect">
            <a:avLst/>
          </a:prstGeom>
        </p:spPr>
        <p:txBody>
          <a:bodyPr wrap="square">
            <a:spAutoFit/>
          </a:bodyPr>
          <a:lstStyle/>
          <a:p>
            <a:pPr algn="just"/>
            <a:r>
              <a:rPr lang="pt-BR" sz="2400" b="1" dirty="0">
                <a:solidFill>
                  <a:srgbClr val="000000"/>
                </a:solidFill>
                <a:latin typeface="Calibri" panose="020F0502020204030204" pitchFamily="34" charset="0"/>
              </a:rPr>
              <a:t>Art. 1º </a:t>
            </a:r>
            <a:r>
              <a:rPr lang="pt-BR" sz="2400" dirty="0">
                <a:solidFill>
                  <a:srgbClr val="000000"/>
                </a:solidFill>
                <a:latin typeface="Calibri" panose="020F0502020204030204" pitchFamily="34" charset="0"/>
              </a:rPr>
              <a:t>Os Regimes Próprios de Previdência Social dos </a:t>
            </a:r>
            <a:r>
              <a:rPr lang="pt-BR" sz="2400" b="1" dirty="0">
                <a:solidFill>
                  <a:srgbClr val="000000"/>
                </a:solidFill>
                <a:latin typeface="Calibri" panose="020F0502020204030204" pitchFamily="34" charset="0"/>
              </a:rPr>
              <a:t>servidores públicos titulares de cargos efetivos, dos Magistrados, dos Ministros e dos Conselheiros dos Tribunais de Contas, e dos membros do Ministério Público</a:t>
            </a:r>
            <a:r>
              <a:rPr lang="pt-BR" sz="2400" dirty="0">
                <a:solidFill>
                  <a:srgbClr val="000000"/>
                </a:solidFill>
                <a:latin typeface="Calibri" panose="020F0502020204030204" pitchFamily="34" charset="0"/>
              </a:rPr>
              <a:t> de qualquer dos poderes da </a:t>
            </a:r>
            <a:r>
              <a:rPr lang="pt-BR" sz="2400" b="1" dirty="0">
                <a:solidFill>
                  <a:srgbClr val="000000"/>
                </a:solidFill>
                <a:latin typeface="Calibri" panose="020F0502020204030204" pitchFamily="34" charset="0"/>
              </a:rPr>
              <a:t>União, dos Estados, do Distrito Federal e dos Municípios</a:t>
            </a:r>
            <a:r>
              <a:rPr lang="pt-BR" sz="2400" dirty="0">
                <a:solidFill>
                  <a:srgbClr val="000000"/>
                </a:solidFill>
                <a:latin typeface="Calibri" panose="020F0502020204030204" pitchFamily="34" charset="0"/>
              </a:rPr>
              <a:t>, incluídas suas autarquias e fundações, emitirão Certidão de Tempo de Contribuição - CTC nos termos desta Portaria.</a:t>
            </a:r>
            <a:endParaRPr lang="pt-BR" sz="2400" dirty="0">
              <a:latin typeface="Calibri" panose="020F0502020204030204" pitchFamily="34" charset="0"/>
            </a:endParaRPr>
          </a:p>
        </p:txBody>
      </p:sp>
      <p:sp>
        <p:nvSpPr>
          <p:cNvPr id="3" name="CaixaDeTexto 2"/>
          <p:cNvSpPr txBox="1"/>
          <p:nvPr/>
        </p:nvSpPr>
        <p:spPr>
          <a:xfrm>
            <a:off x="0" y="980728"/>
            <a:ext cx="9144000" cy="523220"/>
          </a:xfrm>
          <a:prstGeom prst="rect">
            <a:avLst/>
          </a:prstGeom>
          <a:noFill/>
        </p:spPr>
        <p:txBody>
          <a:bodyPr wrap="square" rtlCol="0">
            <a:spAutoFit/>
          </a:bodyPr>
          <a:lstStyle/>
          <a:p>
            <a:r>
              <a:rPr lang="pt-BR" sz="2800" b="1" dirty="0" smtClean="0">
                <a:solidFill>
                  <a:srgbClr val="002060"/>
                </a:solidFill>
                <a:latin typeface="Calibri" panose="020F0502020204030204" pitchFamily="34" charset="0"/>
              </a:rPr>
              <a:t>Portaria MPS nº 154/2008</a:t>
            </a:r>
            <a:endParaRPr lang="pt-BR" sz="2800" b="1" dirty="0">
              <a:solidFill>
                <a:srgbClr val="002060"/>
              </a:solidFill>
              <a:latin typeface="Calibri" panose="020F0502020204030204" pitchFamily="34" charset="0"/>
            </a:endParaRPr>
          </a:p>
        </p:txBody>
      </p:sp>
      <p:pic>
        <p:nvPicPr>
          <p:cNvPr id="4" name="Picture 2" descr="http://www.professorgranjeiro.com.br/wp-content/uploads/2015/08/virtudes-servidores-754x3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09120"/>
            <a:ext cx="4536504" cy="209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382113"/>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856357"/>
            <a:ext cx="8784976" cy="5632311"/>
          </a:xfrm>
          <a:prstGeom prst="rect">
            <a:avLst/>
          </a:prstGeom>
        </p:spPr>
        <p:txBody>
          <a:bodyPr wrap="square">
            <a:spAutoFit/>
          </a:bodyPr>
          <a:lstStyle/>
          <a:p>
            <a:pPr algn="just"/>
            <a:r>
              <a:rPr lang="pt-BR" sz="2400" b="1" dirty="0">
                <a:solidFill>
                  <a:srgbClr val="000000"/>
                </a:solidFill>
                <a:latin typeface="Calibri" panose="020F0502020204030204" pitchFamily="34" charset="0"/>
              </a:rPr>
              <a:t>Art. 2º </a:t>
            </a:r>
            <a:r>
              <a:rPr lang="pt-BR" sz="2400" dirty="0">
                <a:solidFill>
                  <a:srgbClr val="000000"/>
                </a:solidFill>
                <a:latin typeface="Calibri" panose="020F0502020204030204" pitchFamily="34" charset="0"/>
              </a:rPr>
              <a:t>O tempo de contribuição para Regime Próprio de Previdência Social - RPPS deverá ser provado com </a:t>
            </a:r>
            <a:r>
              <a:rPr lang="pt-BR" sz="2400" b="1" dirty="0">
                <a:solidFill>
                  <a:srgbClr val="000000"/>
                </a:solidFill>
                <a:latin typeface="Calibri" panose="020F0502020204030204" pitchFamily="34" charset="0"/>
              </a:rPr>
              <a:t>CTC fornecida pela unidade gestora do RPPS ou, excepcionalmente, pelo órgão de origem do servidor</a:t>
            </a:r>
            <a:r>
              <a:rPr lang="pt-BR" sz="2400" dirty="0">
                <a:solidFill>
                  <a:srgbClr val="000000"/>
                </a:solidFill>
                <a:latin typeface="Calibri" panose="020F0502020204030204" pitchFamily="34" charset="0"/>
              </a:rPr>
              <a:t>, desde que devidamente homologada pela respectiva unidade gestora do RPPS</a:t>
            </a:r>
            <a:r>
              <a:rPr lang="pt-BR" sz="2400" dirty="0" smtClean="0">
                <a:solidFill>
                  <a:srgbClr val="000000"/>
                </a:solidFill>
                <a:latin typeface="Calibri" panose="020F0502020204030204" pitchFamily="34" charset="0"/>
              </a:rPr>
              <a:t>.</a:t>
            </a:r>
          </a:p>
          <a:p>
            <a:pPr algn="just"/>
            <a:endParaRPr lang="pt-BR" sz="2400" dirty="0">
              <a:solidFill>
                <a:srgbClr val="000000"/>
              </a:solidFill>
              <a:latin typeface="Calibri" panose="020F0502020204030204" pitchFamily="34" charset="0"/>
            </a:endParaRPr>
          </a:p>
          <a:p>
            <a:pPr algn="just"/>
            <a:r>
              <a:rPr lang="pt-BR" sz="2400" dirty="0">
                <a:latin typeface="Calibri" panose="020F0502020204030204" pitchFamily="34" charset="0"/>
              </a:rPr>
              <a:t>§ 1º O ente federativo expedirá a CTC mediante requerimento formal do interessado, no qual esclarecerá o fim e a razão do pedido</a:t>
            </a:r>
            <a:r>
              <a:rPr lang="pt-BR" sz="2400" dirty="0" smtClean="0">
                <a:latin typeface="Calibri" panose="020F0502020204030204" pitchFamily="34" charset="0"/>
              </a:rPr>
              <a:t>.</a:t>
            </a:r>
          </a:p>
          <a:p>
            <a:pPr algn="just"/>
            <a:endParaRPr lang="pt-BR" sz="2400" dirty="0">
              <a:latin typeface="Calibri" panose="020F0502020204030204" pitchFamily="34" charset="0"/>
            </a:endParaRPr>
          </a:p>
          <a:p>
            <a:pPr algn="just"/>
            <a:r>
              <a:rPr lang="pt-BR" sz="2400" dirty="0">
                <a:latin typeface="Calibri" panose="020F0502020204030204" pitchFamily="34" charset="0"/>
              </a:rPr>
              <a:t>§ 2º Até que seja instituído sistema integrado de dados que permita a emissão eletrônica de CTC pelos RPPS, a certidão deverá ser datilografada ou digitada e conterá numeração única no ente federativo emissor, não podendo conter espaços em branco, emendas, rasuras ou entrelinhas que não estejam ressalvadas antes do seu desfecho</a:t>
            </a:r>
            <a:r>
              <a:rPr lang="pt-BR" sz="2400" dirty="0" smtClean="0">
                <a:latin typeface="Calibri" panose="020F0502020204030204" pitchFamily="34" charset="0"/>
              </a:rPr>
              <a:t>.</a:t>
            </a:r>
            <a:endParaRPr lang="pt-BR" sz="2400" dirty="0">
              <a:latin typeface="Calibri" panose="020F0502020204030204" pitchFamily="34" charset="0"/>
            </a:endParaRPr>
          </a:p>
        </p:txBody>
      </p:sp>
    </p:spTree>
    <p:extLst>
      <p:ext uri="{BB962C8B-B14F-4D97-AF65-F5344CB8AC3E}">
        <p14:creationId xmlns:p14="http://schemas.microsoft.com/office/powerpoint/2010/main" val="1405768255"/>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268760"/>
            <a:ext cx="8856984" cy="4893647"/>
          </a:xfrm>
          <a:prstGeom prst="rect">
            <a:avLst/>
          </a:prstGeom>
        </p:spPr>
        <p:txBody>
          <a:bodyPr wrap="square">
            <a:spAutoFit/>
          </a:bodyPr>
          <a:lstStyle/>
          <a:p>
            <a:pPr algn="just"/>
            <a:r>
              <a:rPr lang="pt-BR" sz="2400" b="1" dirty="0">
                <a:solidFill>
                  <a:srgbClr val="000000"/>
                </a:solidFill>
                <a:latin typeface="Calibri" panose="020F0502020204030204" pitchFamily="34" charset="0"/>
              </a:rPr>
              <a:t>Art. 3º </a:t>
            </a:r>
            <a:r>
              <a:rPr lang="pt-BR" sz="2400" dirty="0">
                <a:solidFill>
                  <a:srgbClr val="000000"/>
                </a:solidFill>
                <a:latin typeface="Calibri" panose="020F0502020204030204" pitchFamily="34" charset="0"/>
              </a:rPr>
              <a:t>O tempo de contribuição para o Regime Geral de Previdência Social - RGPS deverá ser comprovado com CTC fornecida pelo setor competente do Instituto Nacional do Seguro Social - INSS</a:t>
            </a:r>
            <a:r>
              <a:rPr lang="pt-BR" sz="2400" dirty="0" smtClean="0">
                <a:solidFill>
                  <a:srgbClr val="000000"/>
                </a:solidFill>
                <a:latin typeface="Calibri" panose="020F0502020204030204" pitchFamily="34" charset="0"/>
              </a:rPr>
              <a:t>.</a:t>
            </a:r>
          </a:p>
          <a:p>
            <a:pPr algn="just"/>
            <a:endParaRPr lang="pt-BR" sz="2400" dirty="0">
              <a:solidFill>
                <a:srgbClr val="000000"/>
              </a:solidFill>
              <a:latin typeface="Calibri" panose="020F0502020204030204" pitchFamily="34" charset="0"/>
            </a:endParaRPr>
          </a:p>
          <a:p>
            <a:pPr algn="just"/>
            <a:r>
              <a:rPr lang="pt-BR" sz="2400" b="1" dirty="0">
                <a:latin typeface="Calibri" panose="020F0502020204030204" pitchFamily="34" charset="0"/>
              </a:rPr>
              <a:t>Art. 4º </a:t>
            </a:r>
            <a:r>
              <a:rPr lang="pt-BR" sz="2400" dirty="0">
                <a:latin typeface="Calibri" panose="020F0502020204030204" pitchFamily="34" charset="0"/>
              </a:rPr>
              <a:t>Para fins de concessão de aposentadoria, na forma de contagem recíproca, só poderá ser aceita CTC emitida por regime de previdência social, geral ou próprio, observados os requisitos previstos no art. 6º.</a:t>
            </a:r>
          </a:p>
          <a:p>
            <a:pPr algn="just"/>
            <a:r>
              <a:rPr lang="pt-BR" sz="2400" dirty="0">
                <a:latin typeface="Calibri" panose="020F0502020204030204" pitchFamily="34" charset="0"/>
              </a:rPr>
              <a:t> </a:t>
            </a:r>
          </a:p>
          <a:p>
            <a:pPr algn="just"/>
            <a:r>
              <a:rPr lang="pt-BR" sz="2400" b="1" dirty="0">
                <a:latin typeface="Calibri" panose="020F0502020204030204" pitchFamily="34" charset="0"/>
              </a:rPr>
              <a:t>Art. 5º </a:t>
            </a:r>
            <a:r>
              <a:rPr lang="pt-BR" sz="2400" dirty="0">
                <a:latin typeface="Calibri" panose="020F0502020204030204" pitchFamily="34" charset="0"/>
              </a:rPr>
              <a:t>O setor competente da União, do Estado, do Distrito Federal e do Município deverá promover o levantamento do tempo de contribuição para o RPPS à vista dos assentamentos funcionais do servidor.</a:t>
            </a:r>
          </a:p>
        </p:txBody>
      </p:sp>
    </p:spTree>
    <p:extLst>
      <p:ext uri="{BB962C8B-B14F-4D97-AF65-F5344CB8AC3E}">
        <p14:creationId xmlns:p14="http://schemas.microsoft.com/office/powerpoint/2010/main" val="3039996469"/>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CONCEITO E PERÍODO HISTÓRICO DOS </a:t>
            </a:r>
            <a:r>
              <a:rPr lang="pt-BR" b="1" dirty="0" smtClean="0">
                <a:solidFill>
                  <a:srgbClr val="002060"/>
                </a:solidFill>
                <a:latin typeface="Calibri" panose="020F0502020204030204" pitchFamily="34" charset="0"/>
              </a:rPr>
              <a:t>RPPS e REGIME JURÍDICO ÚNICO</a:t>
            </a:r>
            <a:endParaRPr lang="pt-BR" b="1" dirty="0">
              <a:solidFill>
                <a:srgbClr val="002060"/>
              </a:solidFill>
              <a:latin typeface="Calibri" panose="020F0502020204030204" pitchFamily="34" charset="0"/>
            </a:endParaRPr>
          </a:p>
        </p:txBody>
      </p:sp>
      <p:sp>
        <p:nvSpPr>
          <p:cNvPr id="2" name="Retângulo 1"/>
          <p:cNvSpPr/>
          <p:nvPr/>
        </p:nvSpPr>
        <p:spPr>
          <a:xfrm>
            <a:off x="179512" y="1473278"/>
            <a:ext cx="8784976" cy="1200329"/>
          </a:xfrm>
          <a:prstGeom prst="rect">
            <a:avLst/>
          </a:prstGeom>
        </p:spPr>
        <p:txBody>
          <a:bodyPr wrap="square">
            <a:spAutoFit/>
          </a:bodyPr>
          <a:lstStyle/>
          <a:p>
            <a:pPr algn="just"/>
            <a:r>
              <a:rPr lang="pt-BR" sz="2400" kern="0" dirty="0">
                <a:solidFill>
                  <a:srgbClr val="000000"/>
                </a:solidFill>
                <a:latin typeface="Calibri" panose="020F0502020204030204" pitchFamily="34" charset="0"/>
                <a:cs typeface="Arial"/>
                <a:sym typeface="Wingdings" pitchFamily="2" charset="2"/>
              </a:rPr>
              <a:t>Sistema próprio de previdência</a:t>
            </a:r>
            <a:r>
              <a:rPr lang="pt-BR" sz="2400" kern="0" dirty="0" smtClean="0">
                <a:solidFill>
                  <a:srgbClr val="000000"/>
                </a:solidFill>
                <a:latin typeface="Calibri" panose="020F0502020204030204" pitchFamily="34" charset="0"/>
                <a:cs typeface="Arial"/>
                <a:sym typeface="Wingdings" pitchFamily="2" charset="2"/>
              </a:rPr>
              <a:t>, é </a:t>
            </a:r>
            <a:r>
              <a:rPr lang="pt-BR" sz="2400" b="1" u="sng" kern="0" dirty="0">
                <a:solidFill>
                  <a:srgbClr val="000000"/>
                </a:solidFill>
                <a:latin typeface="Calibri" panose="020F0502020204030204" pitchFamily="34" charset="0"/>
                <a:cs typeface="Arial"/>
                <a:sym typeface="Wingdings" pitchFamily="2" charset="2"/>
              </a:rPr>
              <a:t>instituído </a:t>
            </a:r>
            <a:r>
              <a:rPr lang="pt-BR" sz="2400" b="1" u="sng" kern="0" dirty="0" smtClean="0">
                <a:solidFill>
                  <a:srgbClr val="000000"/>
                </a:solidFill>
                <a:latin typeface="Calibri" panose="020F0502020204030204" pitchFamily="34" charset="0"/>
                <a:cs typeface="Arial"/>
                <a:sym typeface="Wingdings" pitchFamily="2" charset="2"/>
              </a:rPr>
              <a:t>por uma </a:t>
            </a:r>
            <a:r>
              <a:rPr lang="pt-BR" sz="2400" b="1" u="sng" kern="0" dirty="0">
                <a:solidFill>
                  <a:srgbClr val="000000"/>
                </a:solidFill>
                <a:latin typeface="Calibri" panose="020F0502020204030204" pitchFamily="34" charset="0"/>
                <a:cs typeface="Arial"/>
                <a:sym typeface="Wingdings" pitchFamily="2" charset="2"/>
              </a:rPr>
              <a:t>lei do ente federativo</a:t>
            </a:r>
            <a:r>
              <a:rPr lang="pt-BR" sz="2400" kern="0" dirty="0">
                <a:solidFill>
                  <a:srgbClr val="000000"/>
                </a:solidFill>
                <a:latin typeface="Calibri" panose="020F0502020204030204" pitchFamily="34" charset="0"/>
                <a:cs typeface="Arial"/>
                <a:sym typeface="Wingdings" pitchFamily="2" charset="2"/>
              </a:rPr>
              <a:t>, que assegure a seus servidores efetivos os benefícios de </a:t>
            </a:r>
            <a:r>
              <a:rPr lang="pt-BR" sz="2400" b="1" u="sng" kern="0" dirty="0">
                <a:solidFill>
                  <a:srgbClr val="000000"/>
                </a:solidFill>
                <a:latin typeface="Calibri" panose="020F0502020204030204" pitchFamily="34" charset="0"/>
                <a:cs typeface="Arial"/>
                <a:sym typeface="Wingdings" pitchFamily="2" charset="2"/>
              </a:rPr>
              <a:t>aposentadoria e pensão por morte</a:t>
            </a:r>
            <a:r>
              <a:rPr lang="pt-BR" sz="2400" kern="0" dirty="0">
                <a:solidFill>
                  <a:srgbClr val="000000"/>
                </a:solidFill>
                <a:latin typeface="Calibri" panose="020F0502020204030204" pitchFamily="34" charset="0"/>
                <a:cs typeface="Arial"/>
              </a:rPr>
              <a:t>.</a:t>
            </a:r>
            <a:endParaRPr lang="pt-BR" sz="2400" dirty="0">
              <a:latin typeface="Calibri" panose="020F0502020204030204" pitchFamily="34" charset="0"/>
            </a:endParaRPr>
          </a:p>
        </p:txBody>
      </p:sp>
      <p:sp>
        <p:nvSpPr>
          <p:cNvPr id="4" name="Retângulo 3"/>
          <p:cNvSpPr/>
          <p:nvPr/>
        </p:nvSpPr>
        <p:spPr>
          <a:xfrm>
            <a:off x="798350" y="4442976"/>
            <a:ext cx="2794983" cy="432048"/>
          </a:xfrm>
          <a:prstGeom prst="rect">
            <a:avLst/>
          </a:prstGeom>
          <a:solidFill>
            <a:srgbClr val="F88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accent2">
                    <a:lumMod val="60000"/>
                    <a:lumOff val="40000"/>
                  </a:schemeClr>
                </a:solidFill>
              </a:ln>
              <a:solidFill>
                <a:schemeClr val="accent2">
                  <a:lumMod val="60000"/>
                  <a:lumOff val="40000"/>
                </a:schemeClr>
              </a:solidFill>
            </a:endParaRPr>
          </a:p>
        </p:txBody>
      </p:sp>
      <p:sp>
        <p:nvSpPr>
          <p:cNvPr id="8" name="Retângulo 7"/>
          <p:cNvSpPr/>
          <p:nvPr/>
        </p:nvSpPr>
        <p:spPr>
          <a:xfrm>
            <a:off x="3564360" y="4442976"/>
            <a:ext cx="1907232" cy="432048"/>
          </a:xfrm>
          <a:prstGeom prst="rect">
            <a:avLst/>
          </a:prstGeom>
          <a:solidFill>
            <a:srgbClr val="F6F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471592" y="4442976"/>
            <a:ext cx="3450334"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179512" y="5402378"/>
            <a:ext cx="1347110" cy="1194974"/>
          </a:xfrm>
          <a:prstGeom prst="ellipse">
            <a:avLst/>
          </a:prstGeom>
          <a:solidFill>
            <a:srgbClr val="F88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558" name="Picture 6" descr="http://findicons.com/files/icons/1580/devine_icons_part_2/128/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51153"/>
            <a:ext cx="1102181" cy="1102182"/>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798351" y="4776194"/>
            <a:ext cx="152534" cy="725015"/>
          </a:xfrm>
          <a:prstGeom prst="rect">
            <a:avLst/>
          </a:prstGeom>
          <a:solidFill>
            <a:srgbClr val="F88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3412426" y="4556294"/>
            <a:ext cx="221348" cy="1849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2933169" y="4839046"/>
            <a:ext cx="1120820" cy="646331"/>
          </a:xfrm>
          <a:prstGeom prst="rect">
            <a:avLst/>
          </a:prstGeom>
          <a:noFill/>
        </p:spPr>
        <p:txBody>
          <a:bodyPr wrap="none" rtlCol="0">
            <a:spAutoFit/>
          </a:bodyPr>
          <a:lstStyle/>
          <a:p>
            <a:r>
              <a:rPr lang="pt-BR" sz="3600" b="1" dirty="0" smtClean="0">
                <a:latin typeface="Calibri" panose="020F0502020204030204" pitchFamily="34" charset="0"/>
              </a:rPr>
              <a:t>1988</a:t>
            </a:r>
            <a:endParaRPr lang="pt-BR" sz="3600" b="1" dirty="0">
              <a:latin typeface="Calibri" panose="020F0502020204030204" pitchFamily="34" charset="0"/>
            </a:endParaRPr>
          </a:p>
        </p:txBody>
      </p:sp>
      <p:sp>
        <p:nvSpPr>
          <p:cNvPr id="16" name="Elipse 15"/>
          <p:cNvSpPr/>
          <p:nvPr/>
        </p:nvSpPr>
        <p:spPr>
          <a:xfrm>
            <a:off x="5360918" y="4556294"/>
            <a:ext cx="221348" cy="1849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3563888" y="3856113"/>
            <a:ext cx="152534" cy="725015"/>
          </a:xfrm>
          <a:prstGeom prst="rect">
            <a:avLst/>
          </a:prstGeom>
          <a:solidFill>
            <a:srgbClr val="F6F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lipse 18"/>
          <p:cNvSpPr/>
          <p:nvPr/>
        </p:nvSpPr>
        <p:spPr>
          <a:xfrm>
            <a:off x="2960574" y="2797009"/>
            <a:ext cx="1346400" cy="1195200"/>
          </a:xfrm>
          <a:prstGeom prst="ellipse">
            <a:avLst/>
          </a:prstGeom>
          <a:solidFill>
            <a:srgbClr val="F6F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560" name="Picture 8" descr="http://www.lkpublicidade.ppg.br/img/slides/slide-concept6.png"/>
          <p:cNvPicPr>
            <a:picLocks noChangeAspect="1" noChangeArrowheads="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37071"/>
          <a:stretch/>
        </p:blipFill>
        <p:spPr bwMode="auto">
          <a:xfrm>
            <a:off x="3281717" y="2971307"/>
            <a:ext cx="716876" cy="714904"/>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016570" y="3868807"/>
            <a:ext cx="1120820" cy="646331"/>
          </a:xfrm>
          <a:prstGeom prst="rect">
            <a:avLst/>
          </a:prstGeom>
          <a:noFill/>
        </p:spPr>
        <p:txBody>
          <a:bodyPr wrap="none" rtlCol="0">
            <a:spAutoFit/>
          </a:bodyPr>
          <a:lstStyle/>
          <a:p>
            <a:r>
              <a:rPr lang="pt-BR" sz="3600" b="1" dirty="0" smtClean="0">
                <a:latin typeface="Calibri" panose="020F0502020204030204" pitchFamily="34" charset="0"/>
              </a:rPr>
              <a:t>1998</a:t>
            </a:r>
            <a:endParaRPr lang="pt-BR" sz="3600" b="1" dirty="0">
              <a:latin typeface="Calibri" panose="020F0502020204030204" pitchFamily="34" charset="0"/>
            </a:endParaRPr>
          </a:p>
        </p:txBody>
      </p:sp>
      <p:sp>
        <p:nvSpPr>
          <p:cNvPr id="23" name="Elipse 22"/>
          <p:cNvSpPr/>
          <p:nvPr/>
        </p:nvSpPr>
        <p:spPr>
          <a:xfrm>
            <a:off x="4903780" y="5412281"/>
            <a:ext cx="1346400" cy="1195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5470992" y="4760362"/>
            <a:ext cx="152534" cy="72501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564" name="Picture 12" descr="https://cdn.goconqr.com/uploads/image_clipping/image/92553/criando_criatividad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387" y="5565499"/>
            <a:ext cx="1111193" cy="71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93843"/>
      </p:ext>
    </p:extLst>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504" y="836712"/>
            <a:ext cx="87849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6º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Após as providências de que trata o art. 5º e observado, quando for o caso, o art. 10 desta Portaria, a unidade gestora do RPPS ou o órgão de origem do servidor deverá emitir a CTC sem rasuras, constando, obrigatoriamente, no mínimo: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 - órgão expedidor;</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 - nome do servidor, matrícula, RG, CPF, sexo, data de nascimento, filiação, PIS ou PASEP, cargo efetivo, lotação, data de admissão e data de exoneração ou demissão;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III - período de contribuição ao RPPS, de data a data, compreendido na certidão;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IV - fonte de informação;</a:t>
            </a:r>
          </a:p>
          <a:p>
            <a:pPr algn="just"/>
            <a:r>
              <a:rPr lang="pt-BR" altLang="pt-BR" sz="2400" dirty="0">
                <a:solidFill>
                  <a:srgbClr val="000000"/>
                </a:solidFill>
                <a:latin typeface="Calibri" panose="020F0502020204030204" pitchFamily="34" charset="0"/>
                <a:cs typeface="Arial" panose="020B0604020202020204" pitchFamily="34" charset="0"/>
              </a:rPr>
              <a:t>V - discriminação da </a:t>
            </a:r>
            <a:r>
              <a:rPr lang="pt-BR" altLang="pt-BR" sz="2400" dirty="0" smtClean="0">
                <a:solidFill>
                  <a:srgbClr val="000000"/>
                </a:solidFill>
                <a:latin typeface="Calibri" panose="020F0502020204030204" pitchFamily="34" charset="0"/>
                <a:cs typeface="Arial" panose="020B0604020202020204" pitchFamily="34" charset="0"/>
              </a:rPr>
              <a:t>frequência </a:t>
            </a:r>
            <a:r>
              <a:rPr lang="pt-BR" altLang="pt-BR" sz="2400" dirty="0">
                <a:solidFill>
                  <a:srgbClr val="000000"/>
                </a:solidFill>
                <a:latin typeface="Calibri" panose="020F0502020204030204" pitchFamily="34" charset="0"/>
                <a:cs typeface="Arial" panose="020B0604020202020204" pitchFamily="34" charset="0"/>
              </a:rPr>
              <a:t>durante o período abrangido pela certidão, indicadas as alterações existentes, tais como faltas, licenças, suspensões e outras ocorrências</a:t>
            </a:r>
            <a:r>
              <a:rPr lang="pt-BR" altLang="pt-BR" sz="2400" dirty="0" smtClean="0">
                <a:solidFill>
                  <a:srgbClr val="000000"/>
                </a:solidFill>
                <a:latin typeface="Calibri" panose="020F0502020204030204" pitchFamily="34" charset="0"/>
                <a:cs typeface="Arial" panose="020B0604020202020204" pitchFamily="34" charset="0"/>
              </a:rPr>
              <a:t>;</a:t>
            </a:r>
            <a:endParaRPr lang="pt-BR" altLang="pt-BR" sz="2400" dirty="0">
              <a:latin typeface="Calibri" panose="020F0502020204030204" pitchFamily="34" charset="0"/>
            </a:endParaRPr>
          </a:p>
        </p:txBody>
      </p:sp>
    </p:spTree>
    <p:extLst>
      <p:ext uri="{BB962C8B-B14F-4D97-AF65-F5344CB8AC3E}">
        <p14:creationId xmlns:p14="http://schemas.microsoft.com/office/powerpoint/2010/main" val="573850934"/>
      </p:ext>
    </p:extLst>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847675"/>
            <a:ext cx="871296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VI - soma do tempo líquido </a:t>
            </a:r>
            <a:r>
              <a:rPr lang="pt-BR" sz="2400" i="1" dirty="0">
                <a:solidFill>
                  <a:srgbClr val="00B050"/>
                </a:solidFill>
                <a:latin typeface="Calibri" panose="020F0502020204030204" pitchFamily="34" charset="0"/>
                <a:ea typeface="Calibri" panose="020F0502020204030204" pitchFamily="34" charset="0"/>
              </a:rPr>
              <a:t>que corresponde ao tempo bruto de dias de vínculo ao RPPS de data a data, inclusive o dia adicional dos anos bissextos, descontados os períodos de faltas, suspensões, disponibilidade, licenças e outros afastamentos sem remuneração</a:t>
            </a:r>
            <a:r>
              <a:rPr lang="pt-BR" sz="2400" dirty="0" smtClean="0">
                <a:latin typeface="Calibri" panose="020F0502020204030204" pitchFamily="34" charset="0"/>
                <a:ea typeface="Calibri" panose="020F0502020204030204" pitchFamily="34" charset="0"/>
              </a:rPr>
              <a:t>;</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algn="just"/>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VII - declaração expressa do servidor responsável pela certidão indicando o tempo líquido de efetiva contribuição em dias </a:t>
            </a:r>
            <a:r>
              <a:rPr lang="pt-BR" sz="2400" i="1" dirty="0" smtClean="0">
                <a:solidFill>
                  <a:srgbClr val="00B050"/>
                </a:solidFill>
                <a:latin typeface="Calibri" panose="020F0502020204030204" pitchFamily="34" charset="0"/>
                <a:ea typeface="Calibri" panose="020F0502020204030204" pitchFamily="34" charset="0"/>
              </a:rPr>
              <a:t>e </a:t>
            </a:r>
            <a:r>
              <a:rPr lang="pt-BR" sz="2400" i="1" dirty="0">
                <a:solidFill>
                  <a:srgbClr val="00B050"/>
                </a:solidFill>
                <a:latin typeface="Calibri" panose="020F0502020204030204" pitchFamily="34" charset="0"/>
                <a:ea typeface="Calibri" panose="020F0502020204030204" pitchFamily="34" charset="0"/>
              </a:rPr>
              <a:t>o equivalente em anos, meses e dias, considerando-se o mês de 30 (trinta) e o ano de 365 (trezentos e sessenta e cinco) dias</a:t>
            </a:r>
            <a:r>
              <a:rPr lang="pt-BR" sz="2400" dirty="0" smtClean="0">
                <a:latin typeface="Calibri" panose="020F0502020204030204" pitchFamily="34" charset="0"/>
                <a:ea typeface="Calibri" panose="020F0502020204030204" pitchFamily="34" charset="0"/>
              </a:rPr>
              <a:t>;</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VIII - assinatura do responsável pela emissão da certidão e do dirigente do órgão expedidor;</a:t>
            </a:r>
          </a:p>
          <a:p>
            <a:pPr algn="just"/>
            <a:r>
              <a:rPr lang="pt-BR" altLang="pt-BR" sz="2400" dirty="0">
                <a:solidFill>
                  <a:srgbClr val="000000"/>
                </a:solidFill>
                <a:latin typeface="Calibri" panose="020F0502020204030204" pitchFamily="34" charset="0"/>
                <a:cs typeface="Arial" panose="020B0604020202020204" pitchFamily="34" charset="0"/>
              </a:rPr>
              <a:t>IX - indicação da lei que assegure ao servidor aposentadorias voluntárias por idade e por tempo de contribuição e idade, aposentadorias por invalidez e compulsória e pensão por morte, com aproveitamento de tempo de contribuição prestado em atividade vinculada ao RGPS ou a outro RPPS;</a:t>
            </a:r>
            <a:endParaRPr lang="pt-BR" altLang="pt-BR" sz="2400" dirty="0">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995179513"/>
      </p:ext>
    </p:extLst>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1268760"/>
            <a:ext cx="887479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X - </a:t>
            </a:r>
            <a:r>
              <a:rPr lang="pt-BR" sz="2400" dirty="0">
                <a:latin typeface="Calibri" panose="020F0502020204030204" pitchFamily="34" charset="0"/>
                <a:ea typeface="Calibri" panose="020F0502020204030204" pitchFamily="34" charset="0"/>
              </a:rPr>
              <a:t>relação das remunerações de contribuição por competência, a serem utilizadas no cálculo dos proventos da aposentadoria,</a:t>
            </a:r>
            <a:r>
              <a:rPr lang="pt-BR" sz="2400" i="1" dirty="0">
                <a:solidFill>
                  <a:srgbClr val="00B050"/>
                </a:solidFill>
                <a:latin typeface="Calibri" panose="020F0502020204030204" pitchFamily="34" charset="0"/>
                <a:ea typeface="Calibri" panose="020F0502020204030204" pitchFamily="34" charset="0"/>
              </a:rPr>
              <a:t> apuradas em todo o período certificado desde a competência julho de 1994 ou desde a do início da contribuição, se posterior àquela competência, sob a forma de anexo</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e</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XI - homologação da unidade gestora do RPPS, no caso da certidão ser emitida por outro órgão da administração do ente federativo.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
        <p:nvSpPr>
          <p:cNvPr id="4" name="Retângulo 3"/>
          <p:cNvSpPr/>
          <p:nvPr/>
        </p:nvSpPr>
        <p:spPr>
          <a:xfrm>
            <a:off x="107504" y="4437112"/>
            <a:ext cx="8874794" cy="1200329"/>
          </a:xfrm>
          <a:prstGeom prst="rect">
            <a:avLst/>
          </a:prstGeom>
        </p:spPr>
        <p:txBody>
          <a:bodyPr wrap="square">
            <a:spAutoFit/>
          </a:bodyPr>
          <a:lstStyle/>
          <a:p>
            <a:r>
              <a:rPr lang="pt-BR" sz="2400" dirty="0">
                <a:solidFill>
                  <a:srgbClr val="000000"/>
                </a:solidFill>
                <a:latin typeface="Calibri" panose="020F0502020204030204" pitchFamily="34" charset="0"/>
              </a:rPr>
              <a:t>Parágrafo único. O ente federativo deverá adotar os modelos de CTC e de Relação das Remunerações de Contribuições constantes nos </a:t>
            </a:r>
            <a:r>
              <a:rPr lang="pt-BR" sz="2400" u="sng" dirty="0">
                <a:solidFill>
                  <a:srgbClr val="800080"/>
                </a:solidFill>
                <a:latin typeface="Calibri" panose="020F0502020204030204" pitchFamily="34" charset="0"/>
                <a:hlinkClick r:id="rId2"/>
              </a:rPr>
              <a:t>Anexos I</a:t>
            </a:r>
            <a:r>
              <a:rPr lang="pt-BR" sz="2400" dirty="0">
                <a:solidFill>
                  <a:srgbClr val="000000"/>
                </a:solidFill>
                <a:latin typeface="Calibri" panose="020F0502020204030204" pitchFamily="34" charset="0"/>
              </a:rPr>
              <a:t> e </a:t>
            </a:r>
            <a:r>
              <a:rPr lang="pt-BR" sz="2400" u="sng" dirty="0">
                <a:solidFill>
                  <a:srgbClr val="800080"/>
                </a:solidFill>
                <a:latin typeface="Calibri" panose="020F0502020204030204" pitchFamily="34" charset="0"/>
                <a:hlinkClick r:id="rId3"/>
              </a:rPr>
              <a:t>II</a:t>
            </a:r>
            <a:r>
              <a:rPr lang="pt-BR" sz="2400" dirty="0">
                <a:solidFill>
                  <a:srgbClr val="000000"/>
                </a:solidFill>
                <a:latin typeface="Calibri" panose="020F0502020204030204" pitchFamily="34" charset="0"/>
              </a:rPr>
              <a:t>.</a:t>
            </a:r>
            <a:endParaRPr lang="pt-BR" sz="2400" dirty="0">
              <a:latin typeface="Calibri" panose="020F0502020204030204" pitchFamily="34" charset="0"/>
            </a:endParaRPr>
          </a:p>
        </p:txBody>
      </p:sp>
    </p:spTree>
    <p:extLst>
      <p:ext uri="{BB962C8B-B14F-4D97-AF65-F5344CB8AC3E}">
        <p14:creationId xmlns:p14="http://schemas.microsoft.com/office/powerpoint/2010/main" val="1187938427"/>
      </p:ext>
    </p:extLst>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504" y="1268760"/>
            <a:ext cx="87849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7º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 CTC deverá ser expedida em duas vias, das quais a primeira será fornecida ao interessado, mediante recibo passado na segunda via, implicando sua concordância quanto ao tempo certificado.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1º A primeira via original da CTC deverá compor o processo de averbação de tempo de contribuição perante o regime instituidor do benefício, bem como o processo da aposentadoria em que houver a contagem recíproca de tempo de contribuição.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2º A segunda via da certidão, com recibo do interessado, deverá ser arquivada no órgão emissor ou na unidade gestora do RPPS, para fins de controle.</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877966510"/>
      </p:ext>
    </p:extLst>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556792"/>
            <a:ext cx="8928992" cy="3570208"/>
          </a:xfrm>
          <a:prstGeom prst="rect">
            <a:avLst/>
          </a:prstGeom>
        </p:spPr>
        <p:txBody>
          <a:bodyPr wrap="square">
            <a:spAutoFit/>
          </a:bodyPr>
          <a:lstStyle/>
          <a:p>
            <a:pPr marL="180340" indent="449580" algn="just">
              <a:spcBef>
                <a:spcPts val="300"/>
              </a:spcBef>
              <a:spcAft>
                <a:spcPts val="300"/>
              </a:spcAft>
            </a:pPr>
            <a:r>
              <a:rPr lang="pt-BR" sz="2400" b="1" dirty="0" smtClean="0">
                <a:latin typeface="Calibri" panose="020F0502020204030204" pitchFamily="34" charset="0"/>
                <a:ea typeface="Calibri" panose="020F0502020204030204" pitchFamily="34" charset="0"/>
              </a:rPr>
              <a:t>Art</a:t>
            </a:r>
            <a:r>
              <a:rPr lang="pt-BR" sz="2400" b="1" dirty="0">
                <a:latin typeface="Calibri" panose="020F0502020204030204" pitchFamily="34" charset="0"/>
                <a:ea typeface="Calibri" panose="020F0502020204030204" pitchFamily="34" charset="0"/>
              </a:rPr>
              <a:t>. 7º-A </a:t>
            </a:r>
            <a:r>
              <a:rPr lang="pt-BR" sz="2400" i="1" dirty="0" smtClean="0">
                <a:solidFill>
                  <a:srgbClr val="00B050"/>
                </a:solidFill>
                <a:latin typeface="Calibri" panose="020F0502020204030204" pitchFamily="34" charset="0"/>
                <a:ea typeface="Calibri" panose="020F0502020204030204" pitchFamily="34" charset="0"/>
              </a:rPr>
              <a:t>Se </a:t>
            </a:r>
            <a:r>
              <a:rPr lang="pt-BR" sz="2400" i="1" dirty="0">
                <a:solidFill>
                  <a:srgbClr val="00B050"/>
                </a:solidFill>
                <a:latin typeface="Calibri" panose="020F0502020204030204" pitchFamily="34" charset="0"/>
                <a:ea typeface="Calibri" panose="020F0502020204030204" pitchFamily="34" charset="0"/>
              </a:rPr>
              <a:t>o ente utilizar processo administrativo eletrônico, a segunda via da </a:t>
            </a:r>
            <a:r>
              <a:rPr lang="pt-BR" sz="2400" i="1" dirty="0" smtClean="0">
                <a:solidFill>
                  <a:srgbClr val="00B050"/>
                </a:solidFill>
                <a:latin typeface="Calibri" panose="020F0502020204030204" pitchFamily="34" charset="0"/>
                <a:ea typeface="Calibri" panose="020F0502020204030204" pitchFamily="34" charset="0"/>
              </a:rPr>
              <a:t>certidão </a:t>
            </a:r>
            <a:r>
              <a:rPr lang="pt-BR" sz="2400" i="1" dirty="0">
                <a:solidFill>
                  <a:srgbClr val="00B050"/>
                </a:solidFill>
                <a:latin typeface="Calibri" panose="020F0502020204030204" pitchFamily="34" charset="0"/>
                <a:ea typeface="Calibri" panose="020F0502020204030204" pitchFamily="34" charset="0"/>
              </a:rPr>
              <a:t>emitida pelo regime de origem, com recibo do interessado, e a primeira via da certidão recebida pelo regime instituidor poderão ser arquivadas eletronicamente</a:t>
            </a:r>
            <a:r>
              <a:rPr lang="pt-BR" sz="2400" i="1" dirty="0" smtClean="0">
                <a:solidFill>
                  <a:srgbClr val="00B050"/>
                </a:solidFill>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dirty="0" smtClean="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Parágrafo único.</a:t>
            </a:r>
            <a:r>
              <a:rPr lang="pt-BR" sz="2400" i="1" dirty="0">
                <a:solidFill>
                  <a:srgbClr val="00B050"/>
                </a:solidFill>
                <a:latin typeface="Calibri" panose="020F0502020204030204" pitchFamily="34" charset="0"/>
                <a:ea typeface="Calibri" panose="020F0502020204030204" pitchFamily="34" charset="0"/>
              </a:rPr>
              <a:t>  Na hipótese de que trata este artigo, o regime instituidor deverá registrar na primeira via original da CTC recebida que o tempo certificado foi averbado e que é vedada sua reutilização por outro regime, devolvendo-a ao servidor depois de digitalizada</a:t>
            </a:r>
            <a:r>
              <a:rPr lang="pt-BR" sz="2400" i="1" dirty="0" smtClean="0">
                <a:solidFill>
                  <a:srgbClr val="00B050"/>
                </a:solidFill>
                <a:latin typeface="Calibri" panose="020F0502020204030204" pitchFamily="34" charset="0"/>
                <a:ea typeface="Calibri" panose="020F0502020204030204" pitchFamily="34" charset="0"/>
              </a:rPr>
              <a:t>.</a:t>
            </a:r>
            <a:endParaRPr lang="pt-BR" sz="24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2086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836712"/>
            <a:ext cx="87849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8º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 unidade gestora do RPPS e o órgão emissor da CTC deverão efetuar, respectivamente, no registro individualizado do participante no RPPS e nos assentamentos funcionais do servidor, anotação contendo, no mínimo, os seguintes dados:</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 - número da CTC e respectiva data de emissão;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 - o tempo líquido de contribuição somado na certidão expresso em dias e em anos, meses e dias; e</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lvl="0" algn="just"/>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III - os períodos certificados</a:t>
            </a:r>
            <a:r>
              <a:rPr lang="pt-BR" sz="2400" i="1" dirty="0">
                <a:solidFill>
                  <a:srgbClr val="00B050"/>
                </a:solidFill>
                <a:latin typeface="Calibri" panose="020F0502020204030204" pitchFamily="34" charset="0"/>
                <a:ea typeface="Calibri" panose="020F0502020204030204" pitchFamily="34" charset="0"/>
              </a:rPr>
              <a:t> e os respectivos órgãos destinatários, bem como o tempo destinado a cada regime em caso de </a:t>
            </a:r>
            <a:r>
              <a:rPr lang="pt-BR" sz="2400" i="1" dirty="0" smtClean="0">
                <a:solidFill>
                  <a:srgbClr val="00B050"/>
                </a:solidFill>
                <a:latin typeface="Calibri" panose="020F0502020204030204" pitchFamily="34" charset="0"/>
                <a:ea typeface="Calibri" panose="020F0502020204030204" pitchFamily="34" charset="0"/>
              </a:rPr>
              <a:t>fracionamento</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1º As anotações a que se refere o caput deste artigo devem ser assinadas pelo servidor responsável e conter o visto do dirigente do órgão.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04500956"/>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196752"/>
            <a:ext cx="8712968" cy="5124480"/>
          </a:xfrm>
          <a:prstGeom prst="rect">
            <a:avLst/>
          </a:prstGeom>
        </p:spPr>
        <p:txBody>
          <a:bodyPr wrap="square">
            <a:spAutoFit/>
          </a:bodyPr>
          <a:lstStyle/>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 2º </a:t>
            </a:r>
            <a:r>
              <a:rPr lang="pt-BR" sz="2400" i="1" dirty="0">
                <a:solidFill>
                  <a:srgbClr val="00B050"/>
                </a:solidFill>
                <a:latin typeface="Calibri" panose="020F0502020204030204" pitchFamily="34" charset="0"/>
                <a:ea typeface="Calibri" panose="020F0502020204030204" pitchFamily="34" charset="0"/>
              </a:rPr>
              <a:t>Se os órgãos e entidades utilizarem sistemas informatizados de assentamento funcional, os registros a que se refere este artigo serão realizados no próprio sistema</a:t>
            </a:r>
            <a:r>
              <a:rPr lang="pt-BR" sz="2400" i="1" dirty="0" smtClean="0">
                <a:solidFill>
                  <a:srgbClr val="00B050"/>
                </a:solidFill>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i="1" dirty="0">
              <a:solidFill>
                <a:srgbClr val="00B050"/>
              </a:solidFill>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Art. 9º  </a:t>
            </a:r>
            <a:r>
              <a:rPr lang="pt-BR" sz="2400" dirty="0">
                <a:latin typeface="Calibri" panose="020F0502020204030204" pitchFamily="34" charset="0"/>
                <a:ea typeface="Calibri" panose="020F0502020204030204" pitchFamily="34" charset="0"/>
              </a:rPr>
              <a:t>Quando solicitado pelo </a:t>
            </a:r>
            <a:r>
              <a:rPr lang="pt-BR" sz="2400" i="1" dirty="0" err="1">
                <a:solidFill>
                  <a:srgbClr val="00B050"/>
                </a:solidFill>
                <a:latin typeface="Calibri" panose="020F0502020204030204" pitchFamily="34" charset="0"/>
                <a:ea typeface="Calibri" panose="020F0502020204030204" pitchFamily="34" charset="0"/>
              </a:rPr>
              <a:t>ex-servidor</a:t>
            </a:r>
            <a:r>
              <a:rPr lang="pt-BR" sz="2400" i="1" dirty="0">
                <a:solidFill>
                  <a:srgbClr val="00B050"/>
                </a:solidFill>
                <a:latin typeface="Calibri" panose="020F0502020204030204" pitchFamily="34" charset="0"/>
                <a:ea typeface="Calibri" panose="020F0502020204030204" pitchFamily="34" charset="0"/>
              </a:rPr>
              <a:t> que mantém vínculos em dois regimes previdenciários ou dois vínculos em um mesmo RPPS</a:t>
            </a:r>
            <a:r>
              <a:rPr lang="pt-BR" sz="2400" dirty="0">
                <a:latin typeface="Calibri" panose="020F0502020204030204" pitchFamily="34" charset="0"/>
                <a:ea typeface="Calibri" panose="020F0502020204030204" pitchFamily="34" charset="0"/>
              </a:rPr>
              <a:t>, é permitida a emissão de CTC única com destinação do tempo de contribuição para, no máximo, dois regimes previdenciários distintos, devendo constar o período integral de contribuição, bem como os períodos a serem aproveitados em cada </a:t>
            </a:r>
            <a:r>
              <a:rPr lang="pt-BR" sz="2400" i="1" dirty="0">
                <a:solidFill>
                  <a:srgbClr val="00B050"/>
                </a:solidFill>
                <a:latin typeface="Calibri" panose="020F0502020204030204" pitchFamily="34" charset="0"/>
                <a:ea typeface="Calibri" panose="020F0502020204030204" pitchFamily="34" charset="0"/>
              </a:rPr>
              <a:t>um dos vínculos previdenciários mantidos</a:t>
            </a:r>
            <a:r>
              <a:rPr lang="pt-BR" sz="2400" dirty="0">
                <a:latin typeface="Calibri" panose="020F0502020204030204" pitchFamily="34" charset="0"/>
                <a:ea typeface="Calibri" panose="020F0502020204030204" pitchFamily="34" charset="0"/>
              </a:rPr>
              <a:t> nos regimes instituidores, segundo indicação do requerente. </a:t>
            </a:r>
          </a:p>
          <a:p>
            <a:pPr marL="180340" indent="449580" algn="just">
              <a:spcBef>
                <a:spcPts val="300"/>
              </a:spcBef>
              <a:spcAft>
                <a:spcPts val="300"/>
              </a:spcAft>
            </a:pPr>
            <a:endParaRPr lang="pt-BR" sz="2400" i="1" dirty="0">
              <a:solidFill>
                <a:srgbClr val="00B05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48997709"/>
      </p:ext>
    </p:extLst>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484784"/>
            <a:ext cx="8712968" cy="4308872"/>
          </a:xfrm>
          <a:prstGeom prst="rect">
            <a:avLst/>
          </a:prstGeom>
        </p:spPr>
        <p:txBody>
          <a:bodyPr wrap="square">
            <a:spAutoFit/>
          </a:bodyPr>
          <a:lstStyle/>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 1°  A CTC de que trata este artigo deverá ser expedida em três vias, das quais a primeira e a segunda serão fornecidas ao interessado, mediante recibo passado na terceira via, implicando sua concordância quanto ao tempo certificado, </a:t>
            </a:r>
            <a:r>
              <a:rPr lang="pt-BR" sz="2400" i="1" dirty="0">
                <a:solidFill>
                  <a:srgbClr val="00B050"/>
                </a:solidFill>
                <a:latin typeface="Calibri" panose="020F0502020204030204" pitchFamily="34" charset="0"/>
                <a:ea typeface="Calibri" panose="020F0502020204030204" pitchFamily="34" charset="0"/>
              </a:rPr>
              <a:t>observado o disposto no art. 7º-A</a:t>
            </a:r>
            <a:r>
              <a:rPr lang="pt-BR" sz="2400" dirty="0">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dirty="0" smtClean="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dirty="0" smtClean="0">
                <a:latin typeface="Calibri" panose="020F0502020204030204" pitchFamily="34" charset="0"/>
                <a:ea typeface="Calibri" panose="020F0502020204030204" pitchFamily="34" charset="0"/>
              </a:rPr>
              <a:t>§ </a:t>
            </a:r>
            <a:r>
              <a:rPr lang="pt-BR" sz="2400" dirty="0">
                <a:latin typeface="Calibri" panose="020F0502020204030204" pitchFamily="34" charset="0"/>
                <a:ea typeface="Calibri" panose="020F0502020204030204" pitchFamily="34" charset="0"/>
              </a:rPr>
              <a:t>2°  </a:t>
            </a:r>
            <a:r>
              <a:rPr lang="pt-BR" sz="2400" i="1" dirty="0">
                <a:solidFill>
                  <a:srgbClr val="00B050"/>
                </a:solidFill>
                <a:latin typeface="Calibri" panose="020F0502020204030204" pitchFamily="34" charset="0"/>
                <a:ea typeface="Calibri" panose="020F0502020204030204" pitchFamily="34" charset="0"/>
              </a:rPr>
              <a:t>Na CTC única deverá constar o período integral de contribuição ao RPPS, bem como as frações desse período a serem aproveitadas em cada um dos regimes instituidores ou em cada um dos cargos do regime instituidor, em caso de duplo vínculo a um mesmo RPPS</a:t>
            </a:r>
            <a:r>
              <a:rPr lang="pt-BR" sz="2400" i="1" dirty="0" smtClean="0">
                <a:solidFill>
                  <a:srgbClr val="00B050"/>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948994549"/>
      </p:ext>
    </p:extLst>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1844824"/>
            <a:ext cx="8784976" cy="2831544"/>
          </a:xfrm>
          <a:prstGeom prst="rect">
            <a:avLst/>
          </a:prstGeom>
        </p:spPr>
        <p:txBody>
          <a:bodyPr wrap="square">
            <a:spAutoFit/>
          </a:bodyPr>
          <a:lstStyle/>
          <a:p>
            <a:pPr marL="180340" indent="449580" algn="just">
              <a:spcBef>
                <a:spcPts val="300"/>
              </a:spcBef>
              <a:spcAft>
                <a:spcPts val="300"/>
              </a:spcAft>
            </a:pPr>
            <a:r>
              <a:rPr lang="pt-BR" sz="2400" b="1" dirty="0" smtClean="0">
                <a:latin typeface="Calibri" panose="020F0502020204030204" pitchFamily="34" charset="0"/>
                <a:ea typeface="Calibri" panose="020F0502020204030204" pitchFamily="34" charset="0"/>
              </a:rPr>
              <a:t>Art</a:t>
            </a:r>
            <a:r>
              <a:rPr lang="pt-BR" sz="2400" b="1" dirty="0">
                <a:latin typeface="Calibri" panose="020F0502020204030204" pitchFamily="34" charset="0"/>
                <a:ea typeface="Calibri" panose="020F0502020204030204" pitchFamily="34" charset="0"/>
              </a:rPr>
              <a:t>. </a:t>
            </a:r>
            <a:r>
              <a:rPr lang="pt-BR" sz="2400" b="1" dirty="0" smtClean="0">
                <a:latin typeface="Calibri" panose="020F0502020204030204" pitchFamily="34" charset="0"/>
                <a:ea typeface="Calibri" panose="020F0502020204030204" pitchFamily="34" charset="0"/>
              </a:rPr>
              <a:t>10  </a:t>
            </a:r>
            <a:r>
              <a:rPr lang="pt-BR" sz="2400" dirty="0">
                <a:latin typeface="Calibri" panose="020F0502020204030204" pitchFamily="34" charset="0"/>
                <a:ea typeface="Calibri" panose="020F0502020204030204" pitchFamily="34" charset="0"/>
              </a:rPr>
              <a:t>A CTC só poderá ser fornecida para os períodos </a:t>
            </a:r>
            <a:r>
              <a:rPr lang="pt-BR" sz="2400" i="1" dirty="0">
                <a:solidFill>
                  <a:srgbClr val="00B050"/>
                </a:solidFill>
                <a:latin typeface="Calibri" panose="020F0502020204030204" pitchFamily="34" charset="0"/>
                <a:ea typeface="Calibri" panose="020F0502020204030204" pitchFamily="34" charset="0"/>
              </a:rPr>
              <a:t>de efetivo vínculo ao RPPS, nos termos do art. 40 da Constituição Federal</a:t>
            </a:r>
            <a:r>
              <a:rPr lang="pt-BR" sz="2400" dirty="0" smtClean="0">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dirty="0" smtClean="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Parágrafo único.  </a:t>
            </a:r>
            <a:r>
              <a:rPr lang="pt-BR" sz="2400" dirty="0">
                <a:latin typeface="Calibri" panose="020F0502020204030204" pitchFamily="34" charset="0"/>
                <a:ea typeface="Calibri" panose="020F0502020204030204" pitchFamily="34" charset="0"/>
              </a:rPr>
              <a:t>Poderão ser certificados os períodos de afastamento, desde que o cômputo seja autorizado por lei e tenha havido a correspondente contribuição ao RPPS.</a:t>
            </a:r>
          </a:p>
        </p:txBody>
      </p:sp>
    </p:spTree>
    <p:extLst>
      <p:ext uri="{BB962C8B-B14F-4D97-AF65-F5344CB8AC3E}">
        <p14:creationId xmlns:p14="http://schemas.microsoft.com/office/powerpoint/2010/main" val="3953882555"/>
      </p:ext>
    </p:extLst>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08720"/>
            <a:ext cx="8784976" cy="5278368"/>
          </a:xfrm>
          <a:prstGeom prst="rect">
            <a:avLst/>
          </a:prstGeom>
        </p:spPr>
        <p:txBody>
          <a:bodyPr wrap="square">
            <a:spAutoFit/>
          </a:bodyPr>
          <a:lstStyle/>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Art. 11.</a:t>
            </a:r>
            <a:r>
              <a:rPr lang="pt-BR" sz="2400" dirty="0">
                <a:latin typeface="Calibri" panose="020F0502020204030204" pitchFamily="34" charset="0"/>
                <a:ea typeface="Calibri" panose="020F0502020204030204" pitchFamily="34" charset="0"/>
              </a:rPr>
              <a:t>  </a:t>
            </a:r>
            <a:r>
              <a:rPr lang="pt-BR" sz="2400" i="1" dirty="0">
                <a:solidFill>
                  <a:srgbClr val="00B050"/>
                </a:solidFill>
                <a:latin typeface="Calibri" panose="020F0502020204030204" pitchFamily="34" charset="0"/>
                <a:ea typeface="Calibri" panose="020F0502020204030204" pitchFamily="34" charset="0"/>
              </a:rPr>
              <a:t>É</a:t>
            </a:r>
            <a:r>
              <a:rPr lang="pt-BR" sz="2400" dirty="0">
                <a:latin typeface="Calibri" panose="020F0502020204030204" pitchFamily="34" charset="0"/>
                <a:ea typeface="Calibri" panose="020F0502020204030204" pitchFamily="34" charset="0"/>
              </a:rPr>
              <a:t> vedada </a:t>
            </a:r>
            <a:r>
              <a:rPr lang="pt-BR" sz="2400" i="1" dirty="0">
                <a:solidFill>
                  <a:srgbClr val="00B050"/>
                </a:solidFill>
                <a:latin typeface="Calibri" panose="020F0502020204030204" pitchFamily="34" charset="0"/>
                <a:ea typeface="Calibri" panose="020F0502020204030204" pitchFamily="34" charset="0"/>
              </a:rPr>
              <a:t>a emissão de CTC</a:t>
            </a:r>
            <a:r>
              <a:rPr lang="pt-BR" sz="2400" dirty="0">
                <a:latin typeface="Calibri" panose="020F0502020204030204" pitchFamily="34" charset="0"/>
                <a:ea typeface="Calibri" panose="020F0502020204030204" pitchFamily="34" charset="0"/>
              </a:rPr>
              <a:t>:</a:t>
            </a:r>
          </a:p>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I - </a:t>
            </a:r>
            <a:r>
              <a:rPr lang="pt-BR" sz="2400" i="1" dirty="0">
                <a:solidFill>
                  <a:srgbClr val="00B050"/>
                </a:solidFill>
                <a:latin typeface="Calibri" panose="020F0502020204030204" pitchFamily="34" charset="0"/>
                <a:ea typeface="Calibri" panose="020F0502020204030204" pitchFamily="34" charset="0"/>
              </a:rPr>
              <a:t>com</a:t>
            </a:r>
            <a:r>
              <a:rPr lang="pt-BR" sz="2400" dirty="0">
                <a:latin typeface="Calibri" panose="020F0502020204030204" pitchFamily="34" charset="0"/>
                <a:ea typeface="Calibri" panose="020F0502020204030204" pitchFamily="34" charset="0"/>
              </a:rPr>
              <a:t> contagem de tempo de contribuição de atividade privada com a de serviço público ou de mais de uma atividade no serviço público, quando concomitantes;</a:t>
            </a:r>
          </a:p>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II - em relação a período que já tiver sido utilizado para a concessão de aposentadoria em qualquer regime de previdência social;</a:t>
            </a:r>
          </a:p>
          <a:p>
            <a:pPr marL="180340" indent="449580" algn="just">
              <a:spcBef>
                <a:spcPts val="300"/>
              </a:spcBef>
              <a:spcAft>
                <a:spcPts val="300"/>
              </a:spcAft>
            </a:pPr>
            <a:r>
              <a:rPr lang="pt-BR" sz="2400" dirty="0" smtClean="0">
                <a:latin typeface="Calibri" panose="020F0502020204030204" pitchFamily="34" charset="0"/>
                <a:ea typeface="Calibri" panose="020F0502020204030204" pitchFamily="34" charset="0"/>
              </a:rPr>
              <a:t>III - </a:t>
            </a:r>
            <a:r>
              <a:rPr lang="pt-BR" sz="2400" i="1" dirty="0" smtClean="0">
                <a:solidFill>
                  <a:srgbClr val="00B050"/>
                </a:solidFill>
                <a:latin typeface="Calibri" panose="020F0502020204030204" pitchFamily="34" charset="0"/>
                <a:ea typeface="Calibri" panose="020F0502020204030204" pitchFamily="34" charset="0"/>
              </a:rPr>
              <a:t>com contagem de tempo fictício</a:t>
            </a:r>
            <a:r>
              <a:rPr lang="pt-BR" sz="2400" dirty="0" smtClean="0">
                <a:latin typeface="Calibri" panose="020F0502020204030204" pitchFamily="34" charset="0"/>
                <a:ea typeface="Calibri" panose="020F0502020204030204" pitchFamily="34" charset="0"/>
              </a:rPr>
              <a:t>;</a:t>
            </a:r>
          </a:p>
          <a:p>
            <a:pPr marL="180340" indent="449580" algn="just">
              <a:spcBef>
                <a:spcPts val="300"/>
              </a:spcBef>
              <a:spcAft>
                <a:spcPts val="300"/>
              </a:spcAft>
            </a:pPr>
            <a:r>
              <a:rPr lang="pt-BR" sz="2400" dirty="0" smtClean="0">
                <a:latin typeface="Calibri" panose="020F0502020204030204" pitchFamily="34" charset="0"/>
                <a:ea typeface="Calibri" panose="020F0502020204030204" pitchFamily="34" charset="0"/>
              </a:rPr>
              <a:t>IV </a:t>
            </a:r>
            <a:r>
              <a:rPr lang="pt-BR" sz="2400" dirty="0">
                <a:latin typeface="Calibri" panose="020F0502020204030204" pitchFamily="34" charset="0"/>
                <a:ea typeface="Calibri" panose="020F0502020204030204" pitchFamily="34" charset="0"/>
              </a:rPr>
              <a:t>- com conversão de tempo de serviço exercido sob condições especiais em tempo de contribuição comum;</a:t>
            </a:r>
          </a:p>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V - </a:t>
            </a:r>
            <a:r>
              <a:rPr lang="pt-BR" sz="2400" i="1" dirty="0">
                <a:solidFill>
                  <a:srgbClr val="00B050"/>
                </a:solidFill>
                <a:latin typeface="Calibri" panose="020F0502020204030204" pitchFamily="34" charset="0"/>
                <a:ea typeface="Calibri" panose="020F0502020204030204" pitchFamily="34" charset="0"/>
              </a:rPr>
              <a:t>relativa a período de filiação a outro RPPS ou ao RGPS, ainda que o servidor tenha prestado serviços ao próprio ente emissor naquele período, e que esse tempo tenha sido objeto de averbação</a:t>
            </a:r>
            <a:r>
              <a:rPr lang="pt-BR" sz="2400" dirty="0" smtClean="0">
                <a:latin typeface="Calibri" panose="020F0502020204030204" pitchFamily="34" charset="0"/>
                <a:ea typeface="Calibri" panose="020F0502020204030204" pitchFamily="34" charset="0"/>
              </a:rPr>
              <a:t>;</a:t>
            </a:r>
            <a:endParaRPr lang="pt-BR"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6783855"/>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ORIGEM: Surgimento dos Sistemas de Previdência</a:t>
            </a:r>
            <a:endParaRPr lang="pt-BR" b="1" dirty="0">
              <a:solidFill>
                <a:srgbClr val="002060"/>
              </a:solidFill>
              <a:latin typeface="Calibri" panose="020F0502020204030204" pitchFamily="34" charset="0"/>
            </a:endParaRPr>
          </a:p>
        </p:txBody>
      </p:sp>
      <p:sp>
        <p:nvSpPr>
          <p:cNvPr id="5" name="Rectangle 3"/>
          <p:cNvSpPr txBox="1">
            <a:spLocks noChangeArrowheads="1"/>
          </p:cNvSpPr>
          <p:nvPr/>
        </p:nvSpPr>
        <p:spPr bwMode="auto">
          <a:xfrm>
            <a:off x="67545" y="1340768"/>
            <a:ext cx="8856662" cy="4608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90000"/>
              </a:lnSpc>
              <a:buFont typeface="Wingdings" panose="05000000000000000000" pitchFamily="2" charset="2"/>
              <a:buNone/>
            </a:pPr>
            <a:endParaRPr lang="pt-BR" altLang="pt-BR" sz="2100" kern="0" dirty="0" smtClean="0">
              <a:latin typeface="Calibri" panose="020F0502020204030204" pitchFamily="34" charset="0"/>
            </a:endParaRPr>
          </a:p>
          <a:p>
            <a:pPr algn="just">
              <a:lnSpc>
                <a:spcPct val="90000"/>
              </a:lnSpc>
              <a:buFont typeface="Courier New" panose="02070309020205020404" pitchFamily="49" charset="0"/>
              <a:buChar char="o"/>
            </a:pPr>
            <a:r>
              <a:rPr lang="pt-BR" sz="2100" dirty="0">
                <a:latin typeface="Calibri" panose="020F0502020204030204" pitchFamily="34" charset="0"/>
              </a:rPr>
              <a:t>Criação dos Institutos de Previdência (década de 1930) para </a:t>
            </a:r>
            <a:endParaRPr lang="pt-BR" sz="2100" dirty="0" smtClean="0">
              <a:latin typeface="Calibri" panose="020F0502020204030204" pitchFamily="34" charset="0"/>
            </a:endParaRPr>
          </a:p>
          <a:p>
            <a:pPr marL="0" indent="0" algn="just">
              <a:lnSpc>
                <a:spcPct val="90000"/>
              </a:lnSpc>
              <a:buNone/>
            </a:pPr>
            <a:r>
              <a:rPr lang="pt-BR" sz="2100" dirty="0" smtClean="0">
                <a:latin typeface="Calibri" panose="020F0502020204030204" pitchFamily="34" charset="0"/>
              </a:rPr>
              <a:t>pagamento dos “benefícios de família”: pensão por morte e auxílios.</a:t>
            </a:r>
          </a:p>
          <a:p>
            <a:pPr algn="just">
              <a:lnSpc>
                <a:spcPct val="90000"/>
              </a:lnSpc>
              <a:buFont typeface="Courier New" panose="02070309020205020404" pitchFamily="49" charset="0"/>
              <a:buChar char="o"/>
            </a:pPr>
            <a:endParaRPr lang="pt-BR" altLang="pt-BR" sz="500" kern="0" dirty="0" smtClean="0">
              <a:latin typeface="Calibri" panose="020F0502020204030204" pitchFamily="34" charset="0"/>
            </a:endParaRPr>
          </a:p>
          <a:p>
            <a:pPr algn="just">
              <a:lnSpc>
                <a:spcPct val="90000"/>
              </a:lnSpc>
              <a:buFont typeface="Courier New" panose="02070309020205020404" pitchFamily="49" charset="0"/>
              <a:buChar char="o"/>
            </a:pPr>
            <a:r>
              <a:rPr lang="pt-BR" sz="2100" dirty="0">
                <a:latin typeface="Calibri" panose="020F0502020204030204" pitchFamily="34" charset="0"/>
              </a:rPr>
              <a:t>Categorias beneficiadas pelos primeiros montepios estavam voltadas ao fortalecimento do Estado: militares, fazenda, diplomacia, infraestrutura.</a:t>
            </a:r>
          </a:p>
          <a:p>
            <a:pPr marL="0" indent="0" algn="just">
              <a:lnSpc>
                <a:spcPct val="90000"/>
              </a:lnSpc>
              <a:buNone/>
            </a:pPr>
            <a:endParaRPr lang="pt-BR" altLang="pt-BR" sz="500" kern="0" dirty="0" smtClean="0">
              <a:latin typeface="Calibri" panose="020F0502020204030204" pitchFamily="34" charset="0"/>
            </a:endParaRPr>
          </a:p>
          <a:p>
            <a:pPr algn="just">
              <a:lnSpc>
                <a:spcPct val="90000"/>
              </a:lnSpc>
              <a:buFont typeface="Courier New" panose="02070309020205020404" pitchFamily="49" charset="0"/>
              <a:buChar char="o"/>
            </a:pPr>
            <a:r>
              <a:rPr lang="pt-BR" altLang="pt-BR" sz="2100" kern="0" dirty="0" smtClean="0">
                <a:latin typeface="Calibri" panose="020F0502020204030204" pitchFamily="34" charset="0"/>
              </a:rPr>
              <a:t>As aposentadorias eram concedidas aos funcionários como extensão da relação de trabalho estatutária (prêmio).</a:t>
            </a:r>
          </a:p>
          <a:p>
            <a:pPr algn="just">
              <a:lnSpc>
                <a:spcPct val="90000"/>
              </a:lnSpc>
              <a:buFont typeface="Wingdings" panose="05000000000000000000" pitchFamily="2" charset="2"/>
              <a:buNone/>
            </a:pPr>
            <a:endParaRPr lang="pt-BR" altLang="pt-BR" sz="500" kern="0" dirty="0" smtClean="0">
              <a:latin typeface="Calibri" panose="020F0502020204030204" pitchFamily="34" charset="0"/>
              <a:sym typeface="Wingdings" panose="05000000000000000000" pitchFamily="2" charset="2"/>
            </a:endParaRPr>
          </a:p>
          <a:p>
            <a:pPr algn="just">
              <a:lnSpc>
                <a:spcPct val="90000"/>
              </a:lnSpc>
              <a:buFont typeface="Courier New" panose="02070309020205020404" pitchFamily="49" charset="0"/>
              <a:buChar char="o"/>
            </a:pPr>
            <a:r>
              <a:rPr lang="pt-BR" altLang="pt-BR" sz="2100" kern="0" dirty="0" smtClean="0">
                <a:latin typeface="Calibri" panose="020F0502020204030204" pitchFamily="34" charset="0"/>
              </a:rPr>
              <a:t>As pensões por morte eram pagas aos dependentes dos funcionários:</a:t>
            </a:r>
          </a:p>
          <a:p>
            <a:pPr algn="just">
              <a:lnSpc>
                <a:spcPct val="90000"/>
              </a:lnSpc>
              <a:buFont typeface="Wingdings" panose="05000000000000000000" pitchFamily="2" charset="2"/>
              <a:buNone/>
            </a:pPr>
            <a:r>
              <a:rPr lang="pt-BR" altLang="pt-BR" sz="2100" kern="0" dirty="0" smtClean="0">
                <a:latin typeface="Calibri" panose="020F0502020204030204" pitchFamily="34" charset="0"/>
                <a:sym typeface="Wingdings" panose="05000000000000000000" pitchFamily="2" charset="2"/>
              </a:rPr>
              <a:t>	 Na União: pelo IPASE (até sua extinção, em 1977).</a:t>
            </a:r>
          </a:p>
          <a:p>
            <a:pPr algn="just">
              <a:lnSpc>
                <a:spcPct val="90000"/>
              </a:lnSpc>
              <a:buFont typeface="Wingdings" panose="05000000000000000000" pitchFamily="2" charset="2"/>
              <a:buNone/>
            </a:pPr>
            <a:r>
              <a:rPr lang="pt-BR" altLang="pt-BR" sz="2100" kern="0" dirty="0" smtClean="0">
                <a:latin typeface="Calibri" panose="020F0502020204030204" pitchFamily="34" charset="0"/>
                <a:sym typeface="Wingdings" panose="05000000000000000000" pitchFamily="2" charset="2"/>
              </a:rPr>
              <a:t>	 Nos Estados: pelos </a:t>
            </a:r>
            <a:r>
              <a:rPr lang="pt-BR" altLang="pt-BR" sz="2100" kern="0" dirty="0" err="1" smtClean="0">
                <a:latin typeface="Calibri" panose="020F0502020204030204" pitchFamily="34" charset="0"/>
                <a:sym typeface="Wingdings" panose="05000000000000000000" pitchFamily="2" charset="2"/>
              </a:rPr>
              <a:t>IPEs</a:t>
            </a:r>
            <a:r>
              <a:rPr lang="pt-BR" altLang="pt-BR" sz="2100" kern="0" dirty="0" smtClean="0">
                <a:latin typeface="Calibri" panose="020F0502020204030204" pitchFamily="34" charset="0"/>
                <a:sym typeface="Wingdings" panose="05000000000000000000" pitchFamily="2" charset="2"/>
              </a:rPr>
              <a:t>.</a:t>
            </a:r>
          </a:p>
          <a:p>
            <a:pPr algn="just">
              <a:lnSpc>
                <a:spcPct val="90000"/>
              </a:lnSpc>
              <a:buFont typeface="Wingdings" panose="05000000000000000000" pitchFamily="2" charset="2"/>
              <a:buNone/>
            </a:pPr>
            <a:r>
              <a:rPr lang="pt-BR" altLang="pt-BR" sz="2100" kern="0" dirty="0" smtClean="0">
                <a:latin typeface="Calibri" panose="020F0502020204030204" pitchFamily="34" charset="0"/>
                <a:sym typeface="Wingdings" panose="05000000000000000000" pitchFamily="2" charset="2"/>
              </a:rPr>
              <a:t>	 Nos Municípios: pelos </a:t>
            </a:r>
            <a:r>
              <a:rPr lang="pt-BR" altLang="pt-BR" sz="2100" kern="0" dirty="0" err="1" smtClean="0">
                <a:latin typeface="Calibri" panose="020F0502020204030204" pitchFamily="34" charset="0"/>
                <a:sym typeface="Wingdings" panose="05000000000000000000" pitchFamily="2" charset="2"/>
              </a:rPr>
              <a:t>IPMs</a:t>
            </a:r>
            <a:r>
              <a:rPr lang="pt-BR" altLang="pt-BR" sz="2100" kern="0" dirty="0" smtClean="0">
                <a:latin typeface="Calibri" panose="020F0502020204030204" pitchFamily="34" charset="0"/>
                <a:sym typeface="Wingdings" panose="05000000000000000000" pitchFamily="2" charset="2"/>
              </a:rPr>
              <a:t> (poucos); pelos </a:t>
            </a:r>
            <a:r>
              <a:rPr lang="pt-BR" altLang="pt-BR" sz="2100" kern="0" dirty="0" err="1" smtClean="0">
                <a:latin typeface="Calibri" panose="020F0502020204030204" pitchFamily="34" charset="0"/>
                <a:sym typeface="Wingdings" panose="05000000000000000000" pitchFamily="2" charset="2"/>
              </a:rPr>
              <a:t>IPEs</a:t>
            </a:r>
            <a:r>
              <a:rPr lang="pt-BR" altLang="pt-BR" sz="2100" kern="0" dirty="0" smtClean="0">
                <a:latin typeface="Calibri" panose="020F0502020204030204" pitchFamily="34" charset="0"/>
                <a:sym typeface="Wingdings" panose="05000000000000000000" pitchFamily="2" charset="2"/>
              </a:rPr>
              <a:t> (convênios); pelo INPS (regime especial - artigo 3º da Lei 3807/1960 - LOPS).</a:t>
            </a:r>
            <a:endParaRPr lang="pt-BR" altLang="pt-BR" sz="2100" kern="0" dirty="0" smtClean="0">
              <a:latin typeface="Calibri" panose="020F0502020204030204" pitchFamily="34" charset="0"/>
            </a:endParaRPr>
          </a:p>
          <a:p>
            <a:pPr algn="just">
              <a:lnSpc>
                <a:spcPct val="90000"/>
              </a:lnSpc>
              <a:buFont typeface="Wingdings" panose="05000000000000000000" pitchFamily="2" charset="2"/>
              <a:buNone/>
            </a:pPr>
            <a:endParaRPr lang="pt-BR" altLang="pt-BR" sz="500" kern="0" dirty="0" smtClean="0">
              <a:latin typeface="Calibri" panose="020F0502020204030204" pitchFamily="34" charset="0"/>
            </a:endParaRPr>
          </a:p>
          <a:p>
            <a:pPr algn="just">
              <a:lnSpc>
                <a:spcPct val="90000"/>
              </a:lnSpc>
              <a:buFont typeface="Courier New" panose="02070309020205020404" pitchFamily="49" charset="0"/>
              <a:buChar char="o"/>
            </a:pPr>
            <a:r>
              <a:rPr lang="pt-BR" altLang="pt-BR" sz="2100" kern="0" dirty="0" smtClean="0">
                <a:latin typeface="Calibri" panose="020F0502020204030204" pitchFamily="34" charset="0"/>
              </a:rPr>
              <a:t>Servidores regidos pela CLT (grupo majoritário no serviço público): em regra eram segurados do RGPS.</a:t>
            </a:r>
          </a:p>
          <a:p>
            <a:pPr algn="just">
              <a:lnSpc>
                <a:spcPct val="90000"/>
              </a:lnSpc>
              <a:buFont typeface="Wingdings" panose="05000000000000000000" pitchFamily="2" charset="2"/>
              <a:buNone/>
            </a:pPr>
            <a:endParaRPr lang="pt-BR" altLang="pt-BR" sz="1000" kern="0" dirty="0" smtClean="0"/>
          </a:p>
          <a:p>
            <a:pPr algn="just">
              <a:lnSpc>
                <a:spcPct val="90000"/>
              </a:lnSpc>
              <a:buFont typeface="Wingdings" panose="05000000000000000000" pitchFamily="2" charset="2"/>
              <a:buNone/>
            </a:pPr>
            <a:endParaRPr lang="pt-BR" altLang="pt-BR" sz="1800" kern="0" dirty="0" smtClean="0"/>
          </a:p>
        </p:txBody>
      </p:sp>
    </p:spTree>
    <p:extLst>
      <p:ext uri="{BB962C8B-B14F-4D97-AF65-F5344CB8AC3E}">
        <p14:creationId xmlns:p14="http://schemas.microsoft.com/office/powerpoint/2010/main" val="3596663895"/>
      </p:ext>
    </p:extLst>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196752"/>
            <a:ext cx="8784976" cy="4909036"/>
          </a:xfrm>
          <a:prstGeom prst="rect">
            <a:avLst/>
          </a:prstGeom>
        </p:spPr>
        <p:txBody>
          <a:bodyPr wrap="square">
            <a:spAutoFit/>
          </a:bodyPr>
          <a:lstStyle/>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VI - </a:t>
            </a:r>
            <a:r>
              <a:rPr lang="pt-BR" sz="2400" i="1" dirty="0">
                <a:solidFill>
                  <a:srgbClr val="00B050"/>
                </a:solidFill>
                <a:latin typeface="Calibri" panose="020F0502020204030204" pitchFamily="34" charset="0"/>
                <a:ea typeface="Calibri" panose="020F0502020204030204" pitchFamily="34" charset="0"/>
              </a:rPr>
              <a:t>para </a:t>
            </a:r>
            <a:r>
              <a:rPr lang="pt-BR" sz="2400" i="1" dirty="0" err="1">
                <a:solidFill>
                  <a:srgbClr val="00B050"/>
                </a:solidFill>
                <a:latin typeface="Calibri" panose="020F0502020204030204" pitchFamily="34" charset="0"/>
                <a:ea typeface="Calibri" panose="020F0502020204030204" pitchFamily="34" charset="0"/>
              </a:rPr>
              <a:t>ex-servidor</a:t>
            </a:r>
            <a:r>
              <a:rPr lang="pt-BR" sz="2400" i="1" dirty="0">
                <a:solidFill>
                  <a:srgbClr val="00B050"/>
                </a:solidFill>
                <a:latin typeface="Calibri" panose="020F0502020204030204" pitchFamily="34" charset="0"/>
                <a:ea typeface="Calibri" panose="020F0502020204030204" pitchFamily="34" charset="0"/>
              </a:rPr>
              <a:t> não titular de cargo efetivo, em relação a período posterior a 16/12/1998</a:t>
            </a:r>
            <a:r>
              <a:rPr lang="pt-BR" sz="2400" dirty="0" smtClean="0">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dirty="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 1º  Entende-se como </a:t>
            </a:r>
            <a:r>
              <a:rPr lang="pt-BR" sz="2400" u="sng" dirty="0">
                <a:latin typeface="Calibri" panose="020F0502020204030204" pitchFamily="34" charset="0"/>
                <a:ea typeface="Calibri" panose="020F0502020204030204" pitchFamily="34" charset="0"/>
              </a:rPr>
              <a:t>tempo fictício aquele considerado em lei como tempo de contribuição </a:t>
            </a:r>
            <a:r>
              <a:rPr lang="pt-BR" sz="2400" dirty="0">
                <a:latin typeface="Calibri" panose="020F0502020204030204" pitchFamily="34" charset="0"/>
                <a:ea typeface="Calibri" panose="020F0502020204030204" pitchFamily="34" charset="0"/>
              </a:rPr>
              <a:t>para fins de concessão de aposentadoria sem que tenha havido, por parte do servidor, a prestação de serviço ou a correspondente contribuição.</a:t>
            </a:r>
          </a:p>
          <a:p>
            <a:pPr marL="180340" indent="449580" algn="just">
              <a:spcBef>
                <a:spcPts val="300"/>
              </a:spcBef>
              <a:spcAft>
                <a:spcPts val="300"/>
              </a:spcAft>
            </a:pPr>
            <a:endParaRPr lang="pt-BR" sz="2400" dirty="0" smtClean="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dirty="0" smtClean="0">
                <a:latin typeface="Calibri" panose="020F0502020204030204" pitchFamily="34" charset="0"/>
                <a:ea typeface="Calibri" panose="020F0502020204030204" pitchFamily="34" charset="0"/>
              </a:rPr>
              <a:t>§ </a:t>
            </a:r>
            <a:r>
              <a:rPr lang="pt-BR" sz="2400" dirty="0">
                <a:latin typeface="Calibri" panose="020F0502020204030204" pitchFamily="34" charset="0"/>
                <a:ea typeface="Calibri" panose="020F0502020204030204" pitchFamily="34" charset="0"/>
              </a:rPr>
              <a:t>2º  </a:t>
            </a:r>
            <a:r>
              <a:rPr lang="pt-BR" sz="2400" u="sng" dirty="0">
                <a:latin typeface="Calibri" panose="020F0502020204030204" pitchFamily="34" charset="0"/>
                <a:ea typeface="Calibri" panose="020F0502020204030204" pitchFamily="34" charset="0"/>
              </a:rPr>
              <a:t>O tempo de serviço considerado para efeito de aposentadoria por lei e cumprido até 16 de dezembro de 1998</a:t>
            </a:r>
            <a:r>
              <a:rPr lang="pt-BR" sz="2400" dirty="0">
                <a:latin typeface="Calibri" panose="020F0502020204030204" pitchFamily="34" charset="0"/>
                <a:ea typeface="Calibri" panose="020F0502020204030204" pitchFamily="34" charset="0"/>
              </a:rPr>
              <a:t> será contado como tempo de contribuição.</a:t>
            </a:r>
          </a:p>
          <a:p>
            <a:pPr marL="180340" indent="449580" algn="just">
              <a:spcBef>
                <a:spcPts val="300"/>
              </a:spcBef>
              <a:spcAft>
                <a:spcPts val="300"/>
              </a:spcAft>
            </a:pPr>
            <a:endParaRPr lang="pt-BR"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0138935"/>
      </p:ext>
    </p:extLst>
  </p:cSld>
  <p:clrMapOvr>
    <a:masterClrMapping/>
  </p:clrMapOvr>
  <p:transition spd="med">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556792"/>
            <a:ext cx="8712968" cy="3200876"/>
          </a:xfrm>
          <a:prstGeom prst="rect">
            <a:avLst/>
          </a:prstGeom>
        </p:spPr>
        <p:txBody>
          <a:bodyPr wrap="square">
            <a:spAutoFit/>
          </a:bodyPr>
          <a:lstStyle/>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 3º  Poderão constar na CTC os </a:t>
            </a:r>
            <a:r>
              <a:rPr lang="pt-BR" sz="2400" u="sng" dirty="0">
                <a:latin typeface="Calibri" panose="020F0502020204030204" pitchFamily="34" charset="0"/>
                <a:ea typeface="Calibri" panose="020F0502020204030204" pitchFamily="34" charset="0"/>
              </a:rPr>
              <a:t>períodos de filiação a RPPS posteriores a 16 de dezembro de 1998 em que tenha havido a prestação de serviço sem ocorrência de contribuição</a:t>
            </a:r>
            <a:r>
              <a:rPr lang="pt-BR" sz="2400" dirty="0">
                <a:latin typeface="Calibri" panose="020F0502020204030204" pitchFamily="34" charset="0"/>
                <a:ea typeface="Calibri" panose="020F0502020204030204" pitchFamily="34" charset="0"/>
              </a:rPr>
              <a:t> por falta de alíquota de contribuição instituída pelo ente</a:t>
            </a:r>
            <a:r>
              <a:rPr lang="pt-BR" sz="2400" dirty="0" smtClean="0">
                <a:latin typeface="Calibri" panose="020F0502020204030204" pitchFamily="34" charset="0"/>
                <a:ea typeface="Calibri" panose="020F0502020204030204" pitchFamily="34" charset="0"/>
              </a:rPr>
              <a:t>.</a:t>
            </a:r>
          </a:p>
          <a:p>
            <a:pPr marL="180340" indent="449580" algn="just">
              <a:spcBef>
                <a:spcPts val="300"/>
              </a:spcBef>
              <a:spcAft>
                <a:spcPts val="300"/>
              </a:spcAft>
            </a:pPr>
            <a:endParaRPr lang="pt-BR" sz="2400" dirty="0">
              <a:latin typeface="Calibri" panose="020F0502020204030204" pitchFamily="34" charset="0"/>
              <a:ea typeface="Calibri" panose="020F0502020204030204" pitchFamily="34" charset="0"/>
            </a:endParaRPr>
          </a:p>
          <a:p>
            <a:pPr marL="180340" indent="449580" algn="just">
              <a:spcBef>
                <a:spcPts val="300"/>
              </a:spcBef>
              <a:spcAft>
                <a:spcPts val="300"/>
              </a:spcAft>
            </a:pPr>
            <a:r>
              <a:rPr lang="pt-BR" sz="2400" dirty="0">
                <a:latin typeface="Calibri" panose="020F0502020204030204" pitchFamily="34" charset="0"/>
                <a:ea typeface="Calibri" panose="020F0502020204030204" pitchFamily="34" charset="0"/>
              </a:rPr>
              <a:t>§ 4º  Para os períodos a que se refere o § 3º, as informações das remunerações de contribuições deverão corresponder aos valores das respectivas remunerações do cargo efetivo.</a:t>
            </a:r>
            <a:endParaRPr lang="pt-BR"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37396020"/>
      </p:ext>
    </p:extLst>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124744"/>
            <a:ext cx="86409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12.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 CTC só poderá ser emitida para </a:t>
            </a:r>
            <a:r>
              <a:rPr kumimoji="0" lang="pt-BR" altLang="pt-BR" sz="2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ex-servidor</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lvl="0" algn="just"/>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1º Na hipótese de vinculação do servidor ao RGPS por força de lei do ente federativo, poderá ser emitida a CTC relativamente ao período de vinculação ao RPPS mesmo que o servidor não esteja exonerado ou demitido do cargo efetivo na data do pedido </a:t>
            </a:r>
            <a:r>
              <a:rPr lang="pt-BR" sz="2400" i="1" dirty="0">
                <a:solidFill>
                  <a:srgbClr val="00B050"/>
                </a:solidFill>
                <a:latin typeface="Calibri" panose="020F0502020204030204" pitchFamily="34" charset="0"/>
                <a:ea typeface="Calibri" panose="020F0502020204030204" pitchFamily="34" charset="0"/>
              </a:rPr>
              <a:t>situação na qual a CTC somente poderá ser utilizada para obtenção de aposentadoria no RGPS relativa ao cargo a que se refere a certidão</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p>
          <a:p>
            <a:pPr lvl="0" algn="just"/>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2º No caso de acumulação lícita de cargos efetivos no mesmo ente federativo, só poderá ser emitida CTC relativamente ao tempo de contribuição no cargo do qual o servidor se exonerou ou foi demitido.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976520874"/>
      </p:ext>
    </p:extLst>
  </p:cSld>
  <p:clrMapOvr>
    <a:masterClrMapping/>
  </p:clrMapOvr>
  <p:transition spd="med">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124744"/>
            <a:ext cx="8712968" cy="5124480"/>
          </a:xfrm>
          <a:prstGeom prst="rect">
            <a:avLst/>
          </a:prstGeom>
        </p:spPr>
        <p:txBody>
          <a:bodyPr wrap="square">
            <a:spAutoFit/>
          </a:bodyPr>
          <a:lstStyle/>
          <a:p>
            <a:pPr marL="180340" indent="449580" algn="just">
              <a:spcBef>
                <a:spcPts val="300"/>
              </a:spcBef>
              <a:spcAft>
                <a:spcPts val="300"/>
              </a:spcAft>
            </a:pPr>
            <a:r>
              <a:rPr lang="pt-BR" sz="2400" dirty="0">
                <a:solidFill>
                  <a:srgbClr val="00B050"/>
                </a:solidFill>
                <a:latin typeface="Calibri" panose="020F0502020204030204" pitchFamily="34" charset="0"/>
                <a:ea typeface="Calibri" panose="020F0502020204030204" pitchFamily="34" charset="0"/>
              </a:rPr>
              <a:t>§ 3º </a:t>
            </a:r>
            <a:r>
              <a:rPr lang="pt-BR" sz="2400" i="1" dirty="0">
                <a:solidFill>
                  <a:srgbClr val="00B050"/>
                </a:solidFill>
                <a:latin typeface="Calibri" panose="020F0502020204030204" pitchFamily="34" charset="0"/>
                <a:ea typeface="Calibri" panose="020F0502020204030204" pitchFamily="34" charset="0"/>
              </a:rPr>
              <a:t>A CTC relativa ao período de vinculação ao RPPS, emitida a requerimento do servidor público na situação de que trata o § 1º, implica, na forma estabelecida na legislação do ente federativo emissor, a vacância do cargo público, com efeitos a partir da primeira entre as seguintes datas:</a:t>
            </a:r>
          </a:p>
          <a:p>
            <a:pPr marL="180340" indent="449580" algn="just">
              <a:spcBef>
                <a:spcPts val="300"/>
              </a:spcBef>
              <a:spcAft>
                <a:spcPts val="300"/>
              </a:spcAft>
            </a:pPr>
            <a:r>
              <a:rPr lang="pt-BR" sz="2400" i="1" dirty="0">
                <a:solidFill>
                  <a:srgbClr val="00B050"/>
                </a:solidFill>
                <a:latin typeface="Calibri" panose="020F0502020204030204" pitchFamily="34" charset="0"/>
                <a:ea typeface="Calibri" panose="020F0502020204030204" pitchFamily="34" charset="0"/>
              </a:rPr>
              <a:t>I - aquela em que o servidor teve ciência da decisão concessiva de aposentadoria pelo INSS;</a:t>
            </a:r>
          </a:p>
          <a:p>
            <a:pPr marL="180340" indent="449580" algn="just">
              <a:spcBef>
                <a:spcPts val="300"/>
              </a:spcBef>
              <a:spcAft>
                <a:spcPts val="300"/>
              </a:spcAft>
            </a:pPr>
            <a:r>
              <a:rPr lang="pt-BR" sz="2400" i="1" dirty="0">
                <a:solidFill>
                  <a:srgbClr val="00B050"/>
                </a:solidFill>
                <a:latin typeface="Calibri" panose="020F0502020204030204" pitchFamily="34" charset="0"/>
                <a:ea typeface="Calibri" panose="020F0502020204030204" pitchFamily="34" charset="0"/>
              </a:rPr>
              <a:t>II - do recebimento, pelo ente federativo, da comunicação sobre a concessão de aposentadoria ao servidor, enviada pelo INSS conforme previsão do inciso I do art. 131 do Regulamento da Previdência Social, aprovado pelo Decreto nº 3.048, de 1999;</a:t>
            </a:r>
          </a:p>
          <a:p>
            <a:pPr marL="180340" indent="449580" algn="just">
              <a:spcBef>
                <a:spcPts val="300"/>
              </a:spcBef>
              <a:spcAft>
                <a:spcPts val="300"/>
              </a:spcAft>
            </a:pPr>
            <a:r>
              <a:rPr lang="pt-BR" sz="2400" i="1" dirty="0">
                <a:solidFill>
                  <a:srgbClr val="00B050"/>
                </a:solidFill>
                <a:latin typeface="Calibri" panose="020F0502020204030204" pitchFamily="34" charset="0"/>
                <a:ea typeface="Calibri" panose="020F0502020204030204" pitchFamily="34" charset="0"/>
              </a:rPr>
              <a:t>III - aquela em que o ente federativo teve ciência da concessão de aposentadoria ao servidor por quaisquer outros meios.</a:t>
            </a:r>
          </a:p>
        </p:txBody>
      </p:sp>
    </p:spTree>
    <p:extLst>
      <p:ext uri="{BB962C8B-B14F-4D97-AF65-F5344CB8AC3E}">
        <p14:creationId xmlns:p14="http://schemas.microsoft.com/office/powerpoint/2010/main" val="1454125737"/>
      </p:ext>
    </p:extLst>
  </p:cSld>
  <p:clrMapOvr>
    <a:masterClrMapping/>
  </p:clrMapOvr>
  <p:transition spd="med">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124744"/>
            <a:ext cx="885698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13.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Na apuração das remunerações de contribuições deverá ser observada a legislação vigente em cada competência a ser discriminada, bem com as alterações das remunerações de contribuições que tenham ocorrido, em relação às competências a que se referirem.</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Parágrafo único. Entende-se como remuneração de contribuição os valores da remuneração ou subsídio utilizado como base para o cálculo da contribuição do servidor ao RPPS a que esteve vinculado.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14.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Concedido o benefício, caberá ao órgão concessor comunicar o fato, por ofício, ao regime previdenciário emitente da CTC, para os registros e providências cabíveis.</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548858738"/>
      </p:ext>
    </p:extLst>
  </p:cSld>
  <p:clrMapOvr>
    <a:masterClrMapping/>
  </p:clrMapOvr>
  <p:transition spd="med">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340768"/>
            <a:ext cx="874846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15.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Poderá haver revisão da CTC pelo ente federativo emissor, inclusive para fracionamento de períodos, desde que previamente devolvida a certidão original.</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Parágrafo único. Observado o disposto no art. 9º, será admitida revisão da CTC para fracionamento de períodos somente quando a certidão comprovadamente não tiver sido utilizada para fins de aposentadoria no RGPS ou para fins de averbação ou de aposentadoria em outro RPPS, ou ainda, uma vez averbado o tempo, este não tiver sido utilizado para obtenção de qualquer direito ou vantagem no RPPS.</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015919807"/>
      </p:ext>
    </p:extLst>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1556792"/>
            <a:ext cx="874846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16.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Para possibilitar a revisão da CTC, o interessado deverá apresentar:</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 - requerimento escrito de cancelamento da certidão, no qual esclarecerá o fim e a razão do pedido;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 - a certidão original, anexa ao requerimento; e</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III - declaração emitida pelo regime previdenciário a que se destinava a certidão contendo informações sobre a utilização, ou não, dos períodos lavrados na certidão e, em caso afirmativo, para que fins foram utilizados.</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654181648"/>
      </p:ext>
    </p:extLst>
  </p:cSld>
  <p:clrMapOvr>
    <a:masterClrMapping/>
  </p:clrMapOvr>
  <p:transition spd="med">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908720"/>
            <a:ext cx="87849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17.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No caso de solicitação de 2ª via da CTC, o requerimento deverá expor as razões que justificam o pedido, observando-se o disposto nos incisos I e III do art. 16.</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18.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Os entes federativos e o INSS deverão disponibilizar na rede mundial de computadores - internet as respectivas </a:t>
            </a:r>
            <a:r>
              <a:rPr kumimoji="0" lang="pt-BR" altLang="pt-BR" sz="24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CTC´s</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emitidas, digitalizadas, para permitir a confirmação da veracidade por parte do regime previdenciário destinatário.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1º O endereço eletrônico referido no caput para consulta na internet deverá constar na própria CTC.</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2º Quando não for possível a disponibilização e confirmação da veracidade da CTC na página da internet do órgão emissor, o órgão destinatário poderá solicitar ao emissor, por ofício, sua ratificação ou retificação.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668292731"/>
      </p:ext>
    </p:extLst>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556792"/>
            <a:ext cx="867645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3º Caso a CTC não tenha a veracidade confirmada ou caso seja retificada pelo órgão emissor, eventual concessão de benefício ou vantagem já ocorrida com base na certidão deverá ser revista, de ofício, pelo regime destinatário.</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4º Após a conclusão do processo de revisão de que trata o § 3º, o resultado deverá ser comunicado ao órgão emissor da CTC para eventual revisão de compensação previdenciária, caso esta já tenha sido requerida e concedida.</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536162385"/>
      </p:ext>
    </p:extLst>
  </p:cSld>
  <p:clrMapOvr>
    <a:masterClrMapping/>
  </p:clrMapOvr>
  <p:transition spd="med">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504" y="1268760"/>
            <a:ext cx="88924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19. </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Caberá revisão da CTC, inclusive de ofício, quando for constatado erro material e desde que tal revisão não importe em dar à certidão destinação diversa da que lhe foi dada originariamente.</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1º A revisão de que trata o caput será precedida de solicitação ao órgão destinatário da CTC de devolução da certidão original.</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2º Na impossibilidade de prévio resgate da certidão original, caberá ao órgão emissor encaminhar a nova CTC ao órgão destinatário, acompanhada de ofício informando os motivos da revisão e o cancelamento da CTC anteriormente emitida, para fins de anulação dos seus efeitos.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625646451"/>
      </p:ext>
    </p:extLst>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a:solidFill>
                  <a:srgbClr val="002060"/>
                </a:solidFill>
                <a:latin typeface="Calibri" panose="020F0502020204030204" pitchFamily="34" charset="0"/>
              </a:rPr>
              <a:t>ORIGEM: Surgimento dos Sistemas de Previdência</a:t>
            </a:r>
          </a:p>
        </p:txBody>
      </p:sp>
      <p:sp>
        <p:nvSpPr>
          <p:cNvPr id="3" name="Rectangle 3"/>
          <p:cNvSpPr txBox="1">
            <a:spLocks noChangeArrowheads="1"/>
          </p:cNvSpPr>
          <p:nvPr/>
        </p:nvSpPr>
        <p:spPr bwMode="auto">
          <a:xfrm>
            <a:off x="179387" y="2204864"/>
            <a:ext cx="8785225" cy="3827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pPr>
            <a:r>
              <a:rPr lang="pt-BR" altLang="pt-BR" sz="2100" kern="0" dirty="0" smtClean="0">
                <a:latin typeface="Calibri" panose="020F0502020204030204" pitchFamily="34" charset="0"/>
              </a:rPr>
              <a:t>Produziu sistemas fragmentados, pouco transparentes, com controles frágeis e concessão de privilégios para as categorias mais organizadas do serviço público.</a:t>
            </a:r>
          </a:p>
          <a:p>
            <a:pPr algn="just">
              <a:buFont typeface="Wingdings" panose="05000000000000000000" pitchFamily="2" charset="2"/>
              <a:buNone/>
            </a:pPr>
            <a:endParaRPr lang="pt-BR" altLang="pt-BR" sz="2100" kern="0" dirty="0" smtClean="0">
              <a:latin typeface="Calibri" panose="020F0502020204030204" pitchFamily="34" charset="0"/>
              <a:sym typeface="Wingdings" panose="05000000000000000000" pitchFamily="2" charset="2"/>
            </a:endParaRPr>
          </a:p>
          <a:p>
            <a:pPr algn="just">
              <a:buFont typeface="Courier New" panose="02070309020205020404" pitchFamily="49" charset="0"/>
              <a:buChar char="o"/>
            </a:pPr>
            <a:r>
              <a:rPr lang="pt-BR" altLang="pt-BR" sz="2100" kern="0" dirty="0" smtClean="0">
                <a:latin typeface="Calibri" panose="020F0502020204030204" pitchFamily="34" charset="0"/>
              </a:rPr>
              <a:t>Regimes próprios alcançavam apenas a parcela minoritária dos servidores contratados pelo regime estatutário</a:t>
            </a:r>
            <a:r>
              <a:rPr lang="pt-BR" altLang="pt-BR" sz="2100" kern="0" dirty="0" smtClean="0">
                <a:latin typeface="Calibri" panose="020F0502020204030204" pitchFamily="34" charset="0"/>
                <a:sym typeface="Wingdings" panose="05000000000000000000" pitchFamily="2" charset="2"/>
              </a:rPr>
              <a:t>.</a:t>
            </a:r>
            <a:endParaRPr lang="pt-BR" altLang="pt-BR" sz="2100" kern="0" dirty="0" smtClean="0">
              <a:latin typeface="Calibri" panose="020F0502020204030204" pitchFamily="34" charset="0"/>
            </a:endParaRPr>
          </a:p>
          <a:p>
            <a:pPr algn="just">
              <a:buFont typeface="Wingdings" panose="05000000000000000000" pitchFamily="2" charset="2"/>
              <a:buNone/>
            </a:pPr>
            <a:endParaRPr lang="pt-BR" altLang="pt-BR" sz="2100" kern="0" dirty="0" smtClean="0">
              <a:latin typeface="Calibri" panose="020F0502020204030204" pitchFamily="34" charset="0"/>
            </a:endParaRPr>
          </a:p>
          <a:p>
            <a:pPr algn="just">
              <a:buFont typeface="Courier New" panose="02070309020205020404" pitchFamily="49" charset="0"/>
              <a:buChar char="o"/>
            </a:pPr>
            <a:r>
              <a:rPr lang="pt-BR" altLang="pt-BR" sz="2100" kern="0" dirty="0" smtClean="0">
                <a:latin typeface="Calibri" panose="020F0502020204030204" pitchFamily="34" charset="0"/>
              </a:rPr>
              <a:t>Os benefícios mais onerosos (aposentadorias) eram custeados diretamente pelo Tesouro, sem natureza contributiva e sem formação de reservas.</a:t>
            </a:r>
          </a:p>
        </p:txBody>
      </p:sp>
    </p:spTree>
    <p:extLst>
      <p:ext uri="{BB962C8B-B14F-4D97-AF65-F5344CB8AC3E}">
        <p14:creationId xmlns:p14="http://schemas.microsoft.com/office/powerpoint/2010/main" val="3155361900"/>
      </p:ext>
    </p:extLst>
  </p:cSld>
  <p:clrMapOvr>
    <a:masterClrMapping/>
  </p:clrMapOvr>
  <p:transition spd="med">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1556792"/>
            <a:ext cx="88204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Art. 20</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Para revisão da CTC que tenha sido utilizada no RGPS ou em outro RPPS, aplica-se o prazo decadencial estabelecido para esse fim na forma da legislação do ente federativo, salvo comprovada má-fé.</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Parágrafo único. No caso de ausência de lei do ente federativo que estabeleça prazo decadencial para revisão da CTC, aplica-se o prazo decadencial de dez anos, contados da data de emissão da certidão, salvo comprovada má-fé, conforme estabelece no âmbito do RGPS a </a:t>
            </a:r>
            <a:r>
              <a:rPr kumimoji="0" lang="pt-BR" altLang="pt-BR" sz="2400" b="0" i="0" u="sng" strike="noStrike" cap="none" normalizeH="0" baseline="0" dirty="0" smtClean="0">
                <a:ln>
                  <a:noFill/>
                </a:ln>
                <a:solidFill>
                  <a:srgbClr val="800080"/>
                </a:solidFill>
                <a:effectLst/>
                <a:latin typeface="Calibri" panose="020F0502020204030204" pitchFamily="34" charset="0"/>
                <a:cs typeface="Arial" panose="020B0604020202020204" pitchFamily="34" charset="0"/>
                <a:hlinkClick r:id="rId2"/>
              </a:rPr>
              <a:t>Lei nº 8.213, de 24 de julho de 1991</a:t>
            </a: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endParaRPr kumimoji="0" lang="pt-BR" altLang="pt-BR" sz="24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551859194"/>
      </p:ext>
    </p:extLst>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5411" y="980728"/>
            <a:ext cx="8640960" cy="3046988"/>
          </a:xfrm>
          <a:prstGeom prst="rect">
            <a:avLst/>
          </a:prstGeom>
        </p:spPr>
        <p:txBody>
          <a:bodyPr wrap="square">
            <a:spAutoFit/>
          </a:bodyPr>
          <a:lstStyle/>
          <a:p>
            <a:pPr algn="just"/>
            <a:r>
              <a:rPr lang="pt-BR" sz="2400" b="1" dirty="0">
                <a:solidFill>
                  <a:srgbClr val="000000"/>
                </a:solidFill>
                <a:latin typeface="Calibri" panose="020F0502020204030204" pitchFamily="34" charset="0"/>
              </a:rPr>
              <a:t>Art. 21. </a:t>
            </a:r>
            <a:r>
              <a:rPr lang="pt-BR" sz="2400" dirty="0">
                <a:solidFill>
                  <a:srgbClr val="000000"/>
                </a:solidFill>
                <a:latin typeface="Calibri" panose="020F0502020204030204" pitchFamily="34" charset="0"/>
              </a:rPr>
              <a:t>Os entes federativos fornecerão ao servidor detentor exclusivamente de cargo de livre nomeação e exoneração, e ao servidor titular de cargo, emprego ou função amparado pelo RGPS, documento comprobatório do vínculo funcional, para fins de concessão de benefícios ou para emissão de CTC pelo RGPS, sem prejuízo da apresentação da Guia de Recolhimento do Fundo de Garantia por Tempo de Serviço e Informações à Previdência Social - GFIP.</a:t>
            </a:r>
            <a:endParaRPr lang="pt-BR" sz="2400" dirty="0">
              <a:latin typeface="Calibri" panose="020F0502020204030204" pitchFamily="34" charset="0"/>
            </a:endParaRPr>
          </a:p>
        </p:txBody>
      </p:sp>
      <p:sp>
        <p:nvSpPr>
          <p:cNvPr id="3" name="Retângulo 2"/>
          <p:cNvSpPr/>
          <p:nvPr/>
        </p:nvSpPr>
        <p:spPr>
          <a:xfrm>
            <a:off x="101395" y="4241624"/>
            <a:ext cx="8784976" cy="2308324"/>
          </a:xfrm>
          <a:prstGeom prst="rect">
            <a:avLst/>
          </a:prstGeom>
        </p:spPr>
        <p:txBody>
          <a:bodyPr wrap="square">
            <a:spAutoFit/>
          </a:bodyPr>
          <a:lstStyle/>
          <a:p>
            <a:pPr marL="180340" indent="449580" algn="just">
              <a:spcBef>
                <a:spcPts val="300"/>
              </a:spcBef>
              <a:spcAft>
                <a:spcPts val="300"/>
              </a:spcAft>
            </a:pPr>
            <a:r>
              <a:rPr lang="pt-BR" sz="2400" b="1" i="1" dirty="0" smtClean="0">
                <a:solidFill>
                  <a:schemeClr val="accent4">
                    <a:lumMod val="95000"/>
                    <a:lumOff val="5000"/>
                  </a:schemeClr>
                </a:solidFill>
                <a:latin typeface="Calibri" panose="020F0502020204030204" pitchFamily="34" charset="0"/>
                <a:ea typeface="Calibri" panose="020F0502020204030204" pitchFamily="34" charset="0"/>
              </a:rPr>
              <a:t>Art. 21-A.</a:t>
            </a:r>
            <a:r>
              <a:rPr lang="pt-BR" sz="2400" i="1" dirty="0" smtClean="0">
                <a:solidFill>
                  <a:srgbClr val="00B050"/>
                </a:solidFill>
                <a:latin typeface="Calibri" panose="020F0502020204030204" pitchFamily="34" charset="0"/>
                <a:ea typeface="Calibri" panose="020F0502020204030204" pitchFamily="34" charset="0"/>
              </a:rPr>
              <a:t> Quanto </a:t>
            </a:r>
            <a:r>
              <a:rPr lang="pt-BR" sz="2400" i="1" dirty="0">
                <a:solidFill>
                  <a:srgbClr val="00B050"/>
                </a:solidFill>
                <a:latin typeface="Calibri" panose="020F0502020204030204" pitchFamily="34" charset="0"/>
                <a:ea typeface="Calibri" panose="020F0502020204030204" pitchFamily="34" charset="0"/>
              </a:rPr>
              <a:t>aos períodos em que foi assegurado o pagamento de benefícios de aposentadoria e/ou pensão mediante convênios ou consórcios entre entes federativos diversos, a emissão ou homologação da CTC caberá à unidade gestora do RPPS do ente federativo que seria diretamente responsável pela concessão do benefício de aposentadoria.</a:t>
            </a:r>
          </a:p>
        </p:txBody>
      </p:sp>
    </p:spTree>
    <p:extLst>
      <p:ext uri="{BB962C8B-B14F-4D97-AF65-F5344CB8AC3E}">
        <p14:creationId xmlns:p14="http://schemas.microsoft.com/office/powerpoint/2010/main" val="364737186"/>
      </p:ext>
    </p:extLst>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1196752"/>
            <a:ext cx="8784976" cy="1200329"/>
          </a:xfrm>
          <a:prstGeom prst="rect">
            <a:avLst/>
          </a:prstGeom>
        </p:spPr>
        <p:txBody>
          <a:bodyPr wrap="square">
            <a:spAutoFit/>
          </a:bodyPr>
          <a:lstStyle/>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Art. </a:t>
            </a:r>
            <a:r>
              <a:rPr lang="pt-BR" sz="2400" b="1" dirty="0" smtClean="0">
                <a:latin typeface="Calibri" panose="020F0502020204030204" pitchFamily="34" charset="0"/>
                <a:ea typeface="Calibri" panose="020F0502020204030204" pitchFamily="34" charset="0"/>
              </a:rPr>
              <a:t>21-B. </a:t>
            </a:r>
            <a:r>
              <a:rPr lang="pt-BR" sz="2400" i="1" dirty="0">
                <a:solidFill>
                  <a:srgbClr val="00B050"/>
                </a:solidFill>
                <a:latin typeface="Calibri" panose="020F0502020204030204" pitchFamily="34" charset="0"/>
                <a:ea typeface="Calibri" panose="020F0502020204030204" pitchFamily="34" charset="0"/>
              </a:rPr>
              <a:t>É de responsabilidade do RPPS a emissão de CTC em relação a período exercido sob o Regime Especial disciplinado pelo parágrafo único do art. 3º da Lei nº 3.807, de 1960.</a:t>
            </a:r>
            <a:endParaRPr lang="pt-BR" sz="2400" i="1" dirty="0" smtClean="0">
              <a:solidFill>
                <a:srgbClr val="00B050"/>
              </a:solidFill>
              <a:latin typeface="Calibri" panose="020F0502020204030204" pitchFamily="34" charset="0"/>
              <a:ea typeface="Calibri" panose="020F0502020204030204" pitchFamily="34" charset="0"/>
            </a:endParaRPr>
          </a:p>
        </p:txBody>
      </p:sp>
      <p:sp>
        <p:nvSpPr>
          <p:cNvPr id="4" name="Retângulo 3"/>
          <p:cNvSpPr/>
          <p:nvPr/>
        </p:nvSpPr>
        <p:spPr>
          <a:xfrm>
            <a:off x="107504" y="2996952"/>
            <a:ext cx="8784976" cy="2677656"/>
          </a:xfrm>
          <a:prstGeom prst="rect">
            <a:avLst/>
          </a:prstGeom>
        </p:spPr>
        <p:txBody>
          <a:bodyPr wrap="square">
            <a:spAutoFit/>
          </a:bodyPr>
          <a:lstStyle/>
          <a:p>
            <a:pPr marL="180340" indent="449580" algn="just">
              <a:spcBef>
                <a:spcPts val="300"/>
              </a:spcBef>
              <a:spcAft>
                <a:spcPts val="300"/>
              </a:spcAft>
            </a:pPr>
            <a:r>
              <a:rPr lang="pt-BR" sz="2400" b="1" dirty="0">
                <a:latin typeface="Calibri" panose="020F0502020204030204" pitchFamily="34" charset="0"/>
                <a:ea typeface="Calibri" panose="020F0502020204030204" pitchFamily="34" charset="0"/>
              </a:rPr>
              <a:t>Art. </a:t>
            </a:r>
            <a:r>
              <a:rPr lang="pt-BR" sz="2400" b="1" dirty="0" smtClean="0">
                <a:latin typeface="Calibri" panose="020F0502020204030204" pitchFamily="34" charset="0"/>
                <a:ea typeface="Calibri" panose="020F0502020204030204" pitchFamily="34" charset="0"/>
              </a:rPr>
              <a:t>21-C. </a:t>
            </a:r>
            <a:r>
              <a:rPr lang="pt-BR" sz="2400" i="1" dirty="0">
                <a:solidFill>
                  <a:srgbClr val="00B050"/>
                </a:solidFill>
                <a:latin typeface="Calibri" panose="020F0502020204030204" pitchFamily="34" charset="0"/>
                <a:ea typeface="Calibri" panose="020F0502020204030204" pitchFamily="34" charset="0"/>
              </a:rPr>
              <a:t>Os entes federativos emitirão, para apresentação ao INSS na condição de organismo de ligação, Declaração de Tempo de Contribuição para Aplicação de Acordo Internacional relativa a servidor vinculado ao seu RPPS, conforme formulário constante no Anexo IV, para o cumprimento de acordos internacionais de previdência social que contenham cláusula convencional que alcance a legislação dos RPPS.</a:t>
            </a:r>
            <a:endParaRPr lang="pt-BR" sz="2400" i="1" dirty="0" smtClean="0">
              <a:solidFill>
                <a:srgbClr val="00B05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95004696"/>
      </p:ext>
    </p:extLst>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6"/>
          <p:cNvSpPr txBox="1"/>
          <p:nvPr/>
        </p:nvSpPr>
        <p:spPr>
          <a:xfrm>
            <a:off x="0" y="908720"/>
            <a:ext cx="9144000" cy="52322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dirty="0" smtClean="0">
                <a:solidFill>
                  <a:srgbClr val="002060"/>
                </a:solidFill>
                <a:latin typeface="Calibri" panose="020F0502020204030204" pitchFamily="34" charset="0"/>
              </a:rPr>
              <a:t>Acordos Internacionais</a:t>
            </a:r>
            <a:endParaRPr lang="pt-BR" sz="2800" b="1" dirty="0">
              <a:solidFill>
                <a:srgbClr val="002060"/>
              </a:solidFill>
              <a:latin typeface="Calibri" panose="020F0502020204030204" pitchFamily="34" charset="0"/>
            </a:endParaRPr>
          </a:p>
        </p:txBody>
      </p:sp>
      <p:pic>
        <p:nvPicPr>
          <p:cNvPr id="2052" name="Picture 4" descr="https://upload.wikimedia.org/wikipedia/commons/thumb/a/ab/Brazilian_Empire_1828_%28orthographic_projection%29.svg/280px-Brazilian_Empire_1828_%28orthographic_projection%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19979"/>
            <a:ext cx="1837966" cy="18379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calização do Canad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328219"/>
            <a:ext cx="1800200" cy="1800201"/>
          </a:xfrm>
          <a:prstGeom prst="rect">
            <a:avLst/>
          </a:prstGeom>
          <a:noFill/>
          <a:extLst>
            <a:ext uri="{909E8E84-426E-40DD-AFC4-6F175D3DCCD1}">
              <a14:hiddenFill xmlns:a14="http://schemas.microsoft.com/office/drawing/2010/main">
                <a:solidFill>
                  <a:srgbClr val="FFFFFF"/>
                </a:solidFill>
              </a14:hiddenFill>
            </a:ext>
          </a:extLst>
        </p:spPr>
      </p:pic>
      <p:sp>
        <p:nvSpPr>
          <p:cNvPr id="4" name="Seta em curva para cima 3"/>
          <p:cNvSpPr/>
          <p:nvPr/>
        </p:nvSpPr>
        <p:spPr>
          <a:xfrm rot="8874195">
            <a:off x="1034091" y="2609241"/>
            <a:ext cx="3169535" cy="401039"/>
          </a:xfrm>
          <a:prstGeom prst="curvedUpArrow">
            <a:avLst>
              <a:gd name="adj1" fmla="val 18864"/>
              <a:gd name="adj2" fmla="val 82403"/>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2054" name="Picture 6" descr="Resultado de imagem para bonec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630" y="2973001"/>
            <a:ext cx="792088" cy="965961"/>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2405050" y="3278319"/>
            <a:ext cx="6408712" cy="2923877"/>
          </a:xfrm>
          <a:prstGeom prst="rect">
            <a:avLst/>
          </a:prstGeom>
        </p:spPr>
        <p:txBody>
          <a:bodyPr wrap="square">
            <a:spAutoFit/>
          </a:bodyPr>
          <a:lstStyle/>
          <a:p>
            <a:pPr marL="523240" indent="-342900" algn="just">
              <a:spcBef>
                <a:spcPts val="300"/>
              </a:spcBef>
              <a:spcAft>
                <a:spcPts val="300"/>
              </a:spcAft>
              <a:buFont typeface="Wingdings" panose="05000000000000000000" pitchFamily="2" charset="2"/>
              <a:buChar char="ü"/>
            </a:pPr>
            <a:r>
              <a:rPr lang="pt-BR" dirty="0" smtClean="0">
                <a:solidFill>
                  <a:schemeClr val="accent4"/>
                </a:solidFill>
                <a:latin typeface="Calibri" panose="020F0502020204030204" pitchFamily="34" charset="0"/>
                <a:ea typeface="Calibri" panose="020F0502020204030204" pitchFamily="34" charset="0"/>
              </a:rPr>
              <a:t>RPPS </a:t>
            </a:r>
            <a:r>
              <a:rPr lang="pt-BR" dirty="0">
                <a:solidFill>
                  <a:schemeClr val="accent4"/>
                </a:solidFill>
                <a:latin typeface="Calibri" panose="020F0502020204030204" pitchFamily="34" charset="0"/>
                <a:ea typeface="Calibri" panose="020F0502020204030204" pitchFamily="34" charset="0"/>
              </a:rPr>
              <a:t>preencherá </a:t>
            </a:r>
            <a:r>
              <a:rPr lang="pt-BR" dirty="0" smtClean="0">
                <a:solidFill>
                  <a:schemeClr val="accent4"/>
                </a:solidFill>
                <a:latin typeface="Calibri" panose="020F0502020204030204" pitchFamily="34" charset="0"/>
                <a:ea typeface="Calibri" panose="020F0502020204030204" pitchFamily="34" charset="0"/>
              </a:rPr>
              <a:t>a Declaração </a:t>
            </a:r>
            <a:r>
              <a:rPr lang="pt-BR" dirty="0">
                <a:solidFill>
                  <a:schemeClr val="accent4"/>
                </a:solidFill>
                <a:latin typeface="Calibri" panose="020F0502020204030204" pitchFamily="34" charset="0"/>
                <a:ea typeface="Calibri" panose="020F0502020204030204" pitchFamily="34" charset="0"/>
              </a:rPr>
              <a:t>de Tempo de Contribuição para Aplicação de Acordo </a:t>
            </a:r>
            <a:r>
              <a:rPr lang="pt-BR" dirty="0" smtClean="0">
                <a:solidFill>
                  <a:schemeClr val="accent4"/>
                </a:solidFill>
                <a:latin typeface="Calibri" panose="020F0502020204030204" pitchFamily="34" charset="0"/>
                <a:ea typeface="Calibri" panose="020F0502020204030204" pitchFamily="34" charset="0"/>
              </a:rPr>
              <a:t>Internacional;</a:t>
            </a:r>
          </a:p>
          <a:p>
            <a:pPr marL="523240" indent="-342900" algn="just">
              <a:spcBef>
                <a:spcPts val="300"/>
              </a:spcBef>
              <a:spcAft>
                <a:spcPts val="300"/>
              </a:spcAft>
              <a:buFont typeface="Wingdings" panose="05000000000000000000" pitchFamily="2" charset="2"/>
              <a:buChar char="ü"/>
            </a:pPr>
            <a:endParaRPr lang="pt-BR" sz="1200" dirty="0" smtClean="0">
              <a:solidFill>
                <a:schemeClr val="accent4"/>
              </a:solidFill>
              <a:latin typeface="Calibri" panose="020F0502020204030204" pitchFamily="34" charset="0"/>
              <a:ea typeface="Calibri" panose="020F0502020204030204" pitchFamily="34" charset="0"/>
            </a:endParaRPr>
          </a:p>
          <a:p>
            <a:pPr marL="523240" indent="-342900" algn="just">
              <a:spcBef>
                <a:spcPts val="300"/>
              </a:spcBef>
              <a:spcAft>
                <a:spcPts val="300"/>
              </a:spcAft>
              <a:buFont typeface="Wingdings" panose="05000000000000000000" pitchFamily="2" charset="2"/>
              <a:buChar char="ü"/>
            </a:pPr>
            <a:r>
              <a:rPr lang="pt-BR" dirty="0" smtClean="0">
                <a:solidFill>
                  <a:schemeClr val="accent4"/>
                </a:solidFill>
                <a:latin typeface="Calibri" panose="020F0502020204030204" pitchFamily="34" charset="0"/>
                <a:ea typeface="Calibri" panose="020F0502020204030204" pitchFamily="34" charset="0"/>
              </a:rPr>
              <a:t>O </a:t>
            </a:r>
            <a:r>
              <a:rPr lang="pt-BR" dirty="0">
                <a:solidFill>
                  <a:schemeClr val="accent4"/>
                </a:solidFill>
                <a:latin typeface="Calibri" panose="020F0502020204030204" pitchFamily="34" charset="0"/>
                <a:ea typeface="Calibri" panose="020F0502020204030204" pitchFamily="34" charset="0"/>
              </a:rPr>
              <a:t>INSS </a:t>
            </a:r>
            <a:r>
              <a:rPr lang="pt-BR" dirty="0" smtClean="0">
                <a:solidFill>
                  <a:schemeClr val="accent4"/>
                </a:solidFill>
                <a:latin typeface="Calibri" panose="020F0502020204030204" pitchFamily="34" charset="0"/>
                <a:ea typeface="Calibri" panose="020F0502020204030204" pitchFamily="34" charset="0"/>
              </a:rPr>
              <a:t>precisa receber a declaração para possibilitar </a:t>
            </a:r>
            <a:r>
              <a:rPr lang="pt-BR" dirty="0">
                <a:solidFill>
                  <a:schemeClr val="accent4"/>
                </a:solidFill>
                <a:latin typeface="Calibri" panose="020F0502020204030204" pitchFamily="34" charset="0"/>
                <a:ea typeface="Calibri" panose="020F0502020204030204" pitchFamily="34" charset="0"/>
              </a:rPr>
              <a:t>a troca de documentos e informações com o país </a:t>
            </a:r>
            <a:r>
              <a:rPr lang="pt-BR" dirty="0" smtClean="0">
                <a:solidFill>
                  <a:schemeClr val="accent4"/>
                </a:solidFill>
                <a:latin typeface="Calibri" panose="020F0502020204030204" pitchFamily="34" charset="0"/>
                <a:ea typeface="Calibri" panose="020F0502020204030204" pitchFamily="34" charset="0"/>
              </a:rPr>
              <a:t>acordante;</a:t>
            </a:r>
          </a:p>
          <a:p>
            <a:pPr marL="523240" indent="-342900" algn="just">
              <a:spcBef>
                <a:spcPts val="300"/>
              </a:spcBef>
              <a:spcAft>
                <a:spcPts val="300"/>
              </a:spcAft>
              <a:buFont typeface="Wingdings" panose="05000000000000000000" pitchFamily="2" charset="2"/>
              <a:buChar char="ü"/>
            </a:pPr>
            <a:endParaRPr lang="pt-BR" sz="1200" dirty="0" smtClean="0">
              <a:solidFill>
                <a:schemeClr val="accent4"/>
              </a:solidFill>
              <a:latin typeface="Calibri" panose="020F0502020204030204" pitchFamily="34" charset="0"/>
              <a:ea typeface="Calibri" panose="020F0502020204030204" pitchFamily="34" charset="0"/>
            </a:endParaRPr>
          </a:p>
          <a:p>
            <a:pPr marL="523240" indent="-342900" algn="just">
              <a:spcBef>
                <a:spcPts val="300"/>
              </a:spcBef>
              <a:spcAft>
                <a:spcPts val="300"/>
              </a:spcAft>
              <a:buFont typeface="Wingdings" panose="05000000000000000000" pitchFamily="2" charset="2"/>
              <a:buChar char="ü"/>
            </a:pPr>
            <a:r>
              <a:rPr lang="pt-BR" dirty="0" smtClean="0">
                <a:solidFill>
                  <a:schemeClr val="accent4"/>
                </a:solidFill>
                <a:latin typeface="Calibri" panose="020F0502020204030204" pitchFamily="34" charset="0"/>
                <a:ea typeface="Calibri" panose="020F0502020204030204" pitchFamily="34" charset="0"/>
              </a:rPr>
              <a:t>Não cabe a emissão de CTC, visto que o servidor continua vinculado ao RPPS.</a:t>
            </a:r>
          </a:p>
        </p:txBody>
      </p:sp>
    </p:spTree>
    <p:extLst>
      <p:ext uri="{BB962C8B-B14F-4D97-AF65-F5344CB8AC3E}">
        <p14:creationId xmlns:p14="http://schemas.microsoft.com/office/powerpoint/2010/main" val="575592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6"/>
          <p:cNvSpPr txBox="1"/>
          <p:nvPr/>
        </p:nvSpPr>
        <p:spPr>
          <a:xfrm>
            <a:off x="0" y="908720"/>
            <a:ext cx="9144000" cy="52322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800" b="1" dirty="0" smtClean="0">
                <a:solidFill>
                  <a:srgbClr val="002060"/>
                </a:solidFill>
                <a:latin typeface="Calibri" panose="020F0502020204030204" pitchFamily="34" charset="0"/>
              </a:rPr>
              <a:t>Acordos Internacionais</a:t>
            </a:r>
            <a:endParaRPr lang="pt-BR" sz="2800" b="1" dirty="0">
              <a:solidFill>
                <a:srgbClr val="002060"/>
              </a:solidFill>
              <a:latin typeface="Calibri" panose="020F0502020204030204" pitchFamily="34" charset="0"/>
            </a:endParaRPr>
          </a:p>
        </p:txBody>
      </p:sp>
      <p:pic>
        <p:nvPicPr>
          <p:cNvPr id="4" name="Imagem 3"/>
          <p:cNvPicPr>
            <a:picLocks noChangeAspect="1"/>
          </p:cNvPicPr>
          <p:nvPr/>
        </p:nvPicPr>
        <p:blipFill>
          <a:blip r:embed="rId3"/>
          <a:stretch>
            <a:fillRect/>
          </a:stretch>
        </p:blipFill>
        <p:spPr>
          <a:xfrm>
            <a:off x="204011" y="1700808"/>
            <a:ext cx="8735977" cy="4176464"/>
          </a:xfrm>
          <a:prstGeom prst="rect">
            <a:avLst/>
          </a:prstGeom>
        </p:spPr>
      </p:pic>
    </p:spTree>
    <p:extLst>
      <p:ext uri="{BB962C8B-B14F-4D97-AF65-F5344CB8AC3E}">
        <p14:creationId xmlns:p14="http://schemas.microsoft.com/office/powerpoint/2010/main" val="592781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628800"/>
            <a:ext cx="8875240" cy="4401205"/>
          </a:xfrm>
          <a:prstGeom prst="rect">
            <a:avLst/>
          </a:prstGeom>
        </p:spPr>
        <p:txBody>
          <a:bodyPr wrap="square">
            <a:spAutoFit/>
          </a:bodyPr>
          <a:lstStyle/>
          <a:p>
            <a:pPr>
              <a:defRPr/>
            </a:pPr>
            <a:r>
              <a:rPr lang="pt-BR" b="1" u="sng" dirty="0">
                <a:latin typeface="Calibri" panose="020F0502020204030204" pitchFamily="34" charset="0"/>
              </a:rPr>
              <a:t>PARECER n. </a:t>
            </a:r>
            <a:r>
              <a:rPr lang="pt-BR" b="1" u="sng" dirty="0" smtClean="0">
                <a:latin typeface="Calibri" panose="020F0502020204030204" pitchFamily="34" charset="0"/>
              </a:rPr>
              <a:t>00060/2015/DIVCONS/PFE-INSS/PGF/AGU</a:t>
            </a:r>
          </a:p>
          <a:p>
            <a:pPr algn="just">
              <a:defRPr/>
            </a:pPr>
            <a:endParaRPr lang="pt-BR" b="1" u="sng" dirty="0" smtClean="0">
              <a:latin typeface="Calibri" panose="020F0502020204030204" pitchFamily="34" charset="0"/>
            </a:endParaRPr>
          </a:p>
          <a:p>
            <a:pPr algn="just"/>
            <a:r>
              <a:rPr lang="pt-BR" i="1" dirty="0" smtClean="0">
                <a:latin typeface="Calibri" panose="020F0502020204030204" pitchFamily="34" charset="0"/>
              </a:rPr>
              <a:t>28.     Pelo </a:t>
            </a:r>
            <a:r>
              <a:rPr lang="pt-BR" i="1" dirty="0">
                <a:latin typeface="Calibri" panose="020F0502020204030204" pitchFamily="34" charset="0"/>
              </a:rPr>
              <a:t>exposto corroborando os entendimentos do Departamento dos Regimes da Previdência no Serviço Público (fls. 01/09) e do Departamento do Regime Geral da Previdência Social , ambos do Ministério do Trabalho e Previdência Social e do entendimento da  Coordenação-Geral de Reconhecimento de Direitos/DIRBEN, esta Divisão se manifesta no sentido de que </a:t>
            </a:r>
            <a:r>
              <a:rPr lang="pt-BR" b="1" i="1" u="sng" dirty="0">
                <a:latin typeface="Calibri" panose="020F0502020204030204" pitchFamily="34" charset="0"/>
              </a:rPr>
              <a:t>o dispositivo do inciso I do art. 96 da Lei nº 8.213/91 não apresenta óbice à contagem recíproca de tempo especial </a:t>
            </a:r>
            <a:r>
              <a:rPr lang="pt-BR" b="1" i="1" u="sng" dirty="0" err="1">
                <a:latin typeface="Calibri" panose="020F0502020204030204" pitchFamily="34" charset="0"/>
              </a:rPr>
              <a:t>interregime</a:t>
            </a:r>
            <a:r>
              <a:rPr lang="pt-BR" b="1" i="1" u="sng" dirty="0">
                <a:latin typeface="Calibri" panose="020F0502020204030204" pitchFamily="34" charset="0"/>
              </a:rPr>
              <a:t>, sem conversão, contado de data a data</a:t>
            </a:r>
            <a:r>
              <a:rPr lang="pt-BR" i="1" dirty="0">
                <a:latin typeface="Calibri" panose="020F0502020204030204" pitchFamily="34" charset="0"/>
              </a:rPr>
              <a:t>.</a:t>
            </a:r>
          </a:p>
          <a:p>
            <a:pPr algn="just"/>
            <a:r>
              <a:rPr lang="pt-BR" i="1" dirty="0" smtClean="0">
                <a:latin typeface="Calibri" panose="020F0502020204030204" pitchFamily="34" charset="0"/>
              </a:rPr>
              <a:t>29.   Assim</a:t>
            </a:r>
            <a:r>
              <a:rPr lang="pt-BR" i="1" dirty="0">
                <a:latin typeface="Calibri" panose="020F0502020204030204" pitchFamily="34" charset="0"/>
              </a:rPr>
              <a:t>, não se vislumbra impedimento para que </a:t>
            </a:r>
            <a:r>
              <a:rPr lang="pt-BR" b="1" i="1" u="sng" dirty="0">
                <a:latin typeface="Calibri" panose="020F0502020204030204" pitchFamily="34" charset="0"/>
              </a:rPr>
              <a:t>os períodos referentes à atividade exercida sob condições especiais que prejudiquem a saúde ou a integridade </a:t>
            </a:r>
            <a:r>
              <a:rPr lang="pt-BR" b="1" i="1" u="sng" dirty="0" err="1">
                <a:latin typeface="Calibri" panose="020F0502020204030204" pitchFamily="34" charset="0"/>
              </a:rPr>
              <a:t>físcica</a:t>
            </a:r>
            <a:r>
              <a:rPr lang="pt-BR" b="1" i="1" u="sng" dirty="0">
                <a:latin typeface="Calibri" panose="020F0502020204030204" pitchFamily="34" charset="0"/>
              </a:rPr>
              <a:t>, ou cumprido pelo segurado com deficiência sejam averbados, sem conversão, na Certidão de Tempo de Contribuição</a:t>
            </a:r>
            <a:r>
              <a:rPr lang="pt-BR" i="1" dirty="0">
                <a:latin typeface="Calibri" panose="020F0502020204030204" pitchFamily="34" charset="0"/>
              </a:rPr>
              <a:t>.</a:t>
            </a:r>
          </a:p>
          <a:p>
            <a:pPr algn="just">
              <a:defRPr/>
            </a:pPr>
            <a:endParaRPr lang="pt-BR" dirty="0" smtClean="0">
              <a:latin typeface="Calibri" panose="020F0502020204030204" pitchFamily="34" charset="0"/>
            </a:endParaRPr>
          </a:p>
        </p:txBody>
      </p:sp>
      <p:sp>
        <p:nvSpPr>
          <p:cNvPr id="5" name="CaixaDeTexto 6"/>
          <p:cNvSpPr txBox="1"/>
          <p:nvPr/>
        </p:nvSpPr>
        <p:spPr>
          <a:xfrm>
            <a:off x="0" y="908720"/>
            <a:ext cx="9144000" cy="52322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dirty="0" smtClean="0">
                <a:solidFill>
                  <a:srgbClr val="002060"/>
                </a:solidFill>
                <a:latin typeface="Calibri" panose="020F0502020204030204" pitchFamily="34" charset="0"/>
              </a:rPr>
              <a:t>CTC com tempo especial</a:t>
            </a:r>
            <a:endParaRPr lang="pt-BR" sz="28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060990936"/>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1584" y="2348880"/>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4800" b="1" kern="1200" dirty="0" smtClean="0">
                <a:solidFill>
                  <a:srgbClr val="002060"/>
                </a:solidFill>
                <a:latin typeface="+mn-lt"/>
                <a:ea typeface="+mn-ea"/>
                <a:cs typeface="+mn-cs"/>
              </a:rPr>
              <a:t>AVERBAÇÃO</a:t>
            </a:r>
            <a:endParaRPr lang="pt-BR" altLang="pt-BR" sz="4800" b="1" kern="1200" dirty="0">
              <a:solidFill>
                <a:srgbClr val="002060"/>
              </a:solidFill>
              <a:latin typeface="+mn-lt"/>
              <a:ea typeface="+mn-ea"/>
              <a:cs typeface="+mn-cs"/>
            </a:endParaRPr>
          </a:p>
        </p:txBody>
      </p:sp>
      <p:pic>
        <p:nvPicPr>
          <p:cNvPr id="1030" name="Picture 6" descr="https://media.licdn.com/mpr/mpr/shrinknp_400_400/p/1/000/0fb/180/08db5c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1" t="5040" r="6760" b="6762"/>
          <a:stretch/>
        </p:blipFill>
        <p:spPr bwMode="auto">
          <a:xfrm>
            <a:off x="6084168" y="357301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5366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2" name="Retângulo 1"/>
          <p:cNvSpPr/>
          <p:nvPr/>
        </p:nvSpPr>
        <p:spPr>
          <a:xfrm>
            <a:off x="251520" y="1772817"/>
            <a:ext cx="8712968" cy="1938992"/>
          </a:xfrm>
          <a:prstGeom prst="rect">
            <a:avLst/>
          </a:prstGeom>
        </p:spPr>
        <p:txBody>
          <a:bodyPr wrap="square">
            <a:spAutoFit/>
          </a:bodyPr>
          <a:lstStyle/>
          <a:p>
            <a:pPr algn="just"/>
            <a:r>
              <a:rPr lang="pt-BR" i="1" dirty="0"/>
              <a:t>Art. 201.  </a:t>
            </a:r>
            <a:r>
              <a:rPr lang="pt-BR" i="1" dirty="0" smtClean="0"/>
              <a:t>.....................................................................................................................</a:t>
            </a:r>
          </a:p>
          <a:p>
            <a:pPr algn="just"/>
            <a:endParaRPr lang="pt-BR" i="1" dirty="0"/>
          </a:p>
          <a:p>
            <a:pPr algn="just"/>
            <a:r>
              <a:rPr lang="pt-BR" i="1" dirty="0"/>
              <a:t>§ 9º  Para efeito de aposentadoria, </a:t>
            </a:r>
            <a:r>
              <a:rPr lang="pt-BR" b="1" i="1" u="sng" dirty="0"/>
              <a:t>é assegurada a contagem recíproca do tempo de contribuição na administração pública e na atividade privada, rural e urbana</a:t>
            </a:r>
            <a:r>
              <a:rPr lang="pt-BR" i="1" dirty="0"/>
              <a:t>, hipótese em que os diversos regimes de previdência social se compensarão financeiramente, segundo critérios estabelecidos em lei.</a:t>
            </a:r>
          </a:p>
        </p:txBody>
      </p:sp>
      <p:pic>
        <p:nvPicPr>
          <p:cNvPr id="6" name="Picture 2" descr="http://bonstutoriais.com.br/wp-content/uploads/2013/01/Como-fazer-uma-contagem-regressiva-usando-jQuery.jpg"/>
          <p:cNvPicPr>
            <a:picLocks noChangeAspect="1" noChangeArrowheads="1"/>
          </p:cNvPicPr>
          <p:nvPr/>
        </p:nvPicPr>
        <p:blipFill rotWithShape="1">
          <a:blip r:embed="rId3">
            <a:extLst>
              <a:ext uri="{28A0092B-C50C-407E-A947-70E740481C1C}">
                <a14:useLocalDpi xmlns:a14="http://schemas.microsoft.com/office/drawing/2010/main" val="0"/>
              </a:ext>
            </a:extLst>
          </a:blip>
          <a:srcRect b="55068"/>
          <a:stretch/>
        </p:blipFill>
        <p:spPr bwMode="auto">
          <a:xfrm>
            <a:off x="4258265" y="5445224"/>
            <a:ext cx="482620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968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selo-certificado-158906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708"/>
          <a:stretch/>
        </p:blipFill>
        <p:spPr bwMode="auto">
          <a:xfrm>
            <a:off x="6884666" y="4838824"/>
            <a:ext cx="1990473" cy="1758528"/>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2250" b="1" kern="1200" dirty="0" smtClean="0">
                <a:solidFill>
                  <a:srgbClr val="002060"/>
                </a:solidFill>
                <a:latin typeface="+mn-lt"/>
                <a:ea typeface="+mn-ea"/>
                <a:cs typeface="+mn-cs"/>
              </a:rPr>
              <a:t>EFEITOS PREVIDENCIÁRIOS E ESTATUTÁRIOS DA AVERBAÇÃO</a:t>
            </a:r>
            <a:endParaRPr lang="pt-BR" altLang="pt-BR" sz="2250" b="1" kern="1200" dirty="0">
              <a:solidFill>
                <a:srgbClr val="002060"/>
              </a:solidFill>
              <a:latin typeface="+mn-lt"/>
              <a:ea typeface="+mn-ea"/>
              <a:cs typeface="+mn-cs"/>
            </a:endParaRPr>
          </a:p>
        </p:txBody>
      </p:sp>
      <p:sp>
        <p:nvSpPr>
          <p:cNvPr id="3" name="Retângulo 2"/>
          <p:cNvSpPr/>
          <p:nvPr/>
        </p:nvSpPr>
        <p:spPr>
          <a:xfrm>
            <a:off x="107503" y="1614670"/>
            <a:ext cx="8928992" cy="3477875"/>
          </a:xfrm>
          <a:prstGeom prst="rect">
            <a:avLst/>
          </a:prstGeom>
        </p:spPr>
        <p:txBody>
          <a:bodyPr wrap="square">
            <a:spAutoFit/>
          </a:bodyPr>
          <a:lstStyle/>
          <a:p>
            <a:pPr algn="just"/>
            <a:r>
              <a:rPr lang="pt-BR" sz="2200" dirty="0">
                <a:solidFill>
                  <a:srgbClr val="000000"/>
                </a:solidFill>
                <a:latin typeface="Times New Roman"/>
              </a:rPr>
              <a:t>A averbação é o reconhecimento, pela Administração Pública, do tempo cumprido em outro regime de previdência social, para fins de </a:t>
            </a:r>
            <a:r>
              <a:rPr lang="pt-BR" sz="2200" dirty="0" smtClean="0">
                <a:solidFill>
                  <a:srgbClr val="000000"/>
                </a:solidFill>
                <a:latin typeface="Times New Roman"/>
              </a:rPr>
              <a:t>aposentadoria.</a:t>
            </a:r>
          </a:p>
          <a:p>
            <a:pPr algn="just"/>
            <a:endParaRPr lang="pt-BR" sz="2200" dirty="0">
              <a:solidFill>
                <a:srgbClr val="000000"/>
              </a:solidFill>
              <a:latin typeface="Times New Roman"/>
            </a:endParaRPr>
          </a:p>
          <a:p>
            <a:pPr algn="just"/>
            <a:r>
              <a:rPr lang="pt-BR" sz="2200" dirty="0">
                <a:solidFill>
                  <a:srgbClr val="000000"/>
                </a:solidFill>
                <a:latin typeface="Times New Roman"/>
              </a:rPr>
              <a:t>Normalmente a averbação se dá por meio da apresentação da Certidão de Tempo de Contribuição - CTC pelo servidor interessado.</a:t>
            </a:r>
          </a:p>
          <a:p>
            <a:pPr algn="just"/>
            <a:endParaRPr lang="pt-BR" sz="2200" dirty="0" smtClean="0"/>
          </a:p>
          <a:p>
            <a:pPr algn="just"/>
            <a:r>
              <a:rPr lang="pt-BR" sz="2200" dirty="0">
                <a:solidFill>
                  <a:srgbClr val="000000"/>
                </a:solidFill>
                <a:latin typeface="Times New Roman"/>
              </a:rPr>
              <a:t>O</a:t>
            </a:r>
            <a:r>
              <a:rPr lang="pt-BR" sz="2200" dirty="0" smtClean="0">
                <a:solidFill>
                  <a:srgbClr val="000000"/>
                </a:solidFill>
                <a:latin typeface="Times New Roman"/>
              </a:rPr>
              <a:t> </a:t>
            </a:r>
            <a:r>
              <a:rPr lang="pt-BR" sz="2200" dirty="0">
                <a:solidFill>
                  <a:srgbClr val="000000"/>
                </a:solidFill>
                <a:latin typeface="Times New Roman"/>
              </a:rPr>
              <a:t>§ 2º do art. 10 do Decreto nº 3.112/1999 autoriza que o ente possa averbar o tempo de contribuição a ele prestado pelo </a:t>
            </a:r>
            <a:r>
              <a:rPr lang="pt-BR" sz="2200" dirty="0" smtClean="0">
                <a:solidFill>
                  <a:srgbClr val="000000"/>
                </a:solidFill>
                <a:latin typeface="Times New Roman"/>
              </a:rPr>
              <a:t>servidor </a:t>
            </a:r>
            <a:r>
              <a:rPr lang="pt-BR" sz="2200" dirty="0">
                <a:solidFill>
                  <a:srgbClr val="000000"/>
                </a:solidFill>
                <a:latin typeface="Times New Roman"/>
              </a:rPr>
              <a:t>com vínculo ao RGPS, sem a necessidade de CTC do INSS, ao qual posteriormente apresentará “certidão específica” para fins de compensação.</a:t>
            </a:r>
            <a:endParaRPr lang="pt-BR" sz="2200" dirty="0"/>
          </a:p>
        </p:txBody>
      </p:sp>
    </p:spTree>
    <p:extLst>
      <p:ext uri="{BB962C8B-B14F-4D97-AF65-F5344CB8AC3E}">
        <p14:creationId xmlns:p14="http://schemas.microsoft.com/office/powerpoint/2010/main" val="17841946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2250" b="1" kern="1200" dirty="0" smtClean="0">
                <a:solidFill>
                  <a:srgbClr val="002060"/>
                </a:solidFill>
                <a:latin typeface="+mn-lt"/>
                <a:ea typeface="+mn-ea"/>
                <a:cs typeface="+mn-cs"/>
              </a:rPr>
              <a:t>EFEITOS PREVIDENCIÁRIOS E ESTATUTÁRIOS DA AVERBAÇÃO</a:t>
            </a:r>
            <a:endParaRPr lang="pt-BR" altLang="pt-BR" sz="2250" b="1" kern="1200" dirty="0">
              <a:solidFill>
                <a:srgbClr val="002060"/>
              </a:solidFill>
              <a:latin typeface="+mn-lt"/>
              <a:ea typeface="+mn-ea"/>
              <a:cs typeface="+mn-cs"/>
            </a:endParaRPr>
          </a:p>
        </p:txBody>
      </p:sp>
      <p:sp>
        <p:nvSpPr>
          <p:cNvPr id="3" name="Retângulo 2"/>
          <p:cNvSpPr/>
          <p:nvPr/>
        </p:nvSpPr>
        <p:spPr>
          <a:xfrm>
            <a:off x="107503" y="1614670"/>
            <a:ext cx="8928992" cy="4493538"/>
          </a:xfrm>
          <a:prstGeom prst="rect">
            <a:avLst/>
          </a:prstGeom>
        </p:spPr>
        <p:txBody>
          <a:bodyPr wrap="square">
            <a:spAutoFit/>
          </a:bodyPr>
          <a:lstStyle/>
          <a:p>
            <a:pPr algn="just"/>
            <a:r>
              <a:rPr lang="pt-BR" sz="2200" dirty="0">
                <a:solidFill>
                  <a:srgbClr val="000000"/>
                </a:solidFill>
                <a:latin typeface="Times New Roman"/>
              </a:rPr>
              <a:t>Além do efeito previdenciário, a averbação (com CTC ou automática) gera também efeitos administrativos, com o reconhecimento de diferentes vantagens ao servidor (adicionais por tempo de serviço, licença-prêmio, progressões, abono de permanência</a:t>
            </a:r>
            <a:r>
              <a:rPr lang="pt-BR" sz="2200" dirty="0" smtClean="0">
                <a:solidFill>
                  <a:srgbClr val="000000"/>
                </a:solidFill>
                <a:latin typeface="Times New Roman"/>
              </a:rPr>
              <a:t>).</a:t>
            </a:r>
          </a:p>
          <a:p>
            <a:pPr algn="just"/>
            <a:endParaRPr lang="pt-BR" sz="2200" dirty="0">
              <a:solidFill>
                <a:srgbClr val="000000"/>
              </a:solidFill>
              <a:latin typeface="Times New Roman"/>
            </a:endParaRPr>
          </a:p>
          <a:p>
            <a:pPr lvl="1" algn="just"/>
            <a:r>
              <a:rPr lang="pt-BR" sz="2200" dirty="0" smtClean="0">
                <a:solidFill>
                  <a:srgbClr val="000000"/>
                </a:solidFill>
                <a:latin typeface="Times New Roman"/>
              </a:rPr>
              <a:t>Lei nº 8.112/1990 – Estatuto dos Servidores Federais</a:t>
            </a:r>
          </a:p>
          <a:p>
            <a:pPr lvl="1" algn="just"/>
            <a:endParaRPr lang="pt-BR" sz="2200" dirty="0" smtClean="0">
              <a:solidFill>
                <a:srgbClr val="000000"/>
              </a:solidFill>
              <a:latin typeface="Times New Roman"/>
            </a:endParaRPr>
          </a:p>
          <a:p>
            <a:pPr lvl="1" algn="just"/>
            <a:r>
              <a:rPr lang="pt-BR" sz="2200" i="1" dirty="0" smtClean="0">
                <a:solidFill>
                  <a:srgbClr val="000000"/>
                </a:solidFill>
                <a:latin typeface="Times New Roman"/>
              </a:rPr>
              <a:t>Art</a:t>
            </a:r>
            <a:r>
              <a:rPr lang="pt-BR" sz="2200" i="1" dirty="0">
                <a:solidFill>
                  <a:srgbClr val="000000"/>
                </a:solidFill>
                <a:latin typeface="Times New Roman"/>
              </a:rPr>
              <a:t>. 100.  É contado para todos os efeitos o tempo de serviço público federal, inclusive o prestado às Forças Armadas.</a:t>
            </a:r>
            <a:endParaRPr lang="pt-BR" sz="2200" i="1" dirty="0" smtClean="0">
              <a:solidFill>
                <a:srgbClr val="000000"/>
              </a:solidFill>
              <a:latin typeface="Times New Roman"/>
            </a:endParaRPr>
          </a:p>
          <a:p>
            <a:pPr algn="just"/>
            <a:endParaRPr lang="pt-BR" sz="2200" dirty="0">
              <a:solidFill>
                <a:srgbClr val="000000"/>
              </a:solidFill>
              <a:latin typeface="Times New Roman"/>
            </a:endParaRPr>
          </a:p>
          <a:p>
            <a:pPr algn="just"/>
            <a:endParaRPr lang="pt-BR" sz="2200" dirty="0" smtClean="0">
              <a:solidFill>
                <a:srgbClr val="000000"/>
              </a:solidFill>
              <a:latin typeface="Times New Roman"/>
            </a:endParaRPr>
          </a:p>
          <a:p>
            <a:pPr algn="just"/>
            <a:r>
              <a:rPr lang="pt-BR" sz="2200" dirty="0" smtClean="0">
                <a:solidFill>
                  <a:srgbClr val="000000"/>
                </a:solidFill>
                <a:latin typeface="Times New Roman"/>
              </a:rPr>
              <a:t>Presume-se que o servidor que não providenciou a certificação de tempo anterior ao RPPS junto ao INSS anuiu com a averbação automática.</a:t>
            </a:r>
            <a:endParaRPr lang="pt-BR" sz="2200" dirty="0">
              <a:solidFill>
                <a:srgbClr val="000000"/>
              </a:solidFill>
              <a:latin typeface="Times New Roman"/>
            </a:endParaRPr>
          </a:p>
        </p:txBody>
      </p:sp>
    </p:spTree>
    <p:extLst>
      <p:ext uri="{BB962C8B-B14F-4D97-AF65-F5344CB8AC3E}">
        <p14:creationId xmlns:p14="http://schemas.microsoft.com/office/powerpoint/2010/main" val="995669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EXPANSÃO: Causas da expansão dos RPPS</a:t>
            </a:r>
            <a:endParaRPr lang="pt-BR" b="1" dirty="0">
              <a:solidFill>
                <a:srgbClr val="002060"/>
              </a:solidFill>
              <a:latin typeface="Calibri" panose="020F0502020204030204" pitchFamily="34" charset="0"/>
            </a:endParaRPr>
          </a:p>
        </p:txBody>
      </p:sp>
      <p:sp>
        <p:nvSpPr>
          <p:cNvPr id="5" name="Rectangle 3"/>
          <p:cNvSpPr txBox="1">
            <a:spLocks noChangeArrowheads="1"/>
          </p:cNvSpPr>
          <p:nvPr/>
        </p:nvSpPr>
        <p:spPr bwMode="auto">
          <a:xfrm>
            <a:off x="162710" y="1590753"/>
            <a:ext cx="8785225" cy="4608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pPr>
            <a:r>
              <a:rPr lang="pt-BR" altLang="pt-BR" sz="2100" kern="0" dirty="0" smtClean="0">
                <a:latin typeface="Calibri" panose="020F0502020204030204" pitchFamily="34" charset="0"/>
              </a:rPr>
              <a:t>Regime jurídico único - RJU: artigo 39 da CF 1988.</a:t>
            </a:r>
          </a:p>
          <a:p>
            <a:pPr algn="just">
              <a:buFont typeface="Wingdings" panose="05000000000000000000" pitchFamily="2" charset="2"/>
              <a:buNone/>
            </a:pPr>
            <a:r>
              <a:rPr lang="pt-BR" altLang="pt-BR" sz="2100" kern="0" dirty="0" smtClean="0">
                <a:latin typeface="Calibri" panose="020F0502020204030204" pitchFamily="34" charset="0"/>
              </a:rPr>
              <a:t>	</a:t>
            </a:r>
          </a:p>
          <a:p>
            <a:pPr algn="just">
              <a:buFont typeface="Wingdings" panose="05000000000000000000" pitchFamily="2" charset="2"/>
              <a:buNone/>
            </a:pPr>
            <a:endParaRPr lang="pt-BR" altLang="pt-BR" sz="2100" kern="0" dirty="0" smtClean="0">
              <a:latin typeface="Calibri" panose="020F0502020204030204" pitchFamily="34" charset="0"/>
            </a:endParaRPr>
          </a:p>
        </p:txBody>
      </p:sp>
      <p:sp>
        <p:nvSpPr>
          <p:cNvPr id="6" name="Retângulo 5"/>
          <p:cNvSpPr/>
          <p:nvPr/>
        </p:nvSpPr>
        <p:spPr>
          <a:xfrm>
            <a:off x="359024" y="1969396"/>
            <a:ext cx="8784976" cy="1569660"/>
          </a:xfrm>
          <a:prstGeom prst="rect">
            <a:avLst/>
          </a:prstGeom>
        </p:spPr>
        <p:txBody>
          <a:bodyPr wrap="square">
            <a:spAutoFit/>
          </a:bodyPr>
          <a:lstStyle/>
          <a:p>
            <a:pPr algn="just"/>
            <a:r>
              <a:rPr lang="pt-BR" sz="2400" dirty="0">
                <a:solidFill>
                  <a:schemeClr val="accent4">
                    <a:lumMod val="95000"/>
                    <a:lumOff val="5000"/>
                  </a:schemeClr>
                </a:solidFill>
                <a:latin typeface="Calibri" panose="020F0502020204030204" pitchFamily="34" charset="0"/>
              </a:rPr>
              <a:t>Art. 39. A União, os Estados, o Distrito Federal e os Municípios </a:t>
            </a:r>
            <a:r>
              <a:rPr lang="pt-BR" sz="2400" b="1" u="sng" dirty="0">
                <a:solidFill>
                  <a:schemeClr val="accent4">
                    <a:lumMod val="95000"/>
                    <a:lumOff val="5000"/>
                  </a:schemeClr>
                </a:solidFill>
                <a:latin typeface="Calibri" panose="020F0502020204030204" pitchFamily="34" charset="0"/>
              </a:rPr>
              <a:t>instituirão, no âmbito de sua competência, regime jurídico único </a:t>
            </a:r>
            <a:r>
              <a:rPr lang="pt-BR" sz="2400" dirty="0">
                <a:solidFill>
                  <a:schemeClr val="accent4">
                    <a:lumMod val="95000"/>
                    <a:lumOff val="5000"/>
                  </a:schemeClr>
                </a:solidFill>
                <a:latin typeface="Calibri" panose="020F0502020204030204" pitchFamily="34" charset="0"/>
              </a:rPr>
              <a:t>e planos de carreira para os servidores da administração pública direta, das autarquias e das fundações públicas.</a:t>
            </a:r>
          </a:p>
        </p:txBody>
      </p:sp>
      <p:sp>
        <p:nvSpPr>
          <p:cNvPr id="8" name="Rectangle 3"/>
          <p:cNvSpPr txBox="1">
            <a:spLocks noChangeArrowheads="1"/>
          </p:cNvSpPr>
          <p:nvPr/>
        </p:nvSpPr>
        <p:spPr bwMode="auto">
          <a:xfrm>
            <a:off x="179387" y="3648491"/>
            <a:ext cx="8785225" cy="2477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algn="just">
              <a:buFont typeface="Wingdings" panose="05000000000000000000" pitchFamily="2" charset="2"/>
              <a:buChar char="Ø"/>
            </a:pPr>
            <a:r>
              <a:rPr lang="pt-BR" altLang="pt-BR" kern="0" dirty="0" smtClean="0">
                <a:latin typeface="Calibri" panose="020F0502020204030204" pitchFamily="34" charset="0"/>
              </a:rPr>
              <a:t>RJU é Estatuto ou CLT?</a:t>
            </a:r>
          </a:p>
          <a:p>
            <a:pPr algn="just">
              <a:buFont typeface="Courier New" panose="02070309020205020404" pitchFamily="49" charset="0"/>
              <a:buChar char="o"/>
            </a:pPr>
            <a:endParaRPr lang="pt-BR" altLang="pt-BR" sz="2100" kern="0" dirty="0" smtClean="0">
              <a:latin typeface="Calibri" panose="020F0502020204030204" pitchFamily="34" charset="0"/>
            </a:endParaRPr>
          </a:p>
          <a:p>
            <a:pPr algn="just">
              <a:buFont typeface="Courier New" panose="02070309020205020404" pitchFamily="49" charset="0"/>
              <a:buChar char="o"/>
            </a:pPr>
            <a:r>
              <a:rPr lang="pt-BR" altLang="pt-BR" sz="2100" kern="0" dirty="0" smtClean="0">
                <a:latin typeface="Calibri" panose="020F0502020204030204" pitchFamily="34" charset="0"/>
              </a:rPr>
              <a:t>Retenção </a:t>
            </a:r>
            <a:r>
              <a:rPr lang="pt-BR" altLang="pt-BR" sz="2100" kern="0" dirty="0" smtClean="0">
                <a:latin typeface="Calibri" panose="020F0502020204030204" pitchFamily="34" charset="0"/>
              </a:rPr>
              <a:t>de créditos do FPE/FPM pelo INSS.</a:t>
            </a:r>
          </a:p>
          <a:p>
            <a:pPr algn="just">
              <a:buFont typeface="Wingdings" panose="05000000000000000000" pitchFamily="2" charset="2"/>
              <a:buNone/>
            </a:pPr>
            <a:r>
              <a:rPr lang="pt-BR" altLang="pt-BR" sz="2100" kern="0" dirty="0" smtClean="0">
                <a:latin typeface="Calibri" panose="020F0502020204030204" pitchFamily="34" charset="0"/>
              </a:rPr>
              <a:t>	</a:t>
            </a:r>
            <a:r>
              <a:rPr lang="pt-BR" altLang="pt-BR" sz="2100" kern="0" dirty="0" smtClean="0">
                <a:latin typeface="Calibri" panose="020F0502020204030204" pitchFamily="34" charset="0"/>
                <a:sym typeface="Wingdings" panose="05000000000000000000" pitchFamily="2" charset="2"/>
              </a:rPr>
              <a:t> CF 1988: artigo 160, parágrafo único (EC 3/1993</a:t>
            </a:r>
            <a:r>
              <a:rPr lang="pt-BR" altLang="pt-BR" sz="2100" kern="0" dirty="0" smtClean="0">
                <a:latin typeface="Calibri" panose="020F0502020204030204" pitchFamily="34" charset="0"/>
              </a:rPr>
              <a:t>).</a:t>
            </a:r>
          </a:p>
          <a:p>
            <a:pPr algn="just">
              <a:buFont typeface="Wingdings" panose="05000000000000000000" pitchFamily="2" charset="2"/>
              <a:buNone/>
            </a:pPr>
            <a:r>
              <a:rPr lang="pt-BR" altLang="pt-BR" sz="2100" kern="0" dirty="0" smtClean="0">
                <a:latin typeface="Calibri" panose="020F0502020204030204" pitchFamily="34" charset="0"/>
              </a:rPr>
              <a:t>	</a:t>
            </a:r>
            <a:r>
              <a:rPr lang="pt-BR" altLang="pt-BR" sz="2100" kern="0" dirty="0" smtClean="0">
                <a:latin typeface="Calibri" panose="020F0502020204030204" pitchFamily="34" charset="0"/>
                <a:sym typeface="Wingdings" panose="05000000000000000000" pitchFamily="2" charset="2"/>
              </a:rPr>
              <a:t> Lei 8.212/1991: artigo 56.</a:t>
            </a:r>
          </a:p>
          <a:p>
            <a:pPr algn="just">
              <a:buFont typeface="Wingdings" panose="05000000000000000000" pitchFamily="2" charset="2"/>
              <a:buNone/>
            </a:pPr>
            <a:r>
              <a:rPr lang="pt-BR" altLang="pt-BR" sz="2100" kern="0" dirty="0" smtClean="0">
                <a:latin typeface="Calibri" panose="020F0502020204030204" pitchFamily="34" charset="0"/>
                <a:sym typeface="Wingdings" panose="05000000000000000000" pitchFamily="2" charset="2"/>
              </a:rPr>
              <a:t>	 Instrumento eficaz de cobrança junto a Municípios que não repassavam contribuições devidas ao RGPS</a:t>
            </a:r>
            <a:r>
              <a:rPr lang="pt-BR" altLang="pt-BR" sz="2100" kern="0" dirty="0" smtClean="0">
                <a:latin typeface="Calibri" panose="020F0502020204030204" pitchFamily="34" charset="0"/>
                <a:sym typeface="Wingdings" panose="05000000000000000000" pitchFamily="2" charset="2"/>
              </a:rPr>
              <a:t>.</a:t>
            </a:r>
            <a:endParaRPr lang="pt-BR" altLang="pt-BR" sz="2100" kern="0" dirty="0" smtClean="0">
              <a:latin typeface="Calibri" panose="020F0502020204030204" pitchFamily="34" charset="0"/>
            </a:endParaRPr>
          </a:p>
        </p:txBody>
      </p:sp>
    </p:spTree>
    <p:extLst>
      <p:ext uri="{BB962C8B-B14F-4D97-AF65-F5344CB8AC3E}">
        <p14:creationId xmlns:p14="http://schemas.microsoft.com/office/powerpoint/2010/main" val="2222876923"/>
      </p:ext>
    </p:extLst>
  </p:cSld>
  <p:clrMapOvr>
    <a:masterClrMapping/>
  </p:clrMapOvr>
  <p:transition spd="med">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2250" b="1" kern="1200" dirty="0" smtClean="0">
                <a:solidFill>
                  <a:srgbClr val="002060"/>
                </a:solidFill>
                <a:latin typeface="+mn-lt"/>
                <a:ea typeface="+mn-ea"/>
                <a:cs typeface="+mn-cs"/>
              </a:rPr>
              <a:t>EFEITOS PREVIDENCIÁRIOS E ESTATUTÁRIOS DA AVERBAÇÃO</a:t>
            </a:r>
            <a:endParaRPr lang="pt-BR" altLang="pt-BR" sz="2250" b="1" kern="1200" dirty="0">
              <a:solidFill>
                <a:srgbClr val="002060"/>
              </a:solidFill>
              <a:latin typeface="+mn-lt"/>
              <a:ea typeface="+mn-ea"/>
              <a:cs typeface="+mn-cs"/>
            </a:endParaRPr>
          </a:p>
        </p:txBody>
      </p:sp>
      <p:sp>
        <p:nvSpPr>
          <p:cNvPr id="3" name="Retângulo 2"/>
          <p:cNvSpPr/>
          <p:nvPr/>
        </p:nvSpPr>
        <p:spPr>
          <a:xfrm>
            <a:off x="107503" y="1520200"/>
            <a:ext cx="8928992" cy="5509200"/>
          </a:xfrm>
          <a:prstGeom prst="rect">
            <a:avLst/>
          </a:prstGeom>
        </p:spPr>
        <p:txBody>
          <a:bodyPr wrap="square">
            <a:spAutoFit/>
          </a:bodyPr>
          <a:lstStyle/>
          <a:p>
            <a:r>
              <a:rPr lang="pt-BR" sz="2200" b="1" dirty="0">
                <a:solidFill>
                  <a:srgbClr val="000000"/>
                </a:solidFill>
                <a:latin typeface="Times New Roman"/>
              </a:rPr>
              <a:t>Instrução Normativa INSS/PRES nº 77/2015</a:t>
            </a:r>
          </a:p>
          <a:p>
            <a:pPr algn="just"/>
            <a:r>
              <a:rPr lang="pt-BR" sz="2200" b="1" u="sng" dirty="0">
                <a:solidFill>
                  <a:srgbClr val="000000"/>
                </a:solidFill>
                <a:latin typeface="Times New Roman"/>
              </a:rPr>
              <a:t>Averbação automática:</a:t>
            </a:r>
          </a:p>
          <a:p>
            <a:pPr algn="just"/>
            <a:r>
              <a:rPr lang="pt-BR" sz="2200" i="1" dirty="0">
                <a:solidFill>
                  <a:srgbClr val="000000"/>
                </a:solidFill>
                <a:latin typeface="Times New Roman"/>
              </a:rPr>
              <a:t>Art. 441. Será permitida a emissão de CTC, pelo INSS, para os períodos em que os servidores públicos da União, dos Estados, do Distrito Federal e dos Municípios estiveram vinculados ao RGPS, somente se, </a:t>
            </a:r>
            <a:r>
              <a:rPr lang="pt-BR" sz="2200" i="1" u="sng" dirty="0">
                <a:solidFill>
                  <a:srgbClr val="000000"/>
                </a:solidFill>
                <a:latin typeface="Times New Roman"/>
              </a:rPr>
              <a:t>por ocasião de transformação para RPPS, esse tempo não tiver sido averbado automaticamente pelo respectivo órgão.</a:t>
            </a:r>
          </a:p>
          <a:p>
            <a:pPr algn="just"/>
            <a:endParaRPr lang="pt-BR" sz="2200" dirty="0" smtClean="0">
              <a:solidFill>
                <a:srgbClr val="000000"/>
              </a:solidFill>
              <a:latin typeface="Times New Roman"/>
            </a:endParaRPr>
          </a:p>
          <a:p>
            <a:pPr algn="just"/>
            <a:r>
              <a:rPr lang="pt-BR" sz="2200" b="1" u="sng" dirty="0" smtClean="0">
                <a:solidFill>
                  <a:srgbClr val="000000"/>
                </a:solidFill>
                <a:latin typeface="Times New Roman"/>
              </a:rPr>
              <a:t>Certidão </a:t>
            </a:r>
            <a:r>
              <a:rPr lang="pt-BR" sz="2200" b="1" u="sng" dirty="0">
                <a:solidFill>
                  <a:srgbClr val="000000"/>
                </a:solidFill>
                <a:latin typeface="Times New Roman"/>
              </a:rPr>
              <a:t>específica:</a:t>
            </a:r>
          </a:p>
          <a:p>
            <a:pPr algn="just"/>
            <a:r>
              <a:rPr lang="pt-BR" sz="2200" i="1" dirty="0">
                <a:solidFill>
                  <a:srgbClr val="000000"/>
                </a:solidFill>
                <a:latin typeface="Times New Roman"/>
              </a:rPr>
              <a:t>Art. 474. Quando o servidor público possuir tempo de contribuição, vinculado ao Regime Geral de Previdência Social, por serviço prestado ao próprio ente instituidor, terá o tempo comprovado por certidão específica, emitida pelo próprio ente instituidor, para fins de compensação previdenciária, conforme § 2º do art. 10 do Decreto n° 3.112, de 1999, e modelo constante no Anexo XLII. </a:t>
            </a:r>
          </a:p>
          <a:p>
            <a:pPr algn="just"/>
            <a:endParaRPr lang="pt-BR" sz="2200" dirty="0">
              <a:solidFill>
                <a:srgbClr val="000000"/>
              </a:solidFill>
              <a:latin typeface="Times New Roman"/>
            </a:endParaRPr>
          </a:p>
        </p:txBody>
      </p:sp>
    </p:spTree>
    <p:extLst>
      <p:ext uri="{BB962C8B-B14F-4D97-AF65-F5344CB8AC3E}">
        <p14:creationId xmlns:p14="http://schemas.microsoft.com/office/powerpoint/2010/main" val="74492815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1584" y="2348880"/>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4800" b="1" kern="1200" dirty="0" smtClean="0">
                <a:solidFill>
                  <a:srgbClr val="002060"/>
                </a:solidFill>
                <a:latin typeface="+mn-lt"/>
                <a:ea typeface="+mn-ea"/>
                <a:cs typeface="+mn-cs"/>
              </a:rPr>
              <a:t>DESAVERBAÇÃO</a:t>
            </a:r>
            <a:endParaRPr lang="pt-BR" altLang="pt-BR" sz="4800" b="1" kern="1200" dirty="0">
              <a:solidFill>
                <a:srgbClr val="002060"/>
              </a:solidFill>
              <a:latin typeface="+mn-lt"/>
              <a:ea typeface="+mn-ea"/>
              <a:cs typeface="+mn-cs"/>
            </a:endParaRPr>
          </a:p>
        </p:txBody>
      </p:sp>
      <p:pic>
        <p:nvPicPr>
          <p:cNvPr id="2052" name="Picture 4" descr="http://noticias.universia.com.br/br/images/imagenes%20especiales/q/qu/que/quebra-cabeca-ir0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42940"/>
            <a:ext cx="4427984" cy="253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6030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kern="1200" dirty="0" smtClean="0">
                <a:solidFill>
                  <a:srgbClr val="002060"/>
                </a:solidFill>
                <a:latin typeface="+mn-lt"/>
                <a:ea typeface="+mn-ea"/>
                <a:cs typeface="+mn-cs"/>
              </a:rPr>
              <a:t>DESAVERBAÇÃO E SEUS EFEITOS</a:t>
            </a:r>
            <a:endParaRPr lang="pt-BR" altLang="pt-BR" sz="2250" b="1" kern="1200" dirty="0">
              <a:solidFill>
                <a:srgbClr val="002060"/>
              </a:solidFill>
              <a:latin typeface="+mn-lt"/>
              <a:ea typeface="+mn-ea"/>
              <a:cs typeface="+mn-cs"/>
            </a:endParaRPr>
          </a:p>
        </p:txBody>
      </p:sp>
      <p:sp>
        <p:nvSpPr>
          <p:cNvPr id="6" name="Retângulo 5"/>
          <p:cNvSpPr/>
          <p:nvPr/>
        </p:nvSpPr>
        <p:spPr>
          <a:xfrm>
            <a:off x="107503" y="1614670"/>
            <a:ext cx="8928992" cy="3477875"/>
          </a:xfrm>
          <a:prstGeom prst="rect">
            <a:avLst/>
          </a:prstGeom>
        </p:spPr>
        <p:txBody>
          <a:bodyPr wrap="square">
            <a:spAutoFit/>
          </a:bodyPr>
          <a:lstStyle/>
          <a:p>
            <a:pPr algn="just"/>
            <a:r>
              <a:rPr lang="pt-BR" sz="2200" dirty="0">
                <a:solidFill>
                  <a:srgbClr val="000000"/>
                </a:solidFill>
                <a:latin typeface="Times New Roman"/>
              </a:rPr>
              <a:t>A princípio, a averbação e a desaverbação do tempo de contribuição em um regime previdenciário são atos de vontade do servidor, que pode manifestar ou não o desejo de fazê-lo</a:t>
            </a:r>
            <a:r>
              <a:rPr lang="pt-BR" sz="2200" dirty="0" smtClean="0">
                <a:solidFill>
                  <a:srgbClr val="000000"/>
                </a:solidFill>
                <a:latin typeface="Times New Roman"/>
              </a:rPr>
              <a:t>.</a:t>
            </a:r>
          </a:p>
          <a:p>
            <a:pPr algn="just"/>
            <a:endParaRPr lang="pt-BR" sz="2200" dirty="0" smtClean="0">
              <a:solidFill>
                <a:srgbClr val="000000"/>
              </a:solidFill>
              <a:latin typeface="Times New Roman"/>
            </a:endParaRPr>
          </a:p>
          <a:p>
            <a:pPr algn="just"/>
            <a:r>
              <a:rPr lang="pt-BR" sz="2200" dirty="0" smtClean="0">
                <a:solidFill>
                  <a:srgbClr val="000000"/>
                </a:solidFill>
                <a:latin typeface="Times New Roman"/>
              </a:rPr>
              <a:t>Os efeitos da desaverbação serão diferenciados caso o tempo de vínculo com o RGPS tenha sido exercido sob o regime de emprego público sob a égide da CLT ou por cargo público efetivos, regido por estatuto do Ente Federativo. </a:t>
            </a:r>
          </a:p>
          <a:p>
            <a:pPr algn="just"/>
            <a:endParaRPr lang="pt-BR" sz="2200" dirty="0">
              <a:solidFill>
                <a:srgbClr val="000000"/>
              </a:solidFill>
              <a:latin typeface="Times New Roman"/>
            </a:endParaRPr>
          </a:p>
          <a:p>
            <a:pPr algn="just"/>
            <a:endParaRPr lang="pt-BR" sz="2200" dirty="0">
              <a:solidFill>
                <a:srgbClr val="000000"/>
              </a:solidFill>
              <a:latin typeface="Times New Roman"/>
            </a:endParaRPr>
          </a:p>
          <a:p>
            <a:pPr algn="just"/>
            <a:endParaRPr lang="pt-BR" sz="2200" dirty="0">
              <a:solidFill>
                <a:srgbClr val="000000"/>
              </a:solidFill>
              <a:latin typeface="Times New Roman"/>
            </a:endParaRPr>
          </a:p>
        </p:txBody>
      </p:sp>
      <p:pic>
        <p:nvPicPr>
          <p:cNvPr id="2054" name="Picture 6" descr="http://imirante.com/imagens/2014/10/22/carteiratrab22102014hor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689629"/>
            <a:ext cx="3325812" cy="19077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onceicaodemacabu.rj.gov.br/wp-content/uploads/2015/10/recursos-humanos-servidor-servi%C3%A7o-p%C3%BAblico-funcion%C3%A1rio-empreg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686097"/>
            <a:ext cx="3672408" cy="189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909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DESAVERBAÇÃO E SEUS EFEITOS</a:t>
            </a:r>
          </a:p>
        </p:txBody>
      </p:sp>
      <p:sp>
        <p:nvSpPr>
          <p:cNvPr id="3" name="Retângulo 2"/>
          <p:cNvSpPr/>
          <p:nvPr/>
        </p:nvSpPr>
        <p:spPr>
          <a:xfrm>
            <a:off x="107503" y="1520200"/>
            <a:ext cx="8928992" cy="3708708"/>
          </a:xfrm>
          <a:prstGeom prst="rect">
            <a:avLst/>
          </a:prstGeom>
        </p:spPr>
        <p:txBody>
          <a:bodyPr wrap="square">
            <a:spAutoFit/>
          </a:bodyPr>
          <a:lstStyle/>
          <a:p>
            <a:pPr marL="271463" algn="just">
              <a:spcAft>
                <a:spcPts val="600"/>
              </a:spcAft>
            </a:pPr>
            <a:r>
              <a:rPr lang="pt-BR" sz="2200" dirty="0">
                <a:solidFill>
                  <a:srgbClr val="000000"/>
                </a:solidFill>
                <a:latin typeface="Times New Roman"/>
              </a:rPr>
              <a:t>Não se pode utilizar tempo de um cargo, ainda que parcialmente, para obtenção de aposentadoria no RGPS ou em outro regime, pois gera obrigatoriamente a </a:t>
            </a:r>
            <a:r>
              <a:rPr lang="pt-BR" sz="2200" b="1" u="sng" dirty="0">
                <a:solidFill>
                  <a:srgbClr val="000000"/>
                </a:solidFill>
                <a:latin typeface="Times New Roman"/>
              </a:rPr>
              <a:t>vacância</a:t>
            </a:r>
            <a:r>
              <a:rPr lang="pt-BR" sz="2200" dirty="0">
                <a:solidFill>
                  <a:srgbClr val="000000"/>
                </a:solidFill>
                <a:latin typeface="Times New Roman"/>
              </a:rPr>
              <a:t>: o servidor não pode ter ao mesmo tempo a condição de ativo e inativo em relação ao mesmo cargo. (vide art. 70 da Orientação Normativa nº 02/2009 e art. 12 da Portaria MPS nº 402/2008).</a:t>
            </a:r>
          </a:p>
          <a:p>
            <a:pPr marL="271463" algn="just">
              <a:spcAft>
                <a:spcPts val="600"/>
              </a:spcAft>
            </a:pPr>
            <a:endParaRPr lang="pt-BR" sz="2200" dirty="0" smtClean="0">
              <a:solidFill>
                <a:srgbClr val="000000"/>
              </a:solidFill>
              <a:latin typeface="Times New Roman"/>
            </a:endParaRPr>
          </a:p>
          <a:p>
            <a:pPr marL="271463" algn="just">
              <a:spcAft>
                <a:spcPts val="600"/>
              </a:spcAft>
            </a:pPr>
            <a:r>
              <a:rPr lang="pt-BR" sz="2200" dirty="0" smtClean="0">
                <a:solidFill>
                  <a:srgbClr val="000000"/>
                </a:solidFill>
                <a:latin typeface="Times New Roman"/>
              </a:rPr>
              <a:t>Apenas </a:t>
            </a:r>
            <a:r>
              <a:rPr lang="pt-BR" sz="2200" dirty="0">
                <a:solidFill>
                  <a:srgbClr val="000000"/>
                </a:solidFill>
                <a:latin typeface="Times New Roman"/>
              </a:rPr>
              <a:t>o tempo de emprego público (ou de outra atividade com vínculo ao RGPS) pode ser utilizado para aposentadoria em outro regime, sem que ocorra a vacância.</a:t>
            </a:r>
          </a:p>
          <a:p>
            <a:pPr algn="just"/>
            <a:endParaRPr lang="pt-BR" sz="2200" dirty="0">
              <a:solidFill>
                <a:srgbClr val="000000"/>
              </a:solidFill>
              <a:latin typeface="Times New Roman"/>
            </a:endParaRPr>
          </a:p>
        </p:txBody>
      </p:sp>
      <p:pic>
        <p:nvPicPr>
          <p:cNvPr id="5122" name="Picture 2" descr="http://www.abrhestagios.com.br/img/noticia/0325378001337623533como-administrar-seu-temp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893444"/>
            <a:ext cx="2271877" cy="170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3913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depositphotos.com/1579454/3851/i/950/depositphotos_38514001-Link-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801" y="4530725"/>
            <a:ext cx="2066627" cy="2066627"/>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DESAVERBAÇÃO E SEUS EFEITOS</a:t>
            </a:r>
          </a:p>
        </p:txBody>
      </p:sp>
      <p:sp>
        <p:nvSpPr>
          <p:cNvPr id="3" name="Retângulo 2"/>
          <p:cNvSpPr/>
          <p:nvPr/>
        </p:nvSpPr>
        <p:spPr>
          <a:xfrm>
            <a:off x="0" y="1597223"/>
            <a:ext cx="8928992" cy="3447098"/>
          </a:xfrm>
          <a:prstGeom prst="rect">
            <a:avLst/>
          </a:prstGeom>
        </p:spPr>
        <p:txBody>
          <a:bodyPr wrap="square">
            <a:spAutoFit/>
          </a:bodyPr>
          <a:lstStyle/>
          <a:p>
            <a:pPr marL="271463" algn="just">
              <a:spcAft>
                <a:spcPts val="600"/>
              </a:spcAft>
            </a:pPr>
            <a:endParaRPr lang="pt-BR" sz="2200" b="1" dirty="0" smtClean="0">
              <a:solidFill>
                <a:srgbClr val="000000"/>
              </a:solidFill>
              <a:latin typeface="Times New Roman"/>
            </a:endParaRPr>
          </a:p>
          <a:p>
            <a:pPr marL="271463" algn="just">
              <a:spcAft>
                <a:spcPts val="600"/>
              </a:spcAft>
            </a:pPr>
            <a:r>
              <a:rPr lang="pt-BR" sz="2200" b="1" dirty="0" smtClean="0">
                <a:solidFill>
                  <a:srgbClr val="000000"/>
                </a:solidFill>
                <a:latin typeface="Times New Roman"/>
              </a:rPr>
              <a:t>Vínculo Estatutário </a:t>
            </a:r>
            <a:r>
              <a:rPr lang="pt-BR" sz="2200" dirty="0" smtClean="0">
                <a:solidFill>
                  <a:srgbClr val="000000"/>
                </a:solidFill>
                <a:latin typeface="Times New Roman"/>
              </a:rPr>
              <a:t>– Quando concedida aposentadoria pelo INSS deve ser </a:t>
            </a:r>
            <a:r>
              <a:rPr lang="pt-BR" sz="2200" u="sng" dirty="0" smtClean="0">
                <a:solidFill>
                  <a:srgbClr val="000000"/>
                </a:solidFill>
                <a:latin typeface="Times New Roman"/>
              </a:rPr>
              <a:t>declarada a vacância do cargo.</a:t>
            </a:r>
          </a:p>
          <a:p>
            <a:pPr marL="271463" algn="just">
              <a:spcAft>
                <a:spcPts val="600"/>
              </a:spcAft>
            </a:pPr>
            <a:endParaRPr lang="pt-BR" sz="2200" u="sng" dirty="0">
              <a:solidFill>
                <a:srgbClr val="000000"/>
              </a:solidFill>
              <a:latin typeface="Times New Roman"/>
            </a:endParaRPr>
          </a:p>
          <a:p>
            <a:pPr marL="271463" algn="just">
              <a:spcAft>
                <a:spcPts val="600"/>
              </a:spcAft>
            </a:pPr>
            <a:r>
              <a:rPr lang="pt-BR" sz="2200" b="1" dirty="0" smtClean="0">
                <a:solidFill>
                  <a:srgbClr val="000000"/>
                </a:solidFill>
                <a:latin typeface="Times New Roman"/>
              </a:rPr>
              <a:t>Vínculo Trabalhista</a:t>
            </a:r>
            <a:r>
              <a:rPr lang="pt-BR" sz="2200" dirty="0">
                <a:solidFill>
                  <a:srgbClr val="000000"/>
                </a:solidFill>
                <a:latin typeface="Times New Roman"/>
              </a:rPr>
              <a:t> </a:t>
            </a:r>
            <a:r>
              <a:rPr lang="pt-BR" sz="2200" dirty="0" smtClean="0">
                <a:solidFill>
                  <a:srgbClr val="000000"/>
                </a:solidFill>
                <a:latin typeface="Times New Roman"/>
              </a:rPr>
              <a:t>– Pode ser concedida aposentadoria pelo INSS sem que seja necessário declarar a vacância do cargo, desde que </a:t>
            </a:r>
            <a:r>
              <a:rPr lang="pt-BR" sz="2200" u="sng" dirty="0" smtClean="0">
                <a:solidFill>
                  <a:srgbClr val="000000"/>
                </a:solidFill>
                <a:latin typeface="Times New Roman"/>
              </a:rPr>
              <a:t>na concessão dessa aposentadoria não seja utilizado nenhum tempo relativo ao atual cargo</a:t>
            </a:r>
            <a:r>
              <a:rPr lang="pt-BR" sz="2200" dirty="0" smtClean="0">
                <a:solidFill>
                  <a:srgbClr val="000000"/>
                </a:solidFill>
                <a:latin typeface="Times New Roman"/>
              </a:rPr>
              <a:t>. </a:t>
            </a:r>
            <a:endParaRPr lang="pt-BR" sz="2200" b="1" dirty="0">
              <a:solidFill>
                <a:srgbClr val="000000"/>
              </a:solidFill>
              <a:latin typeface="Times New Roman"/>
            </a:endParaRPr>
          </a:p>
          <a:p>
            <a:pPr algn="just"/>
            <a:endParaRPr lang="pt-BR" sz="2200" dirty="0">
              <a:solidFill>
                <a:srgbClr val="000000"/>
              </a:solidFill>
              <a:latin typeface="Times New Roman"/>
            </a:endParaRPr>
          </a:p>
        </p:txBody>
      </p:sp>
    </p:spTree>
    <p:extLst>
      <p:ext uri="{BB962C8B-B14F-4D97-AF65-F5344CB8AC3E}">
        <p14:creationId xmlns:p14="http://schemas.microsoft.com/office/powerpoint/2010/main" val="14754588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DESAVERBAÇÃO E SEUS EFEITOS</a:t>
            </a:r>
          </a:p>
        </p:txBody>
      </p:sp>
      <p:sp>
        <p:nvSpPr>
          <p:cNvPr id="3" name="Retângulo 2"/>
          <p:cNvSpPr/>
          <p:nvPr/>
        </p:nvSpPr>
        <p:spPr>
          <a:xfrm>
            <a:off x="0" y="1597223"/>
            <a:ext cx="8928992" cy="3108543"/>
          </a:xfrm>
          <a:prstGeom prst="rect">
            <a:avLst/>
          </a:prstGeom>
        </p:spPr>
        <p:txBody>
          <a:bodyPr wrap="square">
            <a:spAutoFit/>
          </a:bodyPr>
          <a:lstStyle/>
          <a:p>
            <a:pPr marL="271463" algn="just">
              <a:spcAft>
                <a:spcPts val="600"/>
              </a:spcAft>
            </a:pPr>
            <a:endParaRPr lang="pt-BR" sz="2200" b="1" dirty="0" smtClean="0">
              <a:solidFill>
                <a:srgbClr val="000000"/>
              </a:solidFill>
              <a:latin typeface="Times New Roman"/>
            </a:endParaRPr>
          </a:p>
          <a:p>
            <a:pPr marL="271463" algn="just">
              <a:spcAft>
                <a:spcPts val="600"/>
              </a:spcAft>
            </a:pPr>
            <a:r>
              <a:rPr lang="pt-BR" sz="2200" dirty="0" smtClean="0">
                <a:solidFill>
                  <a:srgbClr val="000000"/>
                </a:solidFill>
                <a:latin typeface="Times New Roman"/>
              </a:rPr>
              <a:t>Se a averbação do tempo </a:t>
            </a:r>
            <a:r>
              <a:rPr lang="pt-BR" sz="2200" b="1" dirty="0" smtClean="0">
                <a:solidFill>
                  <a:srgbClr val="000000"/>
                </a:solidFill>
                <a:latin typeface="Times New Roman"/>
              </a:rPr>
              <a:t>gerar algum proveito </a:t>
            </a:r>
            <a:r>
              <a:rPr lang="pt-BR" sz="2200" dirty="0" smtClean="0">
                <a:solidFill>
                  <a:srgbClr val="000000"/>
                </a:solidFill>
                <a:latin typeface="Times New Roman"/>
              </a:rPr>
              <a:t>para a remuneração do servidor, em face do vínculo estatutário, há fundamentos para que a Administração indefira o pedido de desaverbação desse tempo. </a:t>
            </a:r>
          </a:p>
          <a:p>
            <a:pPr marL="271463" algn="just">
              <a:spcAft>
                <a:spcPts val="600"/>
              </a:spcAft>
            </a:pPr>
            <a:endParaRPr lang="pt-BR" sz="2200" dirty="0">
              <a:solidFill>
                <a:srgbClr val="000000"/>
              </a:solidFill>
              <a:latin typeface="Times New Roman"/>
            </a:endParaRPr>
          </a:p>
          <a:p>
            <a:pPr marL="271463" algn="just">
              <a:spcAft>
                <a:spcPts val="600"/>
              </a:spcAft>
            </a:pPr>
            <a:r>
              <a:rPr lang="pt-BR" sz="2200" dirty="0" smtClean="0">
                <a:solidFill>
                  <a:srgbClr val="000000"/>
                </a:solidFill>
                <a:latin typeface="Times New Roman"/>
              </a:rPr>
              <a:t>A desaverbação do tempo pode </a:t>
            </a:r>
            <a:r>
              <a:rPr lang="pt-BR" sz="2200" b="1" dirty="0" smtClean="0">
                <a:solidFill>
                  <a:srgbClr val="000000"/>
                </a:solidFill>
                <a:latin typeface="Times New Roman"/>
              </a:rPr>
              <a:t>implicar em desequilíbrio financeiro e atuarial </a:t>
            </a:r>
            <a:r>
              <a:rPr lang="pt-BR" sz="2200" dirty="0" smtClean="0">
                <a:solidFill>
                  <a:srgbClr val="000000"/>
                </a:solidFill>
                <a:latin typeface="Times New Roman"/>
              </a:rPr>
              <a:t>tanto para o RGPS quanto para os RPPS.</a:t>
            </a:r>
          </a:p>
          <a:p>
            <a:pPr algn="just"/>
            <a:endParaRPr lang="pt-BR" sz="2200" dirty="0">
              <a:solidFill>
                <a:srgbClr val="000000"/>
              </a:solidFill>
              <a:latin typeface="Times New Roman"/>
            </a:endParaRPr>
          </a:p>
        </p:txBody>
      </p:sp>
      <p:pic>
        <p:nvPicPr>
          <p:cNvPr id="2" name="Picture 2" descr="http://www.economus.com.br/media/equilibrio_g.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83" t="23130" r="12619" b="20171"/>
          <a:stretch/>
        </p:blipFill>
        <p:spPr bwMode="auto">
          <a:xfrm>
            <a:off x="6084168" y="4852543"/>
            <a:ext cx="3024336" cy="174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3624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DESAVERBAÇÃO E SEUS EFEITOS</a:t>
            </a:r>
          </a:p>
        </p:txBody>
      </p:sp>
      <p:sp>
        <p:nvSpPr>
          <p:cNvPr id="3" name="Retângulo 2"/>
          <p:cNvSpPr/>
          <p:nvPr/>
        </p:nvSpPr>
        <p:spPr>
          <a:xfrm>
            <a:off x="107503" y="1520200"/>
            <a:ext cx="8928992" cy="4878259"/>
          </a:xfrm>
          <a:prstGeom prst="rect">
            <a:avLst/>
          </a:prstGeom>
        </p:spPr>
        <p:txBody>
          <a:bodyPr wrap="square">
            <a:spAutoFit/>
          </a:bodyPr>
          <a:lstStyle/>
          <a:p>
            <a:pPr marL="271463" algn="just">
              <a:spcAft>
                <a:spcPts val="600"/>
              </a:spcAft>
            </a:pPr>
            <a:r>
              <a:rPr lang="pt-BR" sz="2200" dirty="0">
                <a:solidFill>
                  <a:srgbClr val="000000"/>
                </a:solidFill>
                <a:latin typeface="Times New Roman"/>
              </a:rPr>
              <a:t>A aposentadoria por idade é um benefício previdenciário cuja finalidade é proteger o trabalhador que ao longo de sua vida não conseguiu atingir um número mais elevado de contribuições.</a:t>
            </a:r>
          </a:p>
          <a:p>
            <a:pPr marL="271463" algn="just">
              <a:spcAft>
                <a:spcPts val="600"/>
              </a:spcAft>
            </a:pPr>
            <a:endParaRPr lang="pt-BR" sz="2200" dirty="0" smtClean="0">
              <a:solidFill>
                <a:srgbClr val="000000"/>
              </a:solidFill>
              <a:latin typeface="Times New Roman"/>
            </a:endParaRPr>
          </a:p>
          <a:p>
            <a:pPr marL="728663" lvl="1" algn="just">
              <a:spcAft>
                <a:spcPts val="600"/>
              </a:spcAft>
            </a:pPr>
            <a:r>
              <a:rPr lang="pt-BR" sz="2200" dirty="0">
                <a:solidFill>
                  <a:srgbClr val="000000"/>
                </a:solidFill>
                <a:latin typeface="Times New Roman"/>
              </a:rPr>
              <a:t>A Lei nº 10.666/2003 dispensou a manutenção da qualidade de segurado, autorizando a concessão de aposentadoria por idade no RGPS ao segurado que a qualquer tempo cumpriu as 180 contribuições mensais (15 anos).</a:t>
            </a:r>
          </a:p>
          <a:p>
            <a:pPr marL="728663" lvl="1" algn="just">
              <a:spcAft>
                <a:spcPts val="600"/>
              </a:spcAft>
            </a:pPr>
            <a:endParaRPr lang="pt-BR" sz="2200" dirty="0" smtClean="0">
              <a:solidFill>
                <a:srgbClr val="000000"/>
              </a:solidFill>
              <a:latin typeface="Times New Roman"/>
            </a:endParaRPr>
          </a:p>
          <a:p>
            <a:pPr marL="728663" lvl="1" algn="just">
              <a:spcAft>
                <a:spcPts val="600"/>
              </a:spcAft>
            </a:pPr>
            <a:r>
              <a:rPr lang="pt-BR" sz="2200" dirty="0" smtClean="0">
                <a:solidFill>
                  <a:srgbClr val="000000"/>
                </a:solidFill>
                <a:latin typeface="Times New Roman"/>
              </a:rPr>
              <a:t>Aposentadoria </a:t>
            </a:r>
            <a:r>
              <a:rPr lang="pt-BR" sz="2200" dirty="0">
                <a:solidFill>
                  <a:srgbClr val="000000"/>
                </a:solidFill>
                <a:latin typeface="Times New Roman"/>
              </a:rPr>
              <a:t>por idade em RPPS exige apenas 10 anos de serviço público e 5 anos no cargo efetivo (art. 40, § 1º, III, “b” da Constituição).</a:t>
            </a:r>
          </a:p>
          <a:p>
            <a:pPr algn="just"/>
            <a:endParaRPr lang="pt-BR" sz="2200" dirty="0">
              <a:solidFill>
                <a:srgbClr val="000000"/>
              </a:solidFill>
              <a:latin typeface="Times New Roman"/>
            </a:endParaRPr>
          </a:p>
        </p:txBody>
      </p:sp>
    </p:spTree>
    <p:extLst>
      <p:ext uri="{BB962C8B-B14F-4D97-AF65-F5344CB8AC3E}">
        <p14:creationId xmlns:p14="http://schemas.microsoft.com/office/powerpoint/2010/main" val="417684262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5"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
        <p:nvSpPr>
          <p:cNvPr id="3" name="Retângulo 2"/>
          <p:cNvSpPr/>
          <p:nvPr/>
        </p:nvSpPr>
        <p:spPr>
          <a:xfrm>
            <a:off x="107503" y="1520200"/>
            <a:ext cx="8928992" cy="4616648"/>
          </a:xfrm>
          <a:prstGeom prst="rect">
            <a:avLst/>
          </a:prstGeom>
        </p:spPr>
        <p:txBody>
          <a:bodyPr wrap="square">
            <a:spAutoFit/>
          </a:bodyPr>
          <a:lstStyle/>
          <a:p>
            <a:pPr marL="271463" algn="just">
              <a:spcAft>
                <a:spcPts val="600"/>
              </a:spcAft>
            </a:pPr>
            <a:r>
              <a:rPr lang="pt-BR" sz="2200" dirty="0">
                <a:solidFill>
                  <a:srgbClr val="000000"/>
                </a:solidFill>
                <a:latin typeface="Times New Roman"/>
              </a:rPr>
              <a:t>Decisões judiciais pesquisadas apontam o seguinte </a:t>
            </a:r>
            <a:r>
              <a:rPr lang="pt-BR" sz="2200" dirty="0" smtClean="0">
                <a:solidFill>
                  <a:srgbClr val="000000"/>
                </a:solidFill>
                <a:latin typeface="Times New Roman"/>
              </a:rPr>
              <a:t>entendimento </a:t>
            </a:r>
            <a:r>
              <a:rPr lang="pt-BR" sz="2200" dirty="0">
                <a:solidFill>
                  <a:srgbClr val="000000"/>
                </a:solidFill>
                <a:latin typeface="Times New Roman"/>
              </a:rPr>
              <a:t>quanto à possibilidade da Administração negar o pedido de </a:t>
            </a:r>
            <a:r>
              <a:rPr lang="pt-BR" sz="2200" dirty="0" smtClean="0">
                <a:solidFill>
                  <a:srgbClr val="000000"/>
                </a:solidFill>
                <a:latin typeface="Times New Roman"/>
              </a:rPr>
              <a:t>desaverbação:</a:t>
            </a:r>
          </a:p>
          <a:p>
            <a:pPr marL="271463" algn="just">
              <a:spcAft>
                <a:spcPts val="600"/>
              </a:spcAft>
            </a:pPr>
            <a:endParaRPr lang="pt-BR" sz="2200" dirty="0">
              <a:solidFill>
                <a:srgbClr val="000000"/>
              </a:solidFill>
              <a:latin typeface="Times New Roman"/>
            </a:endParaRPr>
          </a:p>
          <a:p>
            <a:pPr marL="271463" algn="just">
              <a:spcAft>
                <a:spcPts val="600"/>
              </a:spcAft>
            </a:pPr>
            <a:r>
              <a:rPr lang="pt-BR" sz="2200" b="1" u="sng" dirty="0" smtClean="0">
                <a:solidFill>
                  <a:srgbClr val="000000"/>
                </a:solidFill>
                <a:latin typeface="Times New Roman"/>
              </a:rPr>
              <a:t>Majoritária</a:t>
            </a:r>
            <a:r>
              <a:rPr lang="pt-BR" sz="2200" b="1" dirty="0">
                <a:solidFill>
                  <a:srgbClr val="000000"/>
                </a:solidFill>
                <a:latin typeface="Times New Roman"/>
              </a:rPr>
              <a:t>:</a:t>
            </a:r>
            <a:r>
              <a:rPr lang="pt-BR" sz="2200" dirty="0">
                <a:solidFill>
                  <a:srgbClr val="000000"/>
                </a:solidFill>
                <a:latin typeface="Times New Roman"/>
              </a:rPr>
              <a:t>  o pedido deve ser negado se houve a concessão de vantagens financeiras estatutárias decorrentes da averbação do tempo</a:t>
            </a:r>
            <a:r>
              <a:rPr lang="pt-BR" sz="2200" dirty="0" smtClean="0">
                <a:solidFill>
                  <a:srgbClr val="000000"/>
                </a:solidFill>
                <a:latin typeface="Times New Roman"/>
              </a:rPr>
              <a:t>.</a:t>
            </a:r>
          </a:p>
          <a:p>
            <a:pPr marL="271463" algn="just">
              <a:spcAft>
                <a:spcPts val="600"/>
              </a:spcAft>
            </a:pPr>
            <a:endParaRPr lang="pt-BR" sz="2200" dirty="0">
              <a:solidFill>
                <a:srgbClr val="000000"/>
              </a:solidFill>
              <a:latin typeface="Times New Roman"/>
            </a:endParaRPr>
          </a:p>
          <a:p>
            <a:pPr marL="1643063" lvl="3" algn="just">
              <a:spcAft>
                <a:spcPts val="600"/>
              </a:spcAft>
            </a:pPr>
            <a:r>
              <a:rPr lang="pt-BR" sz="2200" b="1" u="sng" dirty="0" smtClean="0">
                <a:solidFill>
                  <a:srgbClr val="000000"/>
                </a:solidFill>
                <a:latin typeface="Times New Roman"/>
              </a:rPr>
              <a:t>Secundárias</a:t>
            </a:r>
            <a:r>
              <a:rPr lang="pt-BR" sz="2200" b="1" dirty="0">
                <a:solidFill>
                  <a:srgbClr val="000000"/>
                </a:solidFill>
                <a:latin typeface="Times New Roman"/>
              </a:rPr>
              <a:t>: </a:t>
            </a:r>
            <a:r>
              <a:rPr lang="pt-BR" sz="2200" dirty="0">
                <a:solidFill>
                  <a:srgbClr val="000000"/>
                </a:solidFill>
                <a:latin typeface="Times New Roman"/>
              </a:rPr>
              <a:t>admitem a desaverbação, desde que condicionada ao prévio ressarcimento das vantagens recebidas e a sua interrupção para o futuro</a:t>
            </a:r>
            <a:r>
              <a:rPr lang="pt-BR" sz="2200" dirty="0" smtClean="0">
                <a:solidFill>
                  <a:srgbClr val="000000"/>
                </a:solidFill>
                <a:latin typeface="Times New Roman"/>
              </a:rPr>
              <a:t>.</a:t>
            </a:r>
          </a:p>
          <a:p>
            <a:pPr marL="1643063" lvl="3" algn="just">
              <a:spcAft>
                <a:spcPts val="600"/>
              </a:spcAft>
            </a:pPr>
            <a:endParaRPr lang="pt-BR" sz="2200" dirty="0">
              <a:solidFill>
                <a:srgbClr val="000000"/>
              </a:solidFill>
              <a:latin typeface="Times New Roman"/>
            </a:endParaRPr>
          </a:p>
          <a:p>
            <a:pPr marL="1643063" lvl="3" algn="just">
              <a:spcAft>
                <a:spcPts val="600"/>
              </a:spcAft>
            </a:pPr>
            <a:r>
              <a:rPr lang="pt-BR" sz="2200" b="1" u="sng" dirty="0" smtClean="0">
                <a:solidFill>
                  <a:srgbClr val="000000"/>
                </a:solidFill>
                <a:latin typeface="Times New Roman"/>
              </a:rPr>
              <a:t>Única</a:t>
            </a:r>
            <a:r>
              <a:rPr lang="pt-BR" sz="2200" b="1" dirty="0">
                <a:solidFill>
                  <a:srgbClr val="000000"/>
                </a:solidFill>
                <a:latin typeface="Times New Roman"/>
              </a:rPr>
              <a:t>: </a:t>
            </a:r>
            <a:r>
              <a:rPr lang="pt-BR" sz="2200" dirty="0">
                <a:solidFill>
                  <a:srgbClr val="000000"/>
                </a:solidFill>
                <a:latin typeface="Times New Roman"/>
              </a:rPr>
              <a:t>admitiu a desaverbação sem ressarcimento, mas ainda assim condicionada à interrupção dos pagamentos futuros</a:t>
            </a:r>
            <a:r>
              <a:rPr lang="pt-BR" sz="2200" dirty="0" smtClean="0">
                <a:solidFill>
                  <a:srgbClr val="000000"/>
                </a:solidFill>
                <a:latin typeface="Times New Roman"/>
              </a:rPr>
              <a:t>.</a:t>
            </a:r>
            <a:endParaRPr lang="pt-BR" sz="2200" dirty="0">
              <a:solidFill>
                <a:srgbClr val="000000"/>
              </a:solidFill>
              <a:latin typeface="Times New Roman"/>
            </a:endParaRPr>
          </a:p>
        </p:txBody>
      </p:sp>
      <p:pic>
        <p:nvPicPr>
          <p:cNvPr id="6148" name="Picture 4" descr="http://orig02.deviantart.net/179e/f/2013/018/d/0/gota_png_by_camii00-d5rwcs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95" t="21060" r="35434" b="19097"/>
          <a:stretch/>
        </p:blipFill>
        <p:spPr bwMode="auto">
          <a:xfrm>
            <a:off x="440220" y="3559447"/>
            <a:ext cx="100811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orig02.deviantart.net/179e/f/2013/018/d/0/gota_png_by_camii00-d5rwcs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95" t="21060" r="35434" b="19097"/>
          <a:stretch/>
        </p:blipFill>
        <p:spPr bwMode="auto">
          <a:xfrm>
            <a:off x="932954" y="4815851"/>
            <a:ext cx="766790" cy="1040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orig02.deviantart.net/179e/f/2013/018/d/0/gota_png_by_camii00-d5rwcs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95" t="21060" r="35434" b="19097"/>
          <a:stretch/>
        </p:blipFill>
        <p:spPr bwMode="auto">
          <a:xfrm>
            <a:off x="171195" y="4830097"/>
            <a:ext cx="613372" cy="832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orig02.deviantart.net/179e/f/2013/018/d/0/gota_png_by_camii00-d5rwcsm.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495" t="21060" r="35434" b="19097"/>
          <a:stretch/>
        </p:blipFill>
        <p:spPr bwMode="auto">
          <a:xfrm>
            <a:off x="636180" y="5761209"/>
            <a:ext cx="414166" cy="56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804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628800"/>
            <a:ext cx="9143999" cy="3385542"/>
          </a:xfrm>
          <a:prstGeom prst="rect">
            <a:avLst/>
          </a:prstGeom>
        </p:spPr>
        <p:txBody>
          <a:bodyPr wrap="square">
            <a:spAutoFit/>
          </a:bodyPr>
          <a:lstStyle/>
          <a:p>
            <a:r>
              <a:rPr lang="pt-BR" sz="2400" b="1" dirty="0"/>
              <a:t>Tribunal de Justiça do Distrito </a:t>
            </a:r>
            <a:r>
              <a:rPr lang="pt-BR" sz="2400" b="1" dirty="0" smtClean="0"/>
              <a:t>Federal</a:t>
            </a:r>
          </a:p>
          <a:p>
            <a:pPr algn="just"/>
            <a:r>
              <a:rPr lang="pt-BR" sz="2400" dirty="0" smtClean="0"/>
              <a:t>Agravo </a:t>
            </a:r>
            <a:r>
              <a:rPr lang="pt-BR" sz="2400" dirty="0"/>
              <a:t>de instrumento. Direito administrativo. Tempo de serviço. </a:t>
            </a:r>
            <a:r>
              <a:rPr lang="pt-BR" sz="2400" dirty="0" smtClean="0"/>
              <a:t>Direito </a:t>
            </a:r>
            <a:r>
              <a:rPr lang="pt-BR" sz="2400" dirty="0"/>
              <a:t>gerado</a:t>
            </a:r>
            <a:r>
              <a:rPr lang="pt-BR" sz="2400" dirty="0" smtClean="0"/>
              <a:t>. Desaverbação</a:t>
            </a:r>
            <a:r>
              <a:rPr lang="pt-BR" sz="2400" dirty="0"/>
              <a:t>. Impossibilidade.1. A averbação do tempo de serviço público prestado </a:t>
            </a:r>
            <a:r>
              <a:rPr lang="pt-BR" sz="2400" dirty="0" smtClean="0"/>
              <a:t>pelo servidor </a:t>
            </a:r>
            <a:r>
              <a:rPr lang="pt-BR" sz="2400" dirty="0"/>
              <a:t>constitui uma faculdade e pode ser desaverbado a pedido do interessado. </a:t>
            </a:r>
            <a:r>
              <a:rPr lang="pt-BR" sz="2400" b="1" dirty="0"/>
              <a:t>No entanto</a:t>
            </a:r>
            <a:r>
              <a:rPr lang="pt-BR" sz="2400" b="1" dirty="0" smtClean="0"/>
              <a:t>, se </a:t>
            </a:r>
            <a:r>
              <a:rPr lang="pt-BR" sz="2400" b="1" dirty="0"/>
              <a:t>o ato de averbação gerar direito individual, não poderá ser revogado, sob pena </a:t>
            </a:r>
            <a:r>
              <a:rPr lang="pt-BR" sz="2400" b="1" dirty="0" smtClean="0"/>
              <a:t>de violação </a:t>
            </a:r>
            <a:r>
              <a:rPr lang="pt-BR" sz="2400" b="1" dirty="0"/>
              <a:t>à ordem pública vigente. </a:t>
            </a:r>
            <a:r>
              <a:rPr lang="pt-BR" sz="2400" dirty="0"/>
              <a:t>Precedentes. 2. Recurso provido</a:t>
            </a:r>
            <a:r>
              <a:rPr lang="pt-BR" sz="2400" dirty="0" smtClean="0"/>
              <a:t>.</a:t>
            </a:r>
            <a:endParaRPr lang="pt-BR" sz="2200" dirty="0">
              <a:solidFill>
                <a:srgbClr val="000000"/>
              </a:solidFill>
              <a:latin typeface="Times New Roman"/>
            </a:endParaRPr>
          </a:p>
          <a:p>
            <a:pPr algn="just">
              <a:spcAft>
                <a:spcPts val="600"/>
              </a:spcAft>
              <a:buFont typeface="Wingdings"/>
              <a:buChar char="à"/>
            </a:pPr>
            <a:endParaRPr lang="pt-BR" sz="2200"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pic>
        <p:nvPicPr>
          <p:cNvPr id="15364" name="Picture 4" descr="http://www.femparpr.org.br/noticias/upload_imagens/leilao-322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5301" y="4581128"/>
            <a:ext cx="2716875" cy="2037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36723"/>
      </p:ext>
    </p:extLst>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264036"/>
            <a:ext cx="9143999" cy="5262979"/>
          </a:xfrm>
          <a:prstGeom prst="rect">
            <a:avLst/>
          </a:prstGeom>
        </p:spPr>
        <p:txBody>
          <a:bodyPr wrap="square">
            <a:spAutoFit/>
          </a:bodyPr>
          <a:lstStyle/>
          <a:p>
            <a:r>
              <a:rPr lang="pt-BR" sz="2400" b="1" dirty="0" smtClean="0"/>
              <a:t>Tribunal </a:t>
            </a:r>
            <a:r>
              <a:rPr lang="pt-BR" sz="2400" b="1" dirty="0"/>
              <a:t>de Justiça do Estado de Minas </a:t>
            </a:r>
            <a:r>
              <a:rPr lang="pt-BR" sz="2400" b="1" dirty="0" smtClean="0"/>
              <a:t>Gerais</a:t>
            </a:r>
            <a:endParaRPr lang="pt-BR" sz="2400" b="1" dirty="0"/>
          </a:p>
          <a:p>
            <a:pPr algn="just"/>
            <a:r>
              <a:rPr lang="pt-BR" sz="2400" dirty="0"/>
              <a:t>Administrativo e previdenciário - Mandado de Segurança - Servidora pública </a:t>
            </a:r>
            <a:r>
              <a:rPr lang="pt-BR" sz="2400" dirty="0" smtClean="0"/>
              <a:t>estadual ocupante </a:t>
            </a:r>
            <a:r>
              <a:rPr lang="pt-BR" sz="2400" dirty="0"/>
              <a:t>de dois cargos de professora - Tempo de serviço municipal averbado em um </a:t>
            </a:r>
            <a:r>
              <a:rPr lang="pt-BR" sz="2400" dirty="0" smtClean="0"/>
              <a:t>dos cargos </a:t>
            </a:r>
            <a:r>
              <a:rPr lang="pt-BR" sz="2400" dirty="0"/>
              <a:t>- Pretensão de desaverbação e incorporação ao outro cargo - Repercussão da </a:t>
            </a:r>
            <a:r>
              <a:rPr lang="pt-BR" sz="2400" dirty="0" smtClean="0"/>
              <a:t>originária averbação </a:t>
            </a:r>
            <a:r>
              <a:rPr lang="pt-BR" sz="2400" dirty="0"/>
              <a:t>no valor da remuneração desde a implementação do subsídio - Impossibilidade </a:t>
            </a:r>
            <a:r>
              <a:rPr lang="pt-BR" sz="2400" dirty="0" smtClean="0"/>
              <a:t>- direito </a:t>
            </a:r>
            <a:r>
              <a:rPr lang="pt-BR" sz="2400" dirty="0"/>
              <a:t>líquido e certo ausente - Segurança </a:t>
            </a:r>
            <a:r>
              <a:rPr lang="pt-BR" sz="2400" dirty="0" smtClean="0"/>
              <a:t>denegada.</a:t>
            </a:r>
            <a:endParaRPr lang="pt-BR" sz="2400" dirty="0"/>
          </a:p>
          <a:p>
            <a:pPr algn="just"/>
            <a:r>
              <a:rPr lang="pt-BR" sz="2400" dirty="0"/>
              <a:t>1. Faz jus o servidor estadual, para fins previdenciários, à averbação de tempo de </a:t>
            </a:r>
            <a:r>
              <a:rPr lang="pt-BR" sz="2400" dirty="0" smtClean="0"/>
              <a:t>serviço laborado </a:t>
            </a:r>
            <a:r>
              <a:rPr lang="pt-BR" sz="2400" dirty="0"/>
              <a:t>em favor de outros Entes da Federação.</a:t>
            </a:r>
          </a:p>
          <a:p>
            <a:pPr algn="just"/>
            <a:r>
              <a:rPr lang="pt-BR" sz="2400" dirty="0"/>
              <a:t>2. </a:t>
            </a:r>
            <a:r>
              <a:rPr lang="pt-BR" sz="2400" b="1" dirty="0"/>
              <a:t>Todavia, implementada a averbação em um dos cargos ostentados e repercutida </a:t>
            </a:r>
            <a:r>
              <a:rPr lang="pt-BR" sz="2400" b="1" dirty="0" smtClean="0"/>
              <a:t>a referida </a:t>
            </a:r>
            <a:r>
              <a:rPr lang="pt-BR" sz="2400" b="1" dirty="0"/>
              <a:t>opção na quantificação do decorrente subsídio, afigura-se vedada a </a:t>
            </a:r>
            <a:r>
              <a:rPr lang="pt-BR" sz="2400" b="1" dirty="0" smtClean="0"/>
              <a:t>transposição pretendida</a:t>
            </a:r>
            <a:r>
              <a:rPr lang="pt-BR" sz="2400" b="1" dirty="0"/>
              <a:t>, sob pena de desalinhamento do decorrente direito salarial já consolidado</a:t>
            </a:r>
            <a:r>
              <a:rPr lang="pt-BR" sz="2400" dirty="0"/>
              <a:t>.</a:t>
            </a:r>
          </a:p>
          <a:p>
            <a:pPr algn="just"/>
            <a:r>
              <a:rPr lang="pt-BR" sz="2400" dirty="0"/>
              <a:t>3. Ausência de direito líquido e certo. Segurança denegada.</a:t>
            </a:r>
            <a:endParaRPr lang="pt-BR" sz="2200"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2132476480"/>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a:solidFill>
                  <a:srgbClr val="002060"/>
                </a:solidFill>
                <a:latin typeface="Calibri" panose="020F0502020204030204" pitchFamily="34" charset="0"/>
              </a:rPr>
              <a:t>EXPANSÃO: Causas da expansão dos RPPS</a:t>
            </a:r>
          </a:p>
        </p:txBody>
      </p:sp>
      <p:sp>
        <p:nvSpPr>
          <p:cNvPr id="3" name="Rectangle 3"/>
          <p:cNvSpPr txBox="1">
            <a:spLocks noChangeArrowheads="1"/>
          </p:cNvSpPr>
          <p:nvPr/>
        </p:nvSpPr>
        <p:spPr bwMode="auto">
          <a:xfrm>
            <a:off x="143669" y="2132856"/>
            <a:ext cx="8856662"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pPr>
            <a:r>
              <a:rPr lang="pt-BR" altLang="pt-BR" sz="2100" kern="0" dirty="0" smtClean="0">
                <a:latin typeface="Calibri" panose="020F0502020204030204" pitchFamily="34" charset="0"/>
                <a:sym typeface="Wingdings" panose="05000000000000000000" pitchFamily="2" charset="2"/>
              </a:rPr>
              <a:t>Criação dos RPPS não precedida de estudo atuarial para definição do plano de custeio</a:t>
            </a:r>
            <a:r>
              <a:rPr lang="pt-BR" altLang="pt-BR" sz="2100" kern="0" dirty="0" smtClean="0">
                <a:latin typeface="Calibri" panose="020F0502020204030204" pitchFamily="34" charset="0"/>
              </a:rPr>
              <a:t>.</a:t>
            </a:r>
          </a:p>
          <a:p>
            <a:pPr algn="just">
              <a:buFont typeface="Wingdings" panose="05000000000000000000" pitchFamily="2" charset="2"/>
              <a:buNone/>
            </a:pPr>
            <a:endParaRPr lang="pt-BR" altLang="pt-BR" sz="2100" kern="0" dirty="0" smtClean="0">
              <a:latin typeface="Calibri" panose="020F0502020204030204" pitchFamily="34" charset="0"/>
            </a:endParaRPr>
          </a:p>
          <a:p>
            <a:pPr algn="just">
              <a:buFont typeface="Courier New" panose="02070309020205020404" pitchFamily="49" charset="0"/>
              <a:buChar char="o"/>
            </a:pPr>
            <a:r>
              <a:rPr lang="pt-BR" altLang="pt-BR" sz="2100" kern="0" dirty="0" smtClean="0">
                <a:latin typeface="Calibri" panose="020F0502020204030204" pitchFamily="34" charset="0"/>
              </a:rPr>
              <a:t>Alíquotas de contribuição insuficientes e não repassadas regularmente.</a:t>
            </a:r>
          </a:p>
          <a:p>
            <a:pPr algn="just">
              <a:buFont typeface="Wingdings" panose="05000000000000000000" pitchFamily="2" charset="2"/>
              <a:buNone/>
            </a:pPr>
            <a:endParaRPr lang="pt-BR" altLang="pt-BR" sz="2100" kern="0" dirty="0" smtClean="0">
              <a:latin typeface="Calibri" panose="020F0502020204030204" pitchFamily="34" charset="0"/>
            </a:endParaRPr>
          </a:p>
          <a:p>
            <a:pPr algn="just">
              <a:buFont typeface="Courier New" panose="02070309020205020404" pitchFamily="49" charset="0"/>
              <a:buChar char="o"/>
            </a:pPr>
            <a:r>
              <a:rPr lang="pt-BR" altLang="pt-BR" sz="2100" kern="0" dirty="0" smtClean="0">
                <a:latin typeface="Calibri" panose="020F0502020204030204" pitchFamily="34" charset="0"/>
                <a:sym typeface="Wingdings" panose="05000000000000000000" pitchFamily="2" charset="2"/>
              </a:rPr>
              <a:t>R</a:t>
            </a:r>
            <a:r>
              <a:rPr lang="pt-BR" altLang="pt-BR" sz="2100" kern="0" dirty="0" smtClean="0">
                <a:latin typeface="Calibri" panose="020F0502020204030204" pitchFamily="34" charset="0"/>
              </a:rPr>
              <a:t>ecursos desviados para outras  finalidades.</a:t>
            </a:r>
          </a:p>
          <a:p>
            <a:pPr algn="just">
              <a:buFont typeface="Wingdings" panose="05000000000000000000" pitchFamily="2" charset="2"/>
              <a:buNone/>
            </a:pPr>
            <a:endParaRPr lang="pt-BR" altLang="pt-BR" sz="2100" kern="0" dirty="0" smtClean="0">
              <a:latin typeface="Calibri" panose="020F0502020204030204" pitchFamily="34" charset="0"/>
              <a:sym typeface="Wingdings" panose="05000000000000000000" pitchFamily="2" charset="2"/>
            </a:endParaRPr>
          </a:p>
          <a:p>
            <a:pPr algn="just">
              <a:buFont typeface="Courier New" panose="02070309020205020404" pitchFamily="49" charset="0"/>
              <a:buChar char="o"/>
            </a:pPr>
            <a:r>
              <a:rPr lang="pt-BR" altLang="pt-BR" sz="2100" kern="0" dirty="0" smtClean="0">
                <a:latin typeface="Calibri" panose="020F0502020204030204" pitchFamily="34" charset="0"/>
                <a:sym typeface="Wingdings" panose="05000000000000000000" pitchFamily="2" charset="2"/>
              </a:rPr>
              <a:t>Regras de concessão dos benefícios muito generosas.</a:t>
            </a:r>
            <a:endParaRPr lang="pt-BR" altLang="pt-BR" sz="2100" kern="0" dirty="0" smtClean="0">
              <a:latin typeface="Calibri" panose="020F0502020204030204" pitchFamily="34" charset="0"/>
            </a:endParaRPr>
          </a:p>
        </p:txBody>
      </p:sp>
    </p:spTree>
    <p:extLst>
      <p:ext uri="{BB962C8B-B14F-4D97-AF65-F5344CB8AC3E}">
        <p14:creationId xmlns:p14="http://schemas.microsoft.com/office/powerpoint/2010/main" val="1238976417"/>
      </p:ext>
    </p:extLst>
  </p:cSld>
  <p:clrMapOvr>
    <a:masterClrMapping/>
  </p:clrMapOvr>
  <p:transition spd="med">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264036"/>
            <a:ext cx="9143999" cy="4154984"/>
          </a:xfrm>
          <a:prstGeom prst="rect">
            <a:avLst/>
          </a:prstGeom>
        </p:spPr>
        <p:txBody>
          <a:bodyPr wrap="square">
            <a:spAutoFit/>
          </a:bodyPr>
          <a:lstStyle/>
          <a:p>
            <a:r>
              <a:rPr lang="pt-BR" sz="2400" b="1" dirty="0" smtClean="0"/>
              <a:t>Tribunal </a:t>
            </a:r>
            <a:r>
              <a:rPr lang="pt-BR" sz="2400" b="1" dirty="0"/>
              <a:t>de Justiça do Estado do Espírito </a:t>
            </a:r>
            <a:r>
              <a:rPr lang="pt-BR" sz="2400" b="1" dirty="0" smtClean="0"/>
              <a:t>Santo</a:t>
            </a:r>
            <a:endParaRPr lang="pt-BR" sz="2400" b="1" dirty="0"/>
          </a:p>
          <a:p>
            <a:pPr algn="just"/>
            <a:r>
              <a:rPr lang="pt-BR" sz="2400" dirty="0"/>
              <a:t>Mandado de segurança. Direito administrativo. Pedido de desaverbação de tempo de serviço</a:t>
            </a:r>
            <a:r>
              <a:rPr lang="pt-BR" sz="2400" dirty="0" smtClean="0"/>
              <a:t>. Ocorrência </a:t>
            </a:r>
            <a:r>
              <a:rPr lang="pt-BR" sz="2400" dirty="0"/>
              <a:t>de efeitos jurídicos e financeiros. Impossibilidade. Denegação da segurança</a:t>
            </a:r>
            <a:r>
              <a:rPr lang="pt-BR" sz="2400" dirty="0" smtClean="0"/>
              <a:t>.</a:t>
            </a:r>
          </a:p>
          <a:p>
            <a:pPr algn="just"/>
            <a:r>
              <a:rPr lang="pt-BR" sz="2400" dirty="0"/>
              <a:t>A desaverbação de tempo de serviço é o ato pelo qual se subtrai certo tempo de </a:t>
            </a:r>
            <a:r>
              <a:rPr lang="pt-BR" sz="2400" dirty="0" smtClean="0"/>
              <a:t>serviço cumulado </a:t>
            </a:r>
            <a:r>
              <a:rPr lang="pt-BR" sz="2400" dirty="0"/>
              <a:t>em um período, solicitado pelo interessado, para fins de averbação em outro órgão</a:t>
            </a:r>
            <a:r>
              <a:rPr lang="pt-BR" sz="2400" dirty="0" smtClean="0"/>
              <a:t>, </a:t>
            </a:r>
            <a:r>
              <a:rPr lang="pt-BR" sz="2400" b="1" dirty="0" smtClean="0"/>
              <a:t>desde </a:t>
            </a:r>
            <a:r>
              <a:rPr lang="pt-BR" sz="2400" b="1" dirty="0"/>
              <a:t>que não tenham surtido efeitos jurídicos e financeiros</a:t>
            </a:r>
            <a:r>
              <a:rPr lang="pt-BR" sz="2400" dirty="0"/>
              <a:t>. No caso em análise, </a:t>
            </a:r>
            <a:r>
              <a:rPr lang="pt-BR" sz="2400" b="1" dirty="0" smtClean="0"/>
              <a:t>tal pedido </a:t>
            </a:r>
            <a:r>
              <a:rPr lang="pt-BR" sz="2400" b="1" dirty="0"/>
              <a:t>de desaverbação de tempo de serviço não poderá ocorrer, já que </a:t>
            </a:r>
            <a:r>
              <a:rPr lang="pt-BR" sz="2400" b="1" dirty="0" smtClean="0"/>
              <a:t>produziu efetivamente </a:t>
            </a:r>
            <a:r>
              <a:rPr lang="pt-BR" sz="2400" b="1" dirty="0"/>
              <a:t>efeitos jurídicos e financeiros para o requerente</a:t>
            </a:r>
            <a:r>
              <a:rPr lang="pt-BR" sz="2400" dirty="0"/>
              <a:t>. Ordem denegada</a:t>
            </a:r>
            <a:endParaRPr lang="pt-BR" sz="2200"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459179325"/>
      </p:ext>
    </p:extLst>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210620"/>
            <a:ext cx="9143999" cy="5632311"/>
          </a:xfrm>
          <a:prstGeom prst="rect">
            <a:avLst/>
          </a:prstGeom>
        </p:spPr>
        <p:txBody>
          <a:bodyPr wrap="square">
            <a:spAutoFit/>
          </a:bodyPr>
          <a:lstStyle/>
          <a:p>
            <a:r>
              <a:rPr lang="pt-BR" b="1" dirty="0"/>
              <a:t>Tribunal de Justiça do </a:t>
            </a:r>
            <a:r>
              <a:rPr lang="pt-BR" b="1" dirty="0" smtClean="0"/>
              <a:t>Estado </a:t>
            </a:r>
            <a:r>
              <a:rPr lang="pt-BR" b="1" dirty="0"/>
              <a:t>de São </a:t>
            </a:r>
            <a:r>
              <a:rPr lang="pt-BR" b="1" dirty="0" smtClean="0"/>
              <a:t>Paulo</a:t>
            </a:r>
            <a:endParaRPr lang="pt-BR" b="1" dirty="0"/>
          </a:p>
          <a:p>
            <a:pPr algn="just"/>
            <a:r>
              <a:rPr lang="pt-BR" dirty="0"/>
              <a:t>Recurso de apelação. Contagem de tempo de serviço. Magistério. Inatividade - </a:t>
            </a:r>
            <a:r>
              <a:rPr lang="pt-BR" b="1" dirty="0"/>
              <a:t>Pretensão </a:t>
            </a:r>
            <a:r>
              <a:rPr lang="pt-BR" b="1" dirty="0" smtClean="0"/>
              <a:t>à desaverbação </a:t>
            </a:r>
            <a:r>
              <a:rPr lang="pt-BR" b="1" dirty="0"/>
              <a:t>de tempo de serviço para utilização na aposentadoria pelo INSS </a:t>
            </a:r>
            <a:r>
              <a:rPr lang="pt-BR" b="1" dirty="0" smtClean="0"/>
              <a:t>- Inadmissibilidade</a:t>
            </a:r>
            <a:r>
              <a:rPr lang="pt-BR" b="1" dirty="0"/>
              <a:t>. 1. O prazo pretendido já foi utilizado para a percepção de </a:t>
            </a:r>
            <a:r>
              <a:rPr lang="pt-BR" b="1" dirty="0" smtClean="0"/>
              <a:t>outros benefícios</a:t>
            </a:r>
            <a:r>
              <a:rPr lang="pt-BR" b="1" dirty="0"/>
              <a:t>, no cargo anterior, como adicional, quinquênios, adicional de tempo </a:t>
            </a:r>
            <a:r>
              <a:rPr lang="pt-BR" b="1" dirty="0" smtClean="0"/>
              <a:t>de serviço</a:t>
            </a:r>
            <a:r>
              <a:rPr lang="pt-BR" b="1" dirty="0"/>
              <a:t>, além de outras vantagens pecuniárias resultantes de evolução funcional. 2</a:t>
            </a:r>
            <a:r>
              <a:rPr lang="pt-BR" b="1" dirty="0" smtClean="0"/>
              <a:t>. Impossibilidade </a:t>
            </a:r>
            <a:r>
              <a:rPr lang="pt-BR" b="1" dirty="0"/>
              <a:t>de exclusão de lapso temporal, o que poderia afetar toda a </a:t>
            </a:r>
            <a:r>
              <a:rPr lang="pt-BR" b="1" dirty="0" smtClean="0"/>
              <a:t>situação funcional </a:t>
            </a:r>
            <a:r>
              <a:rPr lang="pt-BR" b="1" dirty="0"/>
              <a:t>da interessada, com efeitos retroativos. 3. Legalidade do ato administrativo. </a:t>
            </a:r>
            <a:r>
              <a:rPr lang="pt-BR" dirty="0"/>
              <a:t>4</a:t>
            </a:r>
            <a:r>
              <a:rPr lang="pt-BR" dirty="0" smtClean="0"/>
              <a:t>. Sentença </a:t>
            </a:r>
            <a:r>
              <a:rPr lang="pt-BR" dirty="0"/>
              <a:t>que julgou improcedente a ação, mantida. 5. Recurso de apelação, </a:t>
            </a:r>
            <a:r>
              <a:rPr lang="pt-BR" dirty="0" smtClean="0"/>
              <a:t>desprovido.</a:t>
            </a:r>
            <a:endParaRPr lang="pt-BR" dirty="0"/>
          </a:p>
          <a:p>
            <a:pPr algn="just"/>
            <a:endParaRPr lang="pt-BR" sz="1000" dirty="0" smtClean="0"/>
          </a:p>
          <a:p>
            <a:pPr algn="just"/>
            <a:r>
              <a:rPr lang="pt-BR" dirty="0" smtClean="0"/>
              <a:t>Servidor </a:t>
            </a:r>
            <a:r>
              <a:rPr lang="pt-BR" dirty="0"/>
              <a:t>Público Estadual. PEB II. Pretensão a expedição de certidão de tempo </a:t>
            </a:r>
            <a:r>
              <a:rPr lang="pt-BR" dirty="0" smtClean="0"/>
              <a:t>de contribuição</a:t>
            </a:r>
            <a:r>
              <a:rPr lang="pt-BR" dirty="0"/>
              <a:t>, do período de 21.03.1983 a 15.05.1995, para averbação de tempo junto </a:t>
            </a:r>
            <a:r>
              <a:rPr lang="pt-BR" dirty="0" smtClean="0"/>
              <a:t>à Prefeitura </a:t>
            </a:r>
            <a:r>
              <a:rPr lang="pt-BR" dirty="0"/>
              <a:t>Municipal de São Paulo. “Desaverbação”. Inviabilidade. </a:t>
            </a:r>
            <a:r>
              <a:rPr lang="pt-BR" b="1" dirty="0"/>
              <a:t>O tempo de </a:t>
            </a:r>
            <a:r>
              <a:rPr lang="pt-BR" b="1" dirty="0" smtClean="0"/>
              <a:t>serviço decorre </a:t>
            </a:r>
            <a:r>
              <a:rPr lang="pt-BR" b="1" dirty="0"/>
              <a:t>do exercício e está ligado ao cargo respectivo; produziu e continua produzindo </a:t>
            </a:r>
            <a:r>
              <a:rPr lang="pt-BR" b="1" dirty="0" smtClean="0"/>
              <a:t>efeitos no </a:t>
            </a:r>
            <a:r>
              <a:rPr lang="pt-BR" b="1" dirty="0"/>
              <a:t>cargo atual, o que impede a pretendida 'desaverbação'.</a:t>
            </a:r>
            <a:r>
              <a:rPr lang="pt-BR" dirty="0"/>
              <a:t> Sentença de </a:t>
            </a:r>
            <a:r>
              <a:rPr lang="pt-BR" dirty="0" smtClean="0"/>
              <a:t>procedência modificada</a:t>
            </a:r>
            <a:r>
              <a:rPr lang="pt-BR" dirty="0"/>
              <a:t>. Ordem denegada. Recurso e reexame necessário </a:t>
            </a:r>
            <a:r>
              <a:rPr lang="pt-BR" dirty="0" smtClean="0"/>
              <a:t>providos.</a:t>
            </a:r>
            <a:endParaRPr lang="pt-BR"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2435534633"/>
      </p:ext>
    </p:extLst>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084287"/>
            <a:ext cx="9143999" cy="5693866"/>
          </a:xfrm>
          <a:prstGeom prst="rect">
            <a:avLst/>
          </a:prstGeom>
        </p:spPr>
        <p:txBody>
          <a:bodyPr wrap="square">
            <a:spAutoFit/>
          </a:bodyPr>
          <a:lstStyle/>
          <a:p>
            <a:r>
              <a:rPr lang="pt-BR" sz="2400" b="1" dirty="0" smtClean="0"/>
              <a:t>TRF </a:t>
            </a:r>
            <a:r>
              <a:rPr lang="pt-BR" sz="2400" b="1" dirty="0"/>
              <a:t>da 5ª Região - RE 0521310/PB28</a:t>
            </a:r>
          </a:p>
          <a:p>
            <a:pPr algn="just"/>
            <a:r>
              <a:rPr lang="pt-BR" dirty="0" smtClean="0"/>
              <a:t>ADMINISTRATIVO</a:t>
            </a:r>
            <a:r>
              <a:rPr lang="pt-BR" dirty="0"/>
              <a:t>. MANDADO DE SEGURANÇA. DESAVERBAÇÃO TEMPO </a:t>
            </a:r>
            <a:r>
              <a:rPr lang="pt-BR" dirty="0" smtClean="0"/>
              <a:t>DE SERVIÇO</a:t>
            </a:r>
            <a:r>
              <a:rPr lang="pt-BR" dirty="0"/>
              <a:t>. RENÚNCIA ABONO DE PERMANÊNCIA. POSSIBILIDADE</a:t>
            </a:r>
            <a:r>
              <a:rPr lang="pt-BR" dirty="0" smtClean="0"/>
              <a:t>. RESSARCIMENTO </a:t>
            </a:r>
            <a:r>
              <a:rPr lang="pt-BR" dirty="0"/>
              <a:t>DOS VALORES RECEBIDOS.</a:t>
            </a:r>
          </a:p>
          <a:p>
            <a:pPr algn="just"/>
            <a:r>
              <a:rPr lang="pt-BR" dirty="0"/>
              <a:t>1. </a:t>
            </a:r>
            <a:r>
              <a:rPr lang="pt-BR" b="1" dirty="0"/>
              <a:t>A Impetrante ingressou em juízo pleiteando que a UFCG desaverbe as certidões </a:t>
            </a:r>
            <a:r>
              <a:rPr lang="pt-BR" b="1" dirty="0" smtClean="0"/>
              <a:t>de tempo </a:t>
            </a:r>
            <a:r>
              <a:rPr lang="pt-BR" b="1" dirty="0"/>
              <a:t>de serviço fornecidas pelo INSS </a:t>
            </a:r>
            <a:r>
              <a:rPr lang="pt-BR" dirty="0"/>
              <a:t>e pelo Ministério do Exército, bem como </a:t>
            </a:r>
            <a:r>
              <a:rPr lang="pt-BR" dirty="0" smtClean="0"/>
              <a:t>proceda a </a:t>
            </a:r>
            <a:r>
              <a:rPr lang="pt-BR" dirty="0"/>
              <a:t>elaboração de planilha de cálculo na qual conste os valores a serem ressarcidos a título </a:t>
            </a:r>
            <a:r>
              <a:rPr lang="pt-BR" dirty="0" smtClean="0"/>
              <a:t>de abono </a:t>
            </a:r>
            <a:r>
              <a:rPr lang="pt-BR" dirty="0"/>
              <a:t>de permanência recebido durante o período de 07/06/2006 a setembro/2010</a:t>
            </a:r>
            <a:r>
              <a:rPr lang="pt-BR" dirty="0" smtClean="0"/>
              <a:t>.</a:t>
            </a:r>
          </a:p>
          <a:p>
            <a:pPr algn="just"/>
            <a:r>
              <a:rPr lang="pt-BR" dirty="0"/>
              <a:t>2. </a:t>
            </a:r>
            <a:r>
              <a:rPr lang="pt-BR" b="1" dirty="0"/>
              <a:t>O abono de permanência é um direito patrimonial disponível, circunstância </a:t>
            </a:r>
            <a:r>
              <a:rPr lang="pt-BR" b="1" dirty="0" smtClean="0"/>
              <a:t>que possibilita </a:t>
            </a:r>
            <a:r>
              <a:rPr lang="pt-BR" b="1" dirty="0"/>
              <a:t>a sua renúncia. Assim, nada impede a desaverbação do tempo de </a:t>
            </a:r>
            <a:r>
              <a:rPr lang="pt-BR" b="1" dirty="0" smtClean="0"/>
              <a:t>serviço averbado </a:t>
            </a:r>
            <a:r>
              <a:rPr lang="pt-BR" b="1" dirty="0"/>
              <a:t>para fins de viabilizar o seu deferimento, após a impetrante ter manifestado </a:t>
            </a:r>
            <a:r>
              <a:rPr lang="pt-BR" b="1" dirty="0" smtClean="0"/>
              <a:t>o seu </a:t>
            </a:r>
            <a:r>
              <a:rPr lang="pt-BR" b="1" dirty="0"/>
              <a:t>desejo de renúncia ao abono de permanência, com a consequente devolução </a:t>
            </a:r>
            <a:r>
              <a:rPr lang="pt-BR" b="1" dirty="0" smtClean="0"/>
              <a:t>dos valores </a:t>
            </a:r>
            <a:r>
              <a:rPr lang="pt-BR" b="1" dirty="0"/>
              <a:t>recebidos a este título</a:t>
            </a:r>
            <a:r>
              <a:rPr lang="pt-BR" dirty="0"/>
              <a:t>.</a:t>
            </a:r>
          </a:p>
          <a:p>
            <a:pPr algn="just"/>
            <a:r>
              <a:rPr lang="pt-BR" dirty="0"/>
              <a:t>3. Não há prejuízo ao erário, </a:t>
            </a:r>
            <a:r>
              <a:rPr lang="pt-BR" b="1" dirty="0"/>
              <a:t>em face do ressarcimento dos valores recebidos</a:t>
            </a:r>
            <a:r>
              <a:rPr lang="pt-BR" dirty="0"/>
              <a:t>, ou violação </a:t>
            </a:r>
            <a:r>
              <a:rPr lang="pt-BR" dirty="0" smtClean="0"/>
              <a:t>da normas </a:t>
            </a:r>
            <a:r>
              <a:rPr lang="pt-BR" dirty="0"/>
              <a:t>legais, pois o tempo de serviço não será utilizado em duplicidade, mas apenas </a:t>
            </a:r>
            <a:r>
              <a:rPr lang="pt-BR" dirty="0" smtClean="0"/>
              <a:t>para fins </a:t>
            </a:r>
            <a:r>
              <a:rPr lang="pt-BR" dirty="0"/>
              <a:t>de aposentadoria junto ao RGPS.</a:t>
            </a:r>
          </a:p>
          <a:p>
            <a:pPr algn="just"/>
            <a:r>
              <a:rPr lang="pt-BR" dirty="0"/>
              <a:t>4. Remessa ex officio não provida.</a:t>
            </a:r>
            <a:endParaRPr lang="pt-BR"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3913276028"/>
      </p:ext>
    </p:extLst>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156506"/>
            <a:ext cx="9143999" cy="5386090"/>
          </a:xfrm>
          <a:prstGeom prst="rect">
            <a:avLst/>
          </a:prstGeom>
        </p:spPr>
        <p:txBody>
          <a:bodyPr wrap="square">
            <a:spAutoFit/>
          </a:bodyPr>
          <a:lstStyle/>
          <a:p>
            <a:r>
              <a:rPr lang="pt-BR" sz="2400" b="1" dirty="0" smtClean="0"/>
              <a:t>TJSP </a:t>
            </a:r>
            <a:r>
              <a:rPr lang="pt-BR" sz="2400" b="1" dirty="0"/>
              <a:t>– Apelação nº 0008789-09.2012.8.26.005329</a:t>
            </a:r>
          </a:p>
          <a:p>
            <a:pPr algn="just"/>
            <a:r>
              <a:rPr lang="pt-BR" dirty="0" smtClean="0"/>
              <a:t>(...)</a:t>
            </a:r>
            <a:endParaRPr lang="pt-BR" dirty="0"/>
          </a:p>
          <a:p>
            <a:pPr algn="just"/>
            <a:r>
              <a:rPr lang="pt-BR" dirty="0" smtClean="0"/>
              <a:t>A </a:t>
            </a:r>
            <a:r>
              <a:rPr lang="pt-BR" dirty="0"/>
              <a:t>averbação do tempo trabalhado na iniciativa privada na Certidão de Tempo de </a:t>
            </a:r>
            <a:r>
              <a:rPr lang="pt-BR" dirty="0" smtClean="0"/>
              <a:t>Serviço prestado </a:t>
            </a:r>
            <a:r>
              <a:rPr lang="pt-BR" dirty="0"/>
              <a:t>ao Estado constitui ato de mero registro e a exclusão do referido tempo não </a:t>
            </a:r>
            <a:r>
              <a:rPr lang="pt-BR" dirty="0" smtClean="0"/>
              <a:t>implica em </a:t>
            </a:r>
            <a:r>
              <a:rPr lang="pt-BR" dirty="0"/>
              <a:t>anulação ou revogação do ato administrativo.</a:t>
            </a:r>
          </a:p>
          <a:p>
            <a:pPr algn="just"/>
            <a:r>
              <a:rPr lang="pt-BR" b="1" dirty="0"/>
              <a:t>Ademais, não haveria qualquer prejuízo ao Estado a referida desaverbação, já que </a:t>
            </a:r>
            <a:r>
              <a:rPr lang="pt-BR" b="1" dirty="0" smtClean="0"/>
              <a:t>a autora </a:t>
            </a:r>
            <a:r>
              <a:rPr lang="pt-BR" b="1" dirty="0"/>
              <a:t>não se nega a devolver o abono de permanência, se com a desaverbação </a:t>
            </a:r>
            <a:r>
              <a:rPr lang="pt-BR" b="1" dirty="0" smtClean="0"/>
              <a:t>daquele tempo </a:t>
            </a:r>
            <a:r>
              <a:rPr lang="pt-BR" b="1" dirty="0"/>
              <a:t>prestado na iniciativa privada não tiver mais direito a ele</a:t>
            </a:r>
            <a:r>
              <a:rPr lang="pt-BR" dirty="0"/>
              <a:t>.</a:t>
            </a:r>
          </a:p>
          <a:p>
            <a:pPr algn="just"/>
            <a:r>
              <a:rPr lang="pt-BR" dirty="0"/>
              <a:t>[...]</a:t>
            </a:r>
          </a:p>
          <a:p>
            <a:pPr algn="just"/>
            <a:r>
              <a:rPr lang="pt-BR" b="1" dirty="0"/>
              <a:t>Desta forma a sentença merece reforma para determinar que a Fazenda expeça </a:t>
            </a:r>
            <a:r>
              <a:rPr lang="pt-BR" b="1" dirty="0" smtClean="0"/>
              <a:t>nova certidão </a:t>
            </a:r>
            <a:r>
              <a:rPr lang="pt-BR" b="1" dirty="0"/>
              <a:t>de liquidação de tempo de serviço, desaverbando o tempo prestado na </a:t>
            </a:r>
            <a:r>
              <a:rPr lang="pt-BR" b="1" dirty="0" smtClean="0"/>
              <a:t>iniciativa privada</a:t>
            </a:r>
            <a:r>
              <a:rPr lang="pt-BR" dirty="0"/>
              <a:t>.</a:t>
            </a:r>
          </a:p>
          <a:p>
            <a:pPr algn="just"/>
            <a:r>
              <a:rPr lang="pt-BR" b="1" dirty="0"/>
              <a:t>Frise-se que qualquer vantagem que tenha sido recebida em função do </a:t>
            </a:r>
            <a:r>
              <a:rPr lang="pt-BR" b="1" dirty="0" smtClean="0"/>
              <a:t>tempo anteriormente </a:t>
            </a:r>
            <a:r>
              <a:rPr lang="pt-BR" b="1" dirty="0"/>
              <a:t>averbado, deve ser devolvido aos cofres públicos, devidamente corrigido</a:t>
            </a:r>
            <a:r>
              <a:rPr lang="pt-BR" b="1" dirty="0" smtClean="0"/>
              <a:t>, desde </a:t>
            </a:r>
            <a:r>
              <a:rPr lang="pt-BR" b="1" dirty="0"/>
              <a:t>a data do pagamento</a:t>
            </a:r>
            <a:r>
              <a:rPr lang="pt-BR" dirty="0"/>
              <a:t>, observando-se os termos da Lei nº 11.960/09.</a:t>
            </a:r>
          </a:p>
          <a:p>
            <a:pPr algn="just"/>
            <a:r>
              <a:rPr lang="pt-BR" dirty="0"/>
              <a:t>Invertido o ônus da sucumbência</a:t>
            </a:r>
            <a:r>
              <a:rPr lang="pt-BR" dirty="0" smtClean="0"/>
              <a:t>. Ocorrendo </a:t>
            </a:r>
            <a:r>
              <a:rPr lang="pt-BR" dirty="0"/>
              <a:t>isto, DOU PARCIAL PROVIMENTO AO RECURSO, nos </a:t>
            </a:r>
            <a:r>
              <a:rPr lang="pt-BR" dirty="0" smtClean="0"/>
              <a:t>termos supramencionados</a:t>
            </a:r>
            <a:r>
              <a:rPr lang="pt-BR" dirty="0"/>
              <a:t>.</a:t>
            </a:r>
            <a:endParaRPr lang="pt-BR"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3592127368"/>
      </p:ext>
    </p:extLst>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156506"/>
            <a:ext cx="9143999" cy="5416868"/>
          </a:xfrm>
          <a:prstGeom prst="rect">
            <a:avLst/>
          </a:prstGeom>
        </p:spPr>
        <p:txBody>
          <a:bodyPr wrap="square">
            <a:spAutoFit/>
          </a:bodyPr>
          <a:lstStyle/>
          <a:p>
            <a:r>
              <a:rPr lang="pt-BR" sz="2200" b="1" dirty="0" smtClean="0"/>
              <a:t>TJMG </a:t>
            </a:r>
            <a:r>
              <a:rPr lang="pt-BR" sz="2200" b="1" dirty="0"/>
              <a:t>– Apelação </a:t>
            </a:r>
            <a:r>
              <a:rPr lang="pt-BR" sz="2200" b="1" dirty="0" smtClean="0"/>
              <a:t>Cível/Reexame </a:t>
            </a:r>
            <a:r>
              <a:rPr lang="pt-BR" sz="2200" b="1" dirty="0"/>
              <a:t>Necessário nº 1.0024.11.088984-7/00230</a:t>
            </a:r>
          </a:p>
          <a:p>
            <a:pPr algn="just"/>
            <a:r>
              <a:rPr lang="pt-BR" sz="1800" dirty="0"/>
              <a:t>EMENTA: </a:t>
            </a:r>
            <a:r>
              <a:rPr lang="pt-BR" sz="1800" dirty="0" smtClean="0"/>
              <a:t>[..] Funcionária </a:t>
            </a:r>
            <a:r>
              <a:rPr lang="pt-BR" sz="1800" dirty="0"/>
              <a:t>pública estadual. Tempo de serviço público. Emissão de Certidão de Tempo </a:t>
            </a:r>
            <a:r>
              <a:rPr lang="pt-BR" sz="1800" dirty="0" smtClean="0"/>
              <a:t>de Contribuição </a:t>
            </a:r>
            <a:r>
              <a:rPr lang="pt-BR" sz="1800" dirty="0"/>
              <a:t>(CTC), para averbação no INSS. Negativa. Exigência administrativa de </a:t>
            </a:r>
            <a:r>
              <a:rPr lang="pt-BR" sz="1800" dirty="0" smtClean="0"/>
              <a:t>renúncia de </a:t>
            </a:r>
            <a:r>
              <a:rPr lang="pt-BR" sz="1800" dirty="0"/>
              <a:t>direitos de servidor. Descabimento. Violação ao art. 5º, XXXIV, da Constituição </a:t>
            </a:r>
            <a:r>
              <a:rPr lang="pt-BR" sz="1800" dirty="0" smtClean="0"/>
              <a:t>da República</a:t>
            </a:r>
            <a:r>
              <a:rPr lang="pt-BR" sz="1800" dirty="0"/>
              <a:t>. Direito líquido e certo lesado. </a:t>
            </a:r>
            <a:r>
              <a:rPr lang="pt-BR" sz="1800" b="1" dirty="0"/>
              <a:t>Desaverbação do tempo de contribuição </a:t>
            </a:r>
            <a:r>
              <a:rPr lang="pt-BR" sz="1800" b="1" dirty="0" smtClean="0"/>
              <a:t>no Estado </a:t>
            </a:r>
            <a:r>
              <a:rPr lang="pt-BR" sz="1800" b="1" dirty="0"/>
              <a:t>de Minas Gerais. Perda de consectários, como biênios e quinquênios. </a:t>
            </a:r>
            <a:r>
              <a:rPr lang="pt-BR" sz="1800" b="1" dirty="0" smtClean="0"/>
              <a:t>Efeitos naturais</a:t>
            </a:r>
            <a:r>
              <a:rPr lang="pt-BR" sz="1800" b="1" dirty="0"/>
              <a:t>. </a:t>
            </a:r>
            <a:r>
              <a:rPr lang="pt-BR" sz="1800" dirty="0"/>
              <a:t>Segurança parcialmente concedida. Sentença confirmada, prejudicada a </a:t>
            </a:r>
            <a:r>
              <a:rPr lang="pt-BR" sz="1800" dirty="0" smtClean="0"/>
              <a:t>segunda apelação </a:t>
            </a:r>
            <a:r>
              <a:rPr lang="pt-BR" sz="1800" dirty="0"/>
              <a:t>e negado provimento à primeira.</a:t>
            </a:r>
          </a:p>
          <a:p>
            <a:pPr algn="just"/>
            <a:r>
              <a:rPr lang="pt-BR" sz="1800" dirty="0" smtClean="0"/>
              <a:t>[...]</a:t>
            </a:r>
          </a:p>
          <a:p>
            <a:pPr algn="just"/>
            <a:r>
              <a:rPr lang="pt-BR" sz="1800" dirty="0" smtClean="0"/>
              <a:t>2</a:t>
            </a:r>
            <a:r>
              <a:rPr lang="pt-BR" sz="1800" dirty="0"/>
              <a:t>. Requerida a certidão de tempo de contribuição no Estado, para fins de averbação no INSS</a:t>
            </a:r>
            <a:r>
              <a:rPr lang="pt-BR" sz="1800" dirty="0" smtClean="0"/>
              <a:t>, </a:t>
            </a:r>
            <a:r>
              <a:rPr lang="pt-BR" sz="1800" b="1" dirty="0" smtClean="0"/>
              <a:t>impõe-se</a:t>
            </a:r>
            <a:r>
              <a:rPr lang="pt-BR" sz="1800" b="1" dirty="0"/>
              <a:t>, como efeito natural do pedido, a desaverbação do tempo de </a:t>
            </a:r>
            <a:r>
              <a:rPr lang="pt-BR" sz="1800" b="1" dirty="0" smtClean="0"/>
              <a:t>contribuição original</a:t>
            </a:r>
            <a:r>
              <a:rPr lang="pt-BR" sz="1800" b="1" dirty="0"/>
              <a:t>, com a consequente perda de consectários</a:t>
            </a:r>
            <a:r>
              <a:rPr lang="pt-BR" sz="1800" dirty="0" smtClean="0"/>
              <a:t>. (...)</a:t>
            </a:r>
            <a:endParaRPr lang="pt-BR" sz="1800" dirty="0"/>
          </a:p>
          <a:p>
            <a:pPr algn="just"/>
            <a:r>
              <a:rPr lang="pt-BR" sz="1800" dirty="0"/>
              <a:t>O tempo de serviço/contribuição usado para a concessão de adicionais certamente se </a:t>
            </a:r>
            <a:r>
              <a:rPr lang="pt-BR" sz="1800" dirty="0" smtClean="0"/>
              <a:t>vincula àquele </a:t>
            </a:r>
            <a:r>
              <a:rPr lang="pt-BR" sz="1800" dirty="0"/>
              <a:t>computado para se beneficiar da aposentadoria no INSS. A supressão dos adicionais </a:t>
            </a:r>
            <a:r>
              <a:rPr lang="pt-BR" sz="1800" dirty="0" smtClean="0"/>
              <a:t>é mera </a:t>
            </a:r>
            <a:r>
              <a:rPr lang="pt-BR" sz="1800" dirty="0"/>
              <a:t>consequência jurídica da exclusão do tempo de serviço</a:t>
            </a:r>
            <a:r>
              <a:rPr lang="pt-BR" sz="1800" dirty="0" smtClean="0"/>
              <a:t>. </a:t>
            </a:r>
            <a:r>
              <a:rPr lang="pt-BR" sz="1800" b="1" dirty="0" smtClean="0"/>
              <a:t>E </a:t>
            </a:r>
            <a:r>
              <a:rPr lang="pt-BR" sz="1800" b="1" dirty="0"/>
              <a:t>no caso vertente a impetrante pretende manter os adicionais (quinquênio, biênio, etc</a:t>
            </a:r>
            <a:r>
              <a:rPr lang="pt-BR" sz="1800" b="1" dirty="0" smtClean="0"/>
              <a:t>.), decorrentes </a:t>
            </a:r>
            <a:r>
              <a:rPr lang="pt-BR" sz="1800" b="1" dirty="0"/>
              <a:t>de tempo de serviço desaverbado do serviço público estadual e ainda </a:t>
            </a:r>
            <a:r>
              <a:rPr lang="pt-BR" sz="1800" b="1" dirty="0" smtClean="0"/>
              <a:t>aproveitá-lo para </a:t>
            </a:r>
            <a:r>
              <a:rPr lang="pt-BR" sz="1800" b="1" dirty="0"/>
              <a:t>obter aposentadoria no INSS. A se proceder desta forma a impetrante obteria </a:t>
            </a:r>
            <a:r>
              <a:rPr lang="pt-BR" sz="1800" b="1" dirty="0" smtClean="0"/>
              <a:t>duplo benefício </a:t>
            </a:r>
            <a:r>
              <a:rPr lang="pt-BR" sz="1800" b="1" dirty="0"/>
              <a:t>em razão de um só tempo de serviço. Seria o "bis in idem", o que não se </a:t>
            </a:r>
            <a:r>
              <a:rPr lang="pt-BR" sz="1800" b="1" dirty="0" smtClean="0"/>
              <a:t>pode admitir.</a:t>
            </a:r>
            <a:endParaRPr lang="pt-BR" sz="1800" b="1"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1852755596"/>
      </p:ext>
    </p:extLst>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1264036"/>
            <a:ext cx="9143999" cy="5262979"/>
          </a:xfrm>
          <a:prstGeom prst="rect">
            <a:avLst/>
          </a:prstGeom>
        </p:spPr>
        <p:txBody>
          <a:bodyPr wrap="square">
            <a:spAutoFit/>
          </a:bodyPr>
          <a:lstStyle/>
          <a:p>
            <a:r>
              <a:rPr lang="pt-BR" sz="2400" b="1" dirty="0" smtClean="0"/>
              <a:t>TJRS </a:t>
            </a:r>
            <a:r>
              <a:rPr lang="pt-BR" sz="2400" b="1" dirty="0"/>
              <a:t>- Apelação nº 7003572256031</a:t>
            </a:r>
          </a:p>
          <a:p>
            <a:pPr algn="just"/>
            <a:r>
              <a:rPr lang="pt-BR" sz="2400" dirty="0"/>
              <a:t>Apelação cível. Servidor público. Desaverbação de tempo de serviço para utilização </a:t>
            </a:r>
            <a:r>
              <a:rPr lang="pt-BR" sz="2400" dirty="0" smtClean="0"/>
              <a:t>em regime </a:t>
            </a:r>
            <a:r>
              <a:rPr lang="pt-BR" sz="2400" dirty="0"/>
              <a:t>previdenciário diverso. Possibilidade. </a:t>
            </a:r>
            <a:r>
              <a:rPr lang="pt-BR" sz="2400" b="1" dirty="0"/>
              <a:t>Vantagens decorrentes </a:t>
            </a:r>
            <a:r>
              <a:rPr lang="pt-BR" sz="2400" b="1" dirty="0" smtClean="0"/>
              <a:t>tempo </a:t>
            </a:r>
            <a:r>
              <a:rPr lang="pt-BR" sz="2400" b="1" dirty="0"/>
              <a:t>de serviço </a:t>
            </a:r>
            <a:r>
              <a:rPr lang="pt-BR" sz="2400" b="1" dirty="0" smtClean="0"/>
              <a:t>que foram </a:t>
            </a:r>
            <a:r>
              <a:rPr lang="pt-BR" sz="2400" b="1" dirty="0"/>
              <a:t>pagas pela administração estadual, em razão da averbação do tempo de serviço, </a:t>
            </a:r>
            <a:r>
              <a:rPr lang="pt-BR" sz="2400" b="1" dirty="0" smtClean="0"/>
              <a:t>são legítimas </a:t>
            </a:r>
            <a:r>
              <a:rPr lang="pt-BR" sz="2400" b="1" dirty="0"/>
              <a:t>e devidas, </a:t>
            </a:r>
            <a:r>
              <a:rPr lang="pt-BR" sz="2400" b="1" u="sng" dirty="0"/>
              <a:t>cessando com a desaverbação</a:t>
            </a:r>
            <a:r>
              <a:rPr lang="pt-BR" sz="2400" b="1" dirty="0"/>
              <a:t>. Efeitos </a:t>
            </a:r>
            <a:r>
              <a:rPr lang="pt-BR" sz="2400" b="1" i="1" dirty="0"/>
              <a:t>ex nunc</a:t>
            </a:r>
            <a:r>
              <a:rPr lang="pt-BR" sz="2400" b="1" dirty="0"/>
              <a:t>.</a:t>
            </a:r>
            <a:r>
              <a:rPr lang="pt-BR" sz="2400" dirty="0"/>
              <a:t> Negaram provimento </a:t>
            </a:r>
            <a:r>
              <a:rPr lang="pt-BR" sz="2400" dirty="0" smtClean="0"/>
              <a:t>ao recurso </a:t>
            </a:r>
            <a:r>
              <a:rPr lang="pt-BR" sz="2400" dirty="0"/>
              <a:t>de apelação. Unânime</a:t>
            </a:r>
            <a:r>
              <a:rPr lang="pt-BR" sz="2400" dirty="0" smtClean="0"/>
              <a:t>.</a:t>
            </a:r>
          </a:p>
          <a:p>
            <a:pPr algn="just"/>
            <a:endParaRPr lang="pt-BR" sz="2400" dirty="0" smtClean="0"/>
          </a:p>
          <a:p>
            <a:pPr algn="just"/>
            <a:r>
              <a:rPr lang="pt-BR" sz="2400" dirty="0" smtClean="0">
                <a:sym typeface="Wingdings" panose="05000000000000000000" pitchFamily="2" charset="2"/>
              </a:rPr>
              <a:t>Decisão isolada, que </a:t>
            </a:r>
            <a:r>
              <a:rPr lang="pt-BR" sz="2400" u="sng" dirty="0" smtClean="0">
                <a:sym typeface="Wingdings" panose="05000000000000000000" pitchFamily="2" charset="2"/>
              </a:rPr>
              <a:t>seguiu o entendimento aplicado pelo STJ sobre a possibilidade de desaposentação no RGPS</a:t>
            </a:r>
            <a:r>
              <a:rPr lang="pt-BR" sz="2400" dirty="0" smtClean="0">
                <a:sym typeface="Wingdings" panose="05000000000000000000" pitchFamily="2" charset="2"/>
              </a:rPr>
              <a:t>, sem a necessidade de devolução dos valores recebidos.</a:t>
            </a:r>
          </a:p>
          <a:p>
            <a:pPr algn="just"/>
            <a:endParaRPr lang="pt-BR" sz="2400" dirty="0" smtClean="0">
              <a:solidFill>
                <a:srgbClr val="000000"/>
              </a:solidFill>
              <a:latin typeface="Times New Roman"/>
              <a:sym typeface="Wingdings" panose="05000000000000000000" pitchFamily="2" charset="2"/>
            </a:endParaRPr>
          </a:p>
          <a:p>
            <a:pPr algn="just"/>
            <a:r>
              <a:rPr lang="pt-BR" sz="2400" dirty="0" smtClean="0">
                <a:solidFill>
                  <a:srgbClr val="000000"/>
                </a:solidFill>
                <a:latin typeface="Times New Roman"/>
                <a:sym typeface="Wingdings" panose="05000000000000000000" pitchFamily="2" charset="2"/>
              </a:rPr>
              <a:t>O tema da desaposentação será julgado pelo STF, com repercussão geral, no RE nº 661.256/DF.</a:t>
            </a:r>
            <a:endParaRPr lang="pt-BR" sz="2200" dirty="0" smtClean="0">
              <a:solidFill>
                <a:srgbClr val="000000"/>
              </a:solidFill>
              <a:latin typeface="Times New Roman"/>
            </a:endParaRPr>
          </a:p>
        </p:txBody>
      </p:sp>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JURISPRUDENCIAL SOBRE A DESAVERBAÇÃO</a:t>
            </a:r>
            <a:endParaRPr lang="pt-BR" altLang="pt-BR" sz="2250" b="1" dirty="0">
              <a:solidFill>
                <a:srgbClr val="002060"/>
              </a:solidFill>
            </a:endParaRPr>
          </a:p>
        </p:txBody>
      </p:sp>
    </p:spTree>
    <p:extLst>
      <p:ext uri="{BB962C8B-B14F-4D97-AF65-F5344CB8AC3E}">
        <p14:creationId xmlns:p14="http://schemas.microsoft.com/office/powerpoint/2010/main" val="3271863399"/>
      </p:ext>
    </p:extLst>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DO INSS SOBRE A DESAVERBAÇÃO</a:t>
            </a:r>
            <a:endParaRPr lang="pt-BR" altLang="pt-BR" sz="2250" b="1" dirty="0">
              <a:solidFill>
                <a:srgbClr val="002060"/>
              </a:solidFill>
            </a:endParaRPr>
          </a:p>
        </p:txBody>
      </p:sp>
      <p:sp>
        <p:nvSpPr>
          <p:cNvPr id="5" name="Retângulo 4"/>
          <p:cNvSpPr/>
          <p:nvPr/>
        </p:nvSpPr>
        <p:spPr>
          <a:xfrm>
            <a:off x="-1" y="1264036"/>
            <a:ext cx="9143999" cy="5116785"/>
          </a:xfrm>
          <a:prstGeom prst="rect">
            <a:avLst/>
          </a:prstGeom>
        </p:spPr>
        <p:txBody>
          <a:bodyPr wrap="square">
            <a:spAutoFit/>
          </a:bodyPr>
          <a:lstStyle/>
          <a:p>
            <a:pPr>
              <a:spcAft>
                <a:spcPts val="600"/>
              </a:spcAft>
            </a:pPr>
            <a:r>
              <a:rPr lang="pt-BR" sz="2400" b="1" u="sng" dirty="0" smtClean="0"/>
              <a:t>Instrução </a:t>
            </a:r>
            <a:r>
              <a:rPr lang="pt-BR" sz="2400" b="1" u="sng" dirty="0"/>
              <a:t>Normativa INSS/PRES nº </a:t>
            </a:r>
            <a:r>
              <a:rPr lang="pt-BR" sz="2400" b="1" u="sng" dirty="0" smtClean="0"/>
              <a:t>45/2010 (REVOGADA)</a:t>
            </a:r>
          </a:p>
          <a:p>
            <a:pPr algn="just"/>
            <a:r>
              <a:rPr lang="pt-BR" dirty="0" smtClean="0"/>
              <a:t>Art</a:t>
            </a:r>
            <a:r>
              <a:rPr lang="pt-BR" dirty="0"/>
              <a:t>. 380. A CTC que não tiver sido utilizada para fins de averbação no RPPS ou, uma vez averbada, o tempo certificado, comprovadamente não tiver sido utilizado para obtenção de aposentadoria ou vantagem no RPPS, será revista, a qualquer tempo, a pedido do interessado, inclusive para incluir novos períodos ou para fracionamento, mediante a apresentação dos seguintes documentos:</a:t>
            </a:r>
          </a:p>
          <a:p>
            <a:pPr algn="just"/>
            <a:r>
              <a:rPr lang="pt-BR" dirty="0"/>
              <a:t> I - solicitação do cancelamento da certidão emitida;</a:t>
            </a:r>
          </a:p>
          <a:p>
            <a:pPr algn="just"/>
            <a:r>
              <a:rPr lang="pt-BR" dirty="0"/>
              <a:t>II - certidão original; e</a:t>
            </a:r>
          </a:p>
          <a:p>
            <a:pPr algn="just"/>
            <a:r>
              <a:rPr lang="pt-BR" dirty="0"/>
              <a:t>III - declaração emitida pelo órgão de lotação do interessado, contendo informações sobre a utilização ou não dos períodos certificados pelo INSS, e para quais fins foram utilizados.</a:t>
            </a:r>
          </a:p>
          <a:p>
            <a:pPr algn="just">
              <a:spcAft>
                <a:spcPts val="600"/>
              </a:spcAft>
            </a:pPr>
            <a:r>
              <a:rPr lang="pt-BR" b="1" dirty="0" smtClean="0"/>
              <a:t>§ </a:t>
            </a:r>
            <a:r>
              <a:rPr lang="pt-BR" b="1" dirty="0"/>
              <a:t>1º </a:t>
            </a:r>
            <a:r>
              <a:rPr lang="pt-BR" b="1" u="sng" dirty="0"/>
              <a:t>Não serão consideradas como vantagens no RPPS as verbas de </a:t>
            </a:r>
            <a:r>
              <a:rPr lang="pt-BR" b="1" u="sng" dirty="0" err="1"/>
              <a:t>anuênio</a:t>
            </a:r>
            <a:r>
              <a:rPr lang="pt-BR" b="1" u="sng" dirty="0"/>
              <a:t>, quinquênio, abono de permanência em serviço ou outras espécies de remuneração, pagas pelo ente público, considerando que são parcelas de natureza remuneratória e que não interferem no cômputo do tempo de contribuição e nem alteram o período certificado</a:t>
            </a:r>
            <a:r>
              <a:rPr lang="pt-BR" b="1" dirty="0" smtClean="0"/>
              <a:t>.</a:t>
            </a:r>
          </a:p>
        </p:txBody>
      </p:sp>
    </p:spTree>
    <p:extLst>
      <p:ext uri="{BB962C8B-B14F-4D97-AF65-F5344CB8AC3E}">
        <p14:creationId xmlns:p14="http://schemas.microsoft.com/office/powerpoint/2010/main" val="1495984541"/>
      </p:ext>
    </p:extLst>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DO INSS SOBRE A DESAVERBAÇÃO</a:t>
            </a:r>
            <a:endParaRPr lang="pt-BR" altLang="pt-BR" sz="2250" b="1" dirty="0">
              <a:solidFill>
                <a:srgbClr val="002060"/>
              </a:solidFill>
            </a:endParaRPr>
          </a:p>
        </p:txBody>
      </p:sp>
      <p:sp>
        <p:nvSpPr>
          <p:cNvPr id="7" name="Retângulo 6"/>
          <p:cNvSpPr/>
          <p:nvPr/>
        </p:nvSpPr>
        <p:spPr>
          <a:xfrm>
            <a:off x="-13147" y="1340768"/>
            <a:ext cx="9143999" cy="4939814"/>
          </a:xfrm>
          <a:prstGeom prst="rect">
            <a:avLst/>
          </a:prstGeom>
        </p:spPr>
        <p:txBody>
          <a:bodyPr wrap="square">
            <a:spAutoFit/>
          </a:bodyPr>
          <a:lstStyle/>
          <a:p>
            <a:pPr>
              <a:spcAft>
                <a:spcPts val="300"/>
              </a:spcAft>
            </a:pPr>
            <a:r>
              <a:rPr lang="pt-BR" sz="2200" b="1" u="sng" dirty="0" smtClean="0"/>
              <a:t>Instrução </a:t>
            </a:r>
            <a:r>
              <a:rPr lang="pt-BR" sz="2200" b="1" u="sng" dirty="0"/>
              <a:t>Normativa INSS/PRES nº </a:t>
            </a:r>
            <a:r>
              <a:rPr lang="pt-BR" sz="2200" b="1" u="sng" dirty="0" smtClean="0"/>
              <a:t>77/2015 (VIGENTE)</a:t>
            </a:r>
          </a:p>
          <a:p>
            <a:pPr>
              <a:spcAft>
                <a:spcPts val="300"/>
              </a:spcAft>
            </a:pPr>
            <a:endParaRPr lang="pt-BR" sz="2200" b="1" u="sng" dirty="0"/>
          </a:p>
          <a:p>
            <a:pPr algn="just"/>
            <a:r>
              <a:rPr lang="pt-BR" dirty="0"/>
              <a:t>Art. 452. A CTC que não tiver sido utilizada para fins de averbação no RPPS ou, uma vez averbada, o tempo certificado, comprovadamente não tiver sido utilizado para obtenção de aposentadoria ou vantagem no RPPS, será revista, a qualquer tempo, a pedido do interessado, inclusive para incluir novos períodos ou para fracionamento, mediante a apresentação dos seguintes documentos:</a:t>
            </a:r>
          </a:p>
          <a:p>
            <a:pPr algn="just"/>
            <a:r>
              <a:rPr lang="pt-BR" dirty="0"/>
              <a:t>I - solicitação do cancelamento da certidão emitida;</a:t>
            </a:r>
          </a:p>
          <a:p>
            <a:pPr algn="just"/>
            <a:r>
              <a:rPr lang="pt-BR" dirty="0"/>
              <a:t>II - certidão original; e</a:t>
            </a:r>
          </a:p>
          <a:p>
            <a:pPr algn="just"/>
            <a:r>
              <a:rPr lang="pt-BR" dirty="0"/>
              <a:t>III - declaração emitida pelo órgão de lotação do interessado, contendo informações sobre a utilização ou não dos períodos certificados pelo INSS, e para quais fins foram utilizados.</a:t>
            </a:r>
          </a:p>
          <a:p>
            <a:pPr algn="just"/>
            <a:r>
              <a:rPr lang="pt-BR" b="1" dirty="0"/>
              <a:t>§ 1º </a:t>
            </a:r>
            <a:r>
              <a:rPr lang="pt-BR" b="1" u="sng" dirty="0"/>
              <a:t>Serão consideradas como vantagens no RPPS as verbas de </a:t>
            </a:r>
            <a:r>
              <a:rPr lang="pt-BR" b="1" u="sng" dirty="0" err="1"/>
              <a:t>anuênio</a:t>
            </a:r>
            <a:r>
              <a:rPr lang="pt-BR" b="1" u="sng" dirty="0"/>
              <a:t>, quinquênio, abono de permanência em serviço ou outras espécies de remuneração, pagas pelo ente público.</a:t>
            </a:r>
            <a:endParaRPr lang="pt-BR" dirty="0"/>
          </a:p>
          <a:p>
            <a:pPr algn="just"/>
            <a:endParaRPr lang="pt-BR" sz="600" dirty="0" smtClean="0"/>
          </a:p>
        </p:txBody>
      </p:sp>
    </p:spTree>
    <p:extLst>
      <p:ext uri="{BB962C8B-B14F-4D97-AF65-F5344CB8AC3E}">
        <p14:creationId xmlns:p14="http://schemas.microsoft.com/office/powerpoint/2010/main" val="17077537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1000"/>
                                        <p:tgtEl>
                                          <p:spTgt spid="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arn(inVertical)">
                                      <p:cBhvr>
                                        <p:cTn id="10" dur="1000"/>
                                        <p:tgtEl>
                                          <p:spTgt spid="7">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arn(inVertical)">
                                      <p:cBhvr>
                                        <p:cTn id="13" dur="1000"/>
                                        <p:tgtEl>
                                          <p:spTgt spid="7">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barn(inVertical)">
                                      <p:cBhvr>
                                        <p:cTn id="16" dur="1000"/>
                                        <p:tgtEl>
                                          <p:spTgt spid="7">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barn(inVertical)">
                                      <p:cBhvr>
                                        <p:cTn id="19"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smtClean="0">
                <a:solidFill>
                  <a:srgbClr val="002060"/>
                </a:solidFill>
              </a:rPr>
              <a:t>POSIÇÃO DO INSS SOBRE A DESAVERBAÇÃO</a:t>
            </a:r>
            <a:endParaRPr lang="pt-BR" altLang="pt-BR" sz="2250" b="1" dirty="0">
              <a:solidFill>
                <a:srgbClr val="002060"/>
              </a:solidFill>
            </a:endParaRPr>
          </a:p>
        </p:txBody>
      </p:sp>
      <p:sp>
        <p:nvSpPr>
          <p:cNvPr id="7" name="Retângulo 6"/>
          <p:cNvSpPr/>
          <p:nvPr/>
        </p:nvSpPr>
        <p:spPr>
          <a:xfrm>
            <a:off x="-13147" y="1268760"/>
            <a:ext cx="9143999" cy="4809009"/>
          </a:xfrm>
          <a:prstGeom prst="rect">
            <a:avLst/>
          </a:prstGeom>
        </p:spPr>
        <p:txBody>
          <a:bodyPr wrap="square">
            <a:spAutoFit/>
          </a:bodyPr>
          <a:lstStyle/>
          <a:p>
            <a:pPr>
              <a:spcAft>
                <a:spcPts val="300"/>
              </a:spcAft>
            </a:pPr>
            <a:r>
              <a:rPr lang="pt-BR" sz="2200" b="1" u="sng" dirty="0" smtClean="0"/>
              <a:t>Instrução </a:t>
            </a:r>
            <a:r>
              <a:rPr lang="pt-BR" sz="2200" b="1" u="sng" dirty="0"/>
              <a:t>Normativa INSS/PRES nº </a:t>
            </a:r>
            <a:r>
              <a:rPr lang="pt-BR" sz="2200" b="1" u="sng" dirty="0" smtClean="0"/>
              <a:t>77/2015 (VIGENTE)</a:t>
            </a:r>
            <a:endParaRPr lang="pt-BR" sz="2200" b="1" u="sng" dirty="0"/>
          </a:p>
          <a:p>
            <a:pPr algn="just"/>
            <a:endParaRPr lang="pt-BR" sz="600" dirty="0" smtClean="0"/>
          </a:p>
          <a:p>
            <a:pPr algn="just"/>
            <a:endParaRPr lang="pt-BR" sz="600" dirty="0" smtClean="0"/>
          </a:p>
          <a:p>
            <a:pPr algn="just"/>
            <a:r>
              <a:rPr lang="pt-BR" sz="1800" dirty="0" smtClean="0"/>
              <a:t>Art. 441. Será permitida a emissão de CTC, pelo INSS, para os períodos em que os servidores ´públicos da União, dos Estados, do Distrito Federal e dos Município estiverem vinculados ao RGPS, somente se, </a:t>
            </a:r>
            <a:r>
              <a:rPr lang="pt-BR" sz="1800" u="sng" dirty="0" smtClean="0"/>
              <a:t>por ocasião de transformação para RPPS, esse tempo não tiver sido averbado automaticamente</a:t>
            </a:r>
            <a:r>
              <a:rPr lang="pt-BR" sz="1800" dirty="0" smtClean="0"/>
              <a:t> pelo respectivo órgão. </a:t>
            </a:r>
          </a:p>
          <a:p>
            <a:pPr algn="just"/>
            <a:r>
              <a:rPr lang="pt-BR" sz="1800" dirty="0" smtClean="0"/>
              <a:t>§ 1º Tratando-se de RPPS instituído por ente federativo estadual ou municipal, será necessário oficiar o órgão gestor do regime de previdência para que informe a lei instituidora do regime, a vigência, bem como, se há previsão expressa de averbação automática do período de vínculo sujeito ao RGPS, a exemplo da previsão contida no art. 243 da Lei nº 8.112, de 11 de dezembro de 1990.</a:t>
            </a:r>
          </a:p>
          <a:p>
            <a:pPr algn="just"/>
            <a:r>
              <a:rPr lang="pt-BR" sz="1800" dirty="0"/>
              <a:t>§ 2º Ainda que o órgão gestor do RPPS informe a averbação automática do período de vínculo sujeito ao RGPS, </a:t>
            </a:r>
            <a:r>
              <a:rPr lang="pt-BR" sz="1800" b="1" dirty="0"/>
              <a:t>o segurado poderá optar em qual regime deseja utilizar o período anterior à instituição do RPPS, observado o disposto do § 1º do art. 452</a:t>
            </a:r>
            <a:r>
              <a:rPr lang="pt-BR" sz="1800" dirty="0"/>
              <a:t>. </a:t>
            </a:r>
            <a:endParaRPr lang="pt-BR" sz="1800" dirty="0" smtClean="0"/>
          </a:p>
          <a:p>
            <a:pPr algn="just"/>
            <a:r>
              <a:rPr lang="pt-BR" sz="1800" dirty="0" smtClean="0"/>
              <a:t>§ </a:t>
            </a:r>
            <a:r>
              <a:rPr lang="pt-BR" sz="1800" dirty="0"/>
              <a:t>3º </a:t>
            </a:r>
            <a:r>
              <a:rPr lang="pt-BR" sz="1800" b="1" dirty="0"/>
              <a:t>A opção pela utilização no RGPS do período averbado automaticamente, na forma do § 2º, impõe a notificação formal ao órgão gestor do RPPS, informando sobre a vedação de nova utilização do mesmo período</a:t>
            </a:r>
            <a:r>
              <a:rPr lang="pt-BR" sz="1800" b="1" dirty="0" smtClean="0"/>
              <a:t>.</a:t>
            </a:r>
            <a:endParaRPr lang="pt-BR" sz="1800" b="1" dirty="0"/>
          </a:p>
        </p:txBody>
      </p:sp>
    </p:spTree>
    <p:extLst>
      <p:ext uri="{BB962C8B-B14F-4D97-AF65-F5344CB8AC3E}">
        <p14:creationId xmlns:p14="http://schemas.microsoft.com/office/powerpoint/2010/main" val="165110405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arn(inVertical)">
                                      <p:cBhvr>
                                        <p:cTn id="7" dur="10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arn(inVertical)">
                                      <p:cBhvr>
                                        <p:cTn id="12" dur="1000"/>
                                        <p:tgtEl>
                                          <p:spTgt spid="7">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barn(inVertical)">
                                      <p:cBhvr>
                                        <p:cTn id="15" dur="1000"/>
                                        <p:tgtEl>
                                          <p:spTgt spid="7">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barn(inVertical)">
                                      <p:cBhvr>
                                        <p:cTn id="1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14167" y="1988840"/>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spcBef>
                <a:spcPts val="1800"/>
              </a:spcBef>
            </a:pPr>
            <a:r>
              <a:rPr lang="pt-BR" altLang="pt-BR" sz="4800" b="1" dirty="0" smtClean="0">
                <a:solidFill>
                  <a:srgbClr val="002060"/>
                </a:solidFill>
                <a:latin typeface="+mn-lt"/>
                <a:ea typeface="+mn-ea"/>
                <a:cs typeface="+mn-cs"/>
              </a:rPr>
              <a:t>VÍNCULO AO RGPS DE MULTIPLAS ATIVIDADES</a:t>
            </a:r>
            <a:endParaRPr lang="pt-BR" altLang="pt-BR" sz="4800" b="1" kern="1200" dirty="0">
              <a:solidFill>
                <a:srgbClr val="002060"/>
              </a:solidFill>
              <a:latin typeface="+mn-lt"/>
              <a:ea typeface="+mn-ea"/>
              <a:cs typeface="+mn-cs"/>
            </a:endParaRPr>
          </a:p>
        </p:txBody>
      </p:sp>
      <p:pic>
        <p:nvPicPr>
          <p:cNvPr id="5122" name="Picture 2" descr="http://editorial.ciee.org.br/wp-content/uploads/2015/05/Ed_Multitarefa.png"/>
          <p:cNvPicPr>
            <a:picLocks noChangeAspect="1" noChangeArrowheads="1"/>
          </p:cNvPicPr>
          <p:nvPr/>
        </p:nvPicPr>
        <p:blipFill rotWithShape="1">
          <a:blip r:embed="rId3">
            <a:extLst>
              <a:ext uri="{28A0092B-C50C-407E-A947-70E740481C1C}">
                <a14:useLocalDpi xmlns:a14="http://schemas.microsoft.com/office/drawing/2010/main" val="0"/>
              </a:ext>
            </a:extLst>
          </a:blip>
          <a:srcRect l="11340" r="35740"/>
          <a:stretch/>
        </p:blipFill>
        <p:spPr bwMode="auto">
          <a:xfrm>
            <a:off x="6085741" y="4221088"/>
            <a:ext cx="3024336"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6561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980728"/>
            <a:ext cx="9144000" cy="400110"/>
          </a:xfrm>
          <a:prstGeom prst="rect">
            <a:avLst/>
          </a:prstGeom>
          <a:noFill/>
        </p:spPr>
        <p:txBody>
          <a:bodyPr wrap="square" rtlCol="0">
            <a:spAutoFit/>
          </a:bodyPr>
          <a:lstStyle/>
          <a:p>
            <a:r>
              <a:rPr lang="pt-BR" b="1" dirty="0">
                <a:solidFill>
                  <a:srgbClr val="002060"/>
                </a:solidFill>
                <a:latin typeface="Calibri" panose="020F0502020204030204" pitchFamily="34" charset="0"/>
              </a:rPr>
              <a:t>EXPANSÃO: Causas da expansão dos RPPS</a:t>
            </a:r>
          </a:p>
        </p:txBody>
      </p:sp>
      <p:pic>
        <p:nvPicPr>
          <p:cNvPr id="2" name="Imagem 1"/>
          <p:cNvPicPr>
            <a:picLocks noChangeAspect="1"/>
          </p:cNvPicPr>
          <p:nvPr/>
        </p:nvPicPr>
        <p:blipFill>
          <a:blip r:embed="rId3"/>
          <a:stretch>
            <a:fillRect/>
          </a:stretch>
        </p:blipFill>
        <p:spPr>
          <a:xfrm>
            <a:off x="287524" y="1380838"/>
            <a:ext cx="8568952" cy="5095777"/>
          </a:xfrm>
          <a:prstGeom prst="rect">
            <a:avLst/>
          </a:prstGeom>
        </p:spPr>
      </p:pic>
    </p:spTree>
    <p:extLst>
      <p:ext uri="{BB962C8B-B14F-4D97-AF65-F5344CB8AC3E}">
        <p14:creationId xmlns:p14="http://schemas.microsoft.com/office/powerpoint/2010/main" val="1430970055"/>
      </p:ext>
    </p:extLst>
  </p:cSld>
  <p:clrMapOvr>
    <a:masterClrMapping/>
  </p:clrMapOvr>
  <p:transition spd="med">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TEMPO DE VÍNCULO AO RGPS EM MÚLTIPLAS ATIVIDADES: EFEITOS NO RPPS</a:t>
            </a:r>
          </a:p>
        </p:txBody>
      </p:sp>
      <p:sp>
        <p:nvSpPr>
          <p:cNvPr id="2" name="Retângulo 1"/>
          <p:cNvSpPr/>
          <p:nvPr/>
        </p:nvSpPr>
        <p:spPr>
          <a:xfrm>
            <a:off x="53751" y="1844824"/>
            <a:ext cx="9036495" cy="3862596"/>
          </a:xfrm>
          <a:prstGeom prst="rect">
            <a:avLst/>
          </a:prstGeom>
        </p:spPr>
        <p:txBody>
          <a:bodyPr wrap="square">
            <a:spAutoFit/>
          </a:bodyPr>
          <a:lstStyle/>
          <a:p>
            <a:pPr algn="just">
              <a:spcAft>
                <a:spcPts val="600"/>
              </a:spcAft>
            </a:pPr>
            <a:r>
              <a:rPr lang="pt-BR" dirty="0">
                <a:solidFill>
                  <a:srgbClr val="000000"/>
                </a:solidFill>
                <a:latin typeface="Times New Roman"/>
              </a:rPr>
              <a:t>O exercício de múltiplas atividades públicas ou privadas no RGPS resulta em um único vínculo previdenciário, que compõe um único salário-de-contribuição e gera uma única CTC e uma única aposentadoria.</a:t>
            </a:r>
          </a:p>
          <a:p>
            <a:pPr algn="just">
              <a:spcAft>
                <a:spcPts val="600"/>
              </a:spcAft>
            </a:pPr>
            <a:endParaRPr lang="pt-BR" dirty="0" smtClean="0">
              <a:solidFill>
                <a:srgbClr val="000000"/>
              </a:solidFill>
              <a:latin typeface="Times New Roman"/>
            </a:endParaRPr>
          </a:p>
          <a:p>
            <a:pPr algn="just">
              <a:spcAft>
                <a:spcPts val="600"/>
              </a:spcAft>
            </a:pPr>
            <a:r>
              <a:rPr lang="pt-BR" dirty="0" smtClean="0">
                <a:solidFill>
                  <a:srgbClr val="000000"/>
                </a:solidFill>
                <a:latin typeface="Times New Roman"/>
              </a:rPr>
              <a:t>Se </a:t>
            </a:r>
            <a:r>
              <a:rPr lang="pt-BR" dirty="0">
                <a:solidFill>
                  <a:srgbClr val="000000"/>
                </a:solidFill>
                <a:latin typeface="Times New Roman"/>
              </a:rPr>
              <a:t>o servidor ocupava dois empregos públicos (vínculo ao RGPS) que foram transformados em dois cargos públicos (vínculo ao RPPS), o tempo anterior pode ser averbado em apenas um dos cargos</a:t>
            </a:r>
            <a:r>
              <a:rPr lang="pt-BR" dirty="0" smtClean="0">
                <a:solidFill>
                  <a:srgbClr val="000000"/>
                </a:solidFill>
                <a:latin typeface="Times New Roman"/>
              </a:rPr>
              <a:t>.</a:t>
            </a:r>
          </a:p>
          <a:p>
            <a:pPr algn="just">
              <a:spcAft>
                <a:spcPts val="600"/>
              </a:spcAft>
            </a:pPr>
            <a:endParaRPr lang="pt-BR" dirty="0">
              <a:solidFill>
                <a:srgbClr val="000000"/>
              </a:solidFill>
              <a:latin typeface="Times New Roman"/>
            </a:endParaRPr>
          </a:p>
          <a:p>
            <a:pPr algn="just">
              <a:spcAft>
                <a:spcPts val="600"/>
              </a:spcAft>
            </a:pPr>
            <a:r>
              <a:rPr lang="pt-BR" dirty="0">
                <a:solidFill>
                  <a:srgbClr val="000000"/>
                </a:solidFill>
                <a:latin typeface="Times New Roman"/>
              </a:rPr>
              <a:t>De igual forma ocorre se o servidor acumulava licitamente dois cargos públicos estatutários com vínculo ao RGPS, que depois passaram ao RPPS.</a:t>
            </a:r>
          </a:p>
          <a:p>
            <a:pPr algn="just">
              <a:spcAft>
                <a:spcPts val="600"/>
              </a:spcAft>
            </a:pPr>
            <a:endParaRPr lang="pt-BR" dirty="0">
              <a:solidFill>
                <a:srgbClr val="000000"/>
              </a:solidFill>
              <a:latin typeface="Times New Roman"/>
            </a:endParaRPr>
          </a:p>
        </p:txBody>
      </p:sp>
    </p:spTree>
    <p:extLst>
      <p:ext uri="{BB962C8B-B14F-4D97-AF65-F5344CB8AC3E}">
        <p14:creationId xmlns:p14="http://schemas.microsoft.com/office/powerpoint/2010/main" val="938045533"/>
      </p:ext>
    </p:extLst>
  </p:cSld>
  <p:clrMapOvr>
    <a:masterClrMapping/>
  </p:clrMapOvr>
  <p:transition spd="slow">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TEMPO DE VÍNCULO AO RGPS EM MÚLTIPLAS ATIVIDADES: EFEITOS NO RPPS</a:t>
            </a:r>
          </a:p>
        </p:txBody>
      </p:sp>
      <p:sp>
        <p:nvSpPr>
          <p:cNvPr id="2" name="Retângulo 1"/>
          <p:cNvSpPr/>
          <p:nvPr/>
        </p:nvSpPr>
        <p:spPr>
          <a:xfrm>
            <a:off x="53751" y="1844824"/>
            <a:ext cx="9036495" cy="4478149"/>
          </a:xfrm>
          <a:prstGeom prst="rect">
            <a:avLst/>
          </a:prstGeom>
        </p:spPr>
        <p:txBody>
          <a:bodyPr wrap="square">
            <a:spAutoFit/>
          </a:bodyPr>
          <a:lstStyle/>
          <a:p>
            <a:pPr algn="just">
              <a:spcAft>
                <a:spcPts val="600"/>
              </a:spcAft>
            </a:pPr>
            <a:r>
              <a:rPr lang="pt-BR" dirty="0">
                <a:solidFill>
                  <a:srgbClr val="000000"/>
                </a:solidFill>
                <a:latin typeface="Times New Roman"/>
              </a:rPr>
              <a:t>É possível emitir CTC com a divisão do tempo de contribuição para destinação a dois entes ou a dois cargos </a:t>
            </a:r>
            <a:r>
              <a:rPr lang="pt-BR" dirty="0" smtClean="0">
                <a:solidFill>
                  <a:srgbClr val="000000"/>
                </a:solidFill>
                <a:latin typeface="Times New Roman"/>
              </a:rPr>
              <a:t>diferentes:</a:t>
            </a:r>
            <a:endParaRPr lang="pt-BR" dirty="0">
              <a:solidFill>
                <a:srgbClr val="000000"/>
              </a:solidFill>
              <a:latin typeface="Times New Roman"/>
            </a:endParaRPr>
          </a:p>
          <a:p>
            <a:pPr algn="just">
              <a:spcAft>
                <a:spcPts val="600"/>
              </a:spcAft>
            </a:pPr>
            <a:endParaRPr lang="pt-BR" dirty="0" smtClean="0">
              <a:solidFill>
                <a:srgbClr val="000000"/>
              </a:solidFill>
              <a:latin typeface="Times New Roman"/>
            </a:endParaRPr>
          </a:p>
          <a:p>
            <a:pPr algn="just">
              <a:spcAft>
                <a:spcPts val="600"/>
              </a:spcAft>
            </a:pPr>
            <a:endParaRPr lang="pt-BR" dirty="0" smtClean="0">
              <a:solidFill>
                <a:srgbClr val="000000"/>
              </a:solidFill>
              <a:latin typeface="Times New Roman"/>
            </a:endParaRPr>
          </a:p>
          <a:p>
            <a:pPr algn="just">
              <a:spcAft>
                <a:spcPts val="600"/>
              </a:spcAft>
            </a:pPr>
            <a:endParaRPr lang="pt-BR" dirty="0">
              <a:solidFill>
                <a:srgbClr val="000000"/>
              </a:solidFill>
              <a:latin typeface="Times New Roman"/>
            </a:endParaRPr>
          </a:p>
          <a:p>
            <a:pPr algn="just">
              <a:spcAft>
                <a:spcPts val="600"/>
              </a:spcAft>
            </a:pPr>
            <a:endParaRPr lang="pt-BR" dirty="0" smtClean="0">
              <a:solidFill>
                <a:srgbClr val="000000"/>
              </a:solidFill>
              <a:latin typeface="Times New Roman"/>
            </a:endParaRPr>
          </a:p>
          <a:p>
            <a:pPr algn="just">
              <a:spcAft>
                <a:spcPts val="600"/>
              </a:spcAft>
            </a:pPr>
            <a:endParaRPr lang="pt-BR" dirty="0">
              <a:solidFill>
                <a:srgbClr val="000000"/>
              </a:solidFill>
              <a:latin typeface="Times New Roman"/>
            </a:endParaRPr>
          </a:p>
          <a:p>
            <a:pPr algn="just">
              <a:spcAft>
                <a:spcPts val="600"/>
              </a:spcAft>
            </a:pPr>
            <a:endParaRPr lang="pt-BR" dirty="0" smtClean="0">
              <a:solidFill>
                <a:srgbClr val="000000"/>
              </a:solidFill>
              <a:latin typeface="Times New Roman"/>
            </a:endParaRPr>
          </a:p>
          <a:p>
            <a:pPr algn="just">
              <a:spcAft>
                <a:spcPts val="600"/>
              </a:spcAft>
            </a:pPr>
            <a:endParaRPr lang="pt-BR" dirty="0">
              <a:solidFill>
                <a:srgbClr val="000000"/>
              </a:solidFill>
              <a:latin typeface="Times New Roman"/>
            </a:endParaRPr>
          </a:p>
          <a:p>
            <a:pPr algn="just">
              <a:spcAft>
                <a:spcPts val="600"/>
              </a:spcAft>
            </a:pPr>
            <a:endParaRPr lang="pt-BR" dirty="0" smtClean="0">
              <a:solidFill>
                <a:srgbClr val="000000"/>
              </a:solidFill>
              <a:latin typeface="Times New Roman"/>
            </a:endParaRPr>
          </a:p>
          <a:p>
            <a:pPr algn="just">
              <a:spcAft>
                <a:spcPts val="600"/>
              </a:spcAft>
            </a:pPr>
            <a:r>
              <a:rPr lang="pt-BR" dirty="0">
                <a:solidFill>
                  <a:srgbClr val="000000"/>
                </a:solidFill>
                <a:latin typeface="Times New Roman"/>
              </a:rPr>
              <a:t>Porém, é </a:t>
            </a:r>
            <a:r>
              <a:rPr lang="pt-BR" b="1" dirty="0" smtClean="0">
                <a:solidFill>
                  <a:srgbClr val="000000"/>
                </a:solidFill>
                <a:latin typeface="Times New Roman"/>
              </a:rPr>
              <a:t>VEDADO</a:t>
            </a:r>
            <a:r>
              <a:rPr lang="pt-BR" dirty="0" smtClean="0">
                <a:solidFill>
                  <a:srgbClr val="000000"/>
                </a:solidFill>
                <a:latin typeface="Times New Roman"/>
              </a:rPr>
              <a:t> </a:t>
            </a:r>
            <a:r>
              <a:rPr lang="pt-BR" dirty="0">
                <a:solidFill>
                  <a:srgbClr val="000000"/>
                </a:solidFill>
                <a:latin typeface="Times New Roman"/>
              </a:rPr>
              <a:t>o fracionamento dos vínculos e salários-de-contribuição correspondentes ao mesmo tempo.</a:t>
            </a:r>
          </a:p>
        </p:txBody>
      </p:sp>
      <p:sp>
        <p:nvSpPr>
          <p:cNvPr id="5" name="Seta para a esquerda e para a direita 4"/>
          <p:cNvSpPr/>
          <p:nvPr/>
        </p:nvSpPr>
        <p:spPr bwMode="auto">
          <a:xfrm>
            <a:off x="899592" y="2852936"/>
            <a:ext cx="7272808" cy="1008112"/>
          </a:xfrm>
          <a:prstGeom prst="leftRightArrow">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bodyPr>
          <a:lstStyle/>
          <a:p>
            <a:pPr marL="720000" marR="0" indent="0" algn="l"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chemeClr val="tx1"/>
                </a:solidFill>
                <a:effectLst/>
                <a:latin typeface="Times New Roman" pitchFamily="18" charset="0"/>
              </a:rPr>
              <a:t>	</a:t>
            </a:r>
            <a:r>
              <a:rPr kumimoji="0" lang="pt-BR" sz="3200" b="1" i="0" u="none" strike="noStrike" cap="none" normalizeH="0" dirty="0" smtClean="0">
                <a:ln>
                  <a:noFill/>
                </a:ln>
                <a:solidFill>
                  <a:schemeClr val="tx1"/>
                </a:solidFill>
                <a:effectLst/>
                <a:latin typeface="Times New Roman" pitchFamily="18" charset="0"/>
              </a:rPr>
              <a:t>      </a:t>
            </a:r>
            <a:r>
              <a:rPr kumimoji="0" lang="pt-BR" sz="3200" b="1" i="0" u="none" strike="noStrike" cap="none" normalizeH="0" baseline="0" dirty="0" smtClean="0">
                <a:ln>
                  <a:noFill/>
                </a:ln>
                <a:solidFill>
                  <a:schemeClr val="tx1"/>
                </a:solidFill>
                <a:effectLst/>
                <a:latin typeface="Times New Roman" pitchFamily="18" charset="0"/>
              </a:rPr>
              <a:t>T1                          T2</a:t>
            </a:r>
          </a:p>
        </p:txBody>
      </p:sp>
      <p:cxnSp>
        <p:nvCxnSpPr>
          <p:cNvPr id="6" name="Conector reto 5"/>
          <p:cNvCxnSpPr/>
          <p:nvPr/>
        </p:nvCxnSpPr>
        <p:spPr bwMode="auto">
          <a:xfrm>
            <a:off x="4427984" y="2924944"/>
            <a:ext cx="0" cy="864096"/>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Seta para a esquerda e para a direita 6"/>
          <p:cNvSpPr/>
          <p:nvPr/>
        </p:nvSpPr>
        <p:spPr bwMode="auto">
          <a:xfrm>
            <a:off x="899592" y="4140273"/>
            <a:ext cx="7272808" cy="1008112"/>
          </a:xfrm>
          <a:prstGeom prst="leftRightArrow">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bodyPr>
          <a:lstStyle/>
          <a:p>
            <a:pPr marL="720000" marR="0" indent="0" algn="l" defTabSz="914400" rtl="0" eaLnBrk="1" fontAlgn="base" latinLnBrk="0" hangingPunct="1">
              <a:lnSpc>
                <a:spcPct val="100000"/>
              </a:lnSpc>
              <a:spcBef>
                <a:spcPct val="0"/>
              </a:spcBef>
              <a:spcAft>
                <a:spcPct val="0"/>
              </a:spcAft>
              <a:buClrTx/>
              <a:buSzTx/>
              <a:buFontTx/>
              <a:buNone/>
              <a:tabLst/>
            </a:pPr>
            <a:endParaRPr kumimoji="0" lang="pt-BR" sz="3200" b="1" i="0" u="none" strike="noStrike" cap="none" normalizeH="0" baseline="0" dirty="0" smtClean="0">
              <a:ln>
                <a:noFill/>
              </a:ln>
              <a:solidFill>
                <a:schemeClr val="tx1"/>
              </a:solidFill>
              <a:effectLst/>
              <a:latin typeface="Times New Roman" pitchFamily="18" charset="0"/>
            </a:endParaRPr>
          </a:p>
        </p:txBody>
      </p:sp>
      <p:cxnSp>
        <p:nvCxnSpPr>
          <p:cNvPr id="8" name="Conector reto 7"/>
          <p:cNvCxnSpPr/>
          <p:nvPr/>
        </p:nvCxnSpPr>
        <p:spPr bwMode="auto">
          <a:xfrm flipV="1">
            <a:off x="899592" y="4644329"/>
            <a:ext cx="7272808" cy="6991"/>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Multiplicar 8"/>
          <p:cNvSpPr/>
          <p:nvPr/>
        </p:nvSpPr>
        <p:spPr bwMode="auto">
          <a:xfrm>
            <a:off x="3311860" y="3865159"/>
            <a:ext cx="2232248" cy="1572322"/>
          </a:xfrm>
          <a:prstGeom prst="mathMultiply">
            <a:avLst/>
          </a:prstGeom>
          <a:solidFill>
            <a:srgbClr val="FF0000"/>
          </a:solidFill>
          <a:ln w="317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896794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IMPOSSIBILIDADE DE CERTIFICAÇÃO </a:t>
            </a:r>
            <a:r>
              <a:rPr lang="pt-BR" altLang="pt-BR" sz="2250" b="1" dirty="0" smtClean="0">
                <a:solidFill>
                  <a:srgbClr val="002060"/>
                </a:solidFill>
              </a:rPr>
              <a:t>DE TEMPO </a:t>
            </a:r>
            <a:r>
              <a:rPr lang="pt-BR" altLang="pt-BR" sz="2250" b="1" dirty="0">
                <a:solidFill>
                  <a:srgbClr val="002060"/>
                </a:solidFill>
              </a:rPr>
              <a:t>DE RGPS POR RPPS</a:t>
            </a:r>
          </a:p>
        </p:txBody>
      </p:sp>
      <p:sp>
        <p:nvSpPr>
          <p:cNvPr id="2" name="Retângulo 1"/>
          <p:cNvSpPr/>
          <p:nvPr/>
        </p:nvSpPr>
        <p:spPr>
          <a:xfrm>
            <a:off x="53751" y="1844824"/>
            <a:ext cx="9036495" cy="4170372"/>
          </a:xfrm>
          <a:prstGeom prst="rect">
            <a:avLst/>
          </a:prstGeom>
        </p:spPr>
        <p:txBody>
          <a:bodyPr wrap="square">
            <a:spAutoFit/>
          </a:bodyPr>
          <a:lstStyle/>
          <a:p>
            <a:pPr algn="just">
              <a:spcAft>
                <a:spcPts val="600"/>
              </a:spcAft>
            </a:pPr>
            <a:r>
              <a:rPr lang="pt-BR" dirty="0">
                <a:solidFill>
                  <a:srgbClr val="000000"/>
                </a:solidFill>
                <a:latin typeface="Times New Roman"/>
              </a:rPr>
              <a:t>Art. 130.  O tempo de contribuição para regime próprio de previdência social ou para Regime Geral de Previdência Social deve ser provado com certidão fornecida:</a:t>
            </a:r>
          </a:p>
          <a:p>
            <a:pPr algn="just">
              <a:spcAft>
                <a:spcPts val="600"/>
              </a:spcAft>
            </a:pPr>
            <a:endParaRPr lang="pt-BR" dirty="0" smtClean="0">
              <a:solidFill>
                <a:srgbClr val="000000"/>
              </a:solidFill>
              <a:latin typeface="Times New Roman"/>
            </a:endParaRPr>
          </a:p>
          <a:p>
            <a:pPr algn="just">
              <a:spcAft>
                <a:spcPts val="600"/>
              </a:spcAft>
            </a:pPr>
            <a:r>
              <a:rPr lang="pt-BR" dirty="0" smtClean="0">
                <a:solidFill>
                  <a:srgbClr val="000000"/>
                </a:solidFill>
                <a:latin typeface="Times New Roman"/>
              </a:rPr>
              <a:t>I</a:t>
            </a:r>
            <a:r>
              <a:rPr lang="pt-BR" dirty="0">
                <a:solidFill>
                  <a:srgbClr val="000000"/>
                </a:solidFill>
                <a:latin typeface="Times New Roman"/>
              </a:rPr>
              <a:t> - </a:t>
            </a:r>
            <a:r>
              <a:rPr lang="pt-BR" u="sng" dirty="0">
                <a:solidFill>
                  <a:srgbClr val="000000"/>
                </a:solidFill>
                <a:latin typeface="Times New Roman"/>
              </a:rPr>
              <a:t>pela unidade gestora do regime próprio de previdência social</a:t>
            </a:r>
            <a:r>
              <a:rPr lang="pt-BR" dirty="0">
                <a:solidFill>
                  <a:srgbClr val="000000"/>
                </a:solidFill>
                <a:latin typeface="Times New Roman"/>
              </a:rPr>
              <a:t> ou pelo setor competente da administração federal, estadual, do Distrito Federal e municipal, suas autarquias e fundações, desde que devidamente homologada pela unidade gestora do regime próprio, </a:t>
            </a:r>
            <a:r>
              <a:rPr lang="pt-BR" u="sng" dirty="0">
                <a:solidFill>
                  <a:srgbClr val="000000"/>
                </a:solidFill>
                <a:latin typeface="Times New Roman"/>
              </a:rPr>
              <a:t>relativamente ao tempo de contribuição </a:t>
            </a:r>
            <a:r>
              <a:rPr lang="pt-BR" b="1" u="sng" dirty="0">
                <a:solidFill>
                  <a:srgbClr val="000000"/>
                </a:solidFill>
                <a:latin typeface="Times New Roman"/>
              </a:rPr>
              <a:t>para o respectivo regime próprio de previdência social</a:t>
            </a:r>
            <a:r>
              <a:rPr lang="pt-BR" dirty="0">
                <a:solidFill>
                  <a:srgbClr val="000000"/>
                </a:solidFill>
                <a:latin typeface="Times New Roman"/>
              </a:rPr>
              <a:t>; ou</a:t>
            </a:r>
          </a:p>
          <a:p>
            <a:pPr algn="just">
              <a:spcAft>
                <a:spcPts val="600"/>
              </a:spcAft>
            </a:pPr>
            <a:endParaRPr lang="pt-BR" dirty="0" smtClean="0">
              <a:solidFill>
                <a:srgbClr val="000000"/>
              </a:solidFill>
              <a:latin typeface="Times New Roman"/>
            </a:endParaRPr>
          </a:p>
          <a:p>
            <a:pPr algn="just">
              <a:spcAft>
                <a:spcPts val="600"/>
              </a:spcAft>
            </a:pPr>
            <a:r>
              <a:rPr lang="pt-BR" dirty="0" smtClean="0">
                <a:solidFill>
                  <a:srgbClr val="000000"/>
                </a:solidFill>
                <a:latin typeface="Times New Roman"/>
              </a:rPr>
              <a:t>II</a:t>
            </a:r>
            <a:r>
              <a:rPr lang="pt-BR" dirty="0">
                <a:solidFill>
                  <a:srgbClr val="000000"/>
                </a:solidFill>
                <a:latin typeface="Times New Roman"/>
              </a:rPr>
              <a:t> - pelo setor competente do Instituto Nacional do Seguro Social, relativamente ao tempo de contribuição para o Regime Geral de Previdência Social.</a:t>
            </a:r>
          </a:p>
          <a:p>
            <a:pPr algn="just">
              <a:spcAft>
                <a:spcPts val="600"/>
              </a:spcAft>
            </a:pPr>
            <a:endParaRPr lang="pt-BR" dirty="0">
              <a:solidFill>
                <a:srgbClr val="000000"/>
              </a:solidFill>
              <a:latin typeface="Times New Roman"/>
            </a:endParaRPr>
          </a:p>
        </p:txBody>
      </p:sp>
    </p:spTree>
    <p:extLst>
      <p:ext uri="{BB962C8B-B14F-4D97-AF65-F5344CB8AC3E}">
        <p14:creationId xmlns:p14="http://schemas.microsoft.com/office/powerpoint/2010/main" val="4208785170"/>
      </p:ext>
    </p:extLst>
  </p:cSld>
  <p:clrMapOvr>
    <a:masterClrMapping/>
  </p:clrMapOvr>
  <p:transition spd="slow">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0" y="836712"/>
            <a:ext cx="9143999"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spcBef>
                <a:spcPts val="1800"/>
              </a:spcBef>
            </a:pPr>
            <a:r>
              <a:rPr lang="pt-BR" altLang="pt-BR" sz="2250" b="1" dirty="0">
                <a:solidFill>
                  <a:srgbClr val="002060"/>
                </a:solidFill>
              </a:rPr>
              <a:t>IMPOSSIBILIDADE DE CERTIFICAÇÃO </a:t>
            </a:r>
            <a:r>
              <a:rPr lang="pt-BR" altLang="pt-BR" sz="2250" b="1" dirty="0" smtClean="0">
                <a:solidFill>
                  <a:srgbClr val="002060"/>
                </a:solidFill>
              </a:rPr>
              <a:t>DE TEMPO </a:t>
            </a:r>
            <a:r>
              <a:rPr lang="pt-BR" altLang="pt-BR" sz="2250" b="1" dirty="0">
                <a:solidFill>
                  <a:srgbClr val="002060"/>
                </a:solidFill>
              </a:rPr>
              <a:t>DE RGPS POR RPPS</a:t>
            </a:r>
          </a:p>
        </p:txBody>
      </p:sp>
      <p:sp>
        <p:nvSpPr>
          <p:cNvPr id="2" name="Retângulo 1"/>
          <p:cNvSpPr/>
          <p:nvPr/>
        </p:nvSpPr>
        <p:spPr>
          <a:xfrm>
            <a:off x="53751" y="1844824"/>
            <a:ext cx="9036495" cy="2939266"/>
          </a:xfrm>
          <a:prstGeom prst="rect">
            <a:avLst/>
          </a:prstGeom>
        </p:spPr>
        <p:txBody>
          <a:bodyPr wrap="square">
            <a:spAutoFit/>
          </a:bodyPr>
          <a:lstStyle/>
          <a:p>
            <a:pPr algn="just">
              <a:spcAft>
                <a:spcPts val="600"/>
              </a:spcAft>
            </a:pPr>
            <a:r>
              <a:rPr lang="pt-BR" dirty="0">
                <a:solidFill>
                  <a:srgbClr val="000000"/>
                </a:solidFill>
                <a:latin typeface="Times New Roman"/>
              </a:rPr>
              <a:t>O ente jamais poderá </a:t>
            </a:r>
            <a:r>
              <a:rPr lang="pt-BR" dirty="0" smtClean="0">
                <a:solidFill>
                  <a:srgbClr val="000000"/>
                </a:solidFill>
                <a:latin typeface="Times New Roman"/>
              </a:rPr>
              <a:t>certificar </a:t>
            </a:r>
            <a:r>
              <a:rPr lang="pt-BR" dirty="0">
                <a:solidFill>
                  <a:srgbClr val="000000"/>
                </a:solidFill>
                <a:latin typeface="Times New Roman"/>
              </a:rPr>
              <a:t>tempo de contribuição ao RGPS, ainda que relativo a serviço a ele prestado em emprego ou cargo público.</a:t>
            </a:r>
          </a:p>
          <a:p>
            <a:pPr algn="just">
              <a:spcAft>
                <a:spcPts val="600"/>
              </a:spcAft>
            </a:pPr>
            <a:endParaRPr lang="pt-BR" dirty="0" smtClean="0">
              <a:solidFill>
                <a:srgbClr val="000000"/>
              </a:solidFill>
              <a:latin typeface="Times New Roman"/>
            </a:endParaRPr>
          </a:p>
          <a:p>
            <a:pPr algn="just">
              <a:spcAft>
                <a:spcPts val="600"/>
              </a:spcAft>
            </a:pPr>
            <a:r>
              <a:rPr lang="pt-BR" dirty="0" smtClean="0">
                <a:solidFill>
                  <a:srgbClr val="000000"/>
                </a:solidFill>
                <a:latin typeface="Times New Roman"/>
              </a:rPr>
              <a:t>A </a:t>
            </a:r>
            <a:r>
              <a:rPr lang="pt-BR" dirty="0">
                <a:solidFill>
                  <a:srgbClr val="000000"/>
                </a:solidFill>
                <a:latin typeface="Times New Roman"/>
              </a:rPr>
              <a:t>averbação automática perde o efeito quando há vacância por exoneração, demissão ou posse em outro cargo </a:t>
            </a:r>
            <a:r>
              <a:rPr lang="pt-BR" dirty="0" err="1">
                <a:solidFill>
                  <a:srgbClr val="000000"/>
                </a:solidFill>
                <a:latin typeface="Times New Roman"/>
              </a:rPr>
              <a:t>inacumulável</a:t>
            </a:r>
            <a:r>
              <a:rPr lang="pt-BR" dirty="0">
                <a:solidFill>
                  <a:srgbClr val="000000"/>
                </a:solidFill>
                <a:latin typeface="Times New Roman"/>
              </a:rPr>
              <a:t>.</a:t>
            </a:r>
          </a:p>
          <a:p>
            <a:pPr algn="just">
              <a:spcAft>
                <a:spcPts val="600"/>
              </a:spcAft>
            </a:pPr>
            <a:endParaRPr lang="pt-BR" dirty="0" smtClean="0">
              <a:solidFill>
                <a:srgbClr val="000000"/>
              </a:solidFill>
              <a:latin typeface="Times New Roman"/>
            </a:endParaRPr>
          </a:p>
          <a:p>
            <a:pPr algn="just">
              <a:spcAft>
                <a:spcPts val="600"/>
              </a:spcAft>
            </a:pPr>
            <a:r>
              <a:rPr lang="pt-BR" dirty="0" smtClean="0">
                <a:solidFill>
                  <a:srgbClr val="000000"/>
                </a:solidFill>
                <a:latin typeface="Times New Roman"/>
              </a:rPr>
              <a:t>Ao </a:t>
            </a:r>
            <a:r>
              <a:rPr lang="pt-BR" dirty="0">
                <a:solidFill>
                  <a:srgbClr val="000000"/>
                </a:solidFill>
                <a:latin typeface="Times New Roman"/>
              </a:rPr>
              <a:t>emitir indevidamente a CTC, o ente torna-se devedor da compensação financeira. </a:t>
            </a:r>
          </a:p>
          <a:p>
            <a:pPr algn="just">
              <a:spcAft>
                <a:spcPts val="600"/>
              </a:spcAft>
            </a:pPr>
            <a:endParaRPr lang="pt-BR" dirty="0">
              <a:solidFill>
                <a:srgbClr val="000000"/>
              </a:solidFill>
              <a:latin typeface="Times New Roman"/>
            </a:endParaRPr>
          </a:p>
        </p:txBody>
      </p:sp>
      <p:pic>
        <p:nvPicPr>
          <p:cNvPr id="16390" name="Picture 6" descr="http://revistapegn.globo.com/Revista/Pegn/foto/0,,4031059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674" y="4581128"/>
            <a:ext cx="3562647" cy="19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02833"/>
      </p:ext>
    </p:extLst>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doscursos.com.br/wp-content/uploads/2013/10/avaliaca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955" y="2636912"/>
            <a:ext cx="2960090" cy="3054872"/>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6"/>
          <p:cNvSpPr txBox="1"/>
          <p:nvPr/>
        </p:nvSpPr>
        <p:spPr>
          <a:xfrm>
            <a:off x="0" y="1268760"/>
            <a:ext cx="9144000" cy="78483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4500" b="1" dirty="0" smtClean="0">
                <a:solidFill>
                  <a:srgbClr val="002060"/>
                </a:solidFill>
                <a:latin typeface="Calibri" panose="020F0502020204030204" pitchFamily="34" charset="0"/>
              </a:rPr>
              <a:t>Estudo de Casos</a:t>
            </a:r>
            <a:endParaRPr lang="pt-BR" sz="45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03716853"/>
      </p:ext>
    </p:extLst>
  </p:cSld>
  <p:clrMapOvr>
    <a:masterClrMapping/>
  </p:clrMapOvr>
  <p:transition spd="med">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908720"/>
            <a:ext cx="8784976" cy="5632311"/>
          </a:xfrm>
          <a:prstGeom prst="rect">
            <a:avLst/>
          </a:prstGeom>
        </p:spPr>
        <p:txBody>
          <a:bodyPr wrap="square">
            <a:spAutoFit/>
          </a:bodyPr>
          <a:lstStyle/>
          <a:p>
            <a:pPr algn="just"/>
            <a:r>
              <a:rPr lang="pt-BR" sz="2400" dirty="0" smtClean="0">
                <a:solidFill>
                  <a:schemeClr val="accent4">
                    <a:lumMod val="95000"/>
                    <a:lumOff val="5000"/>
                  </a:schemeClr>
                </a:solidFill>
                <a:latin typeface="Calibri" panose="020F0502020204030204" pitchFamily="34" charset="0"/>
              </a:rPr>
              <a:t>Sr</a:t>
            </a:r>
            <a:r>
              <a:rPr lang="pt-BR" sz="2400" dirty="0">
                <a:solidFill>
                  <a:schemeClr val="accent4">
                    <a:lumMod val="95000"/>
                    <a:lumOff val="5000"/>
                  </a:schemeClr>
                </a:solidFill>
                <a:latin typeface="Calibri" panose="020F0502020204030204" pitchFamily="34" charset="0"/>
              </a:rPr>
              <a:t>. Bene exerceu o cargo efetivo de Auxiliar de Serviços Operacionais no Município de Ruazinha, sob o regime da CLT, de 13/04/1981 até 20/08/1991, quando passou a ser estatutário e a ser vinculado ao RPPS Municipal.  No período de 01/06/2001 a 31/05/2003 esteve afastado do cargo em licença sem vencimentos, sem efetuar as correspondentes contribuições para o RPPS.  Em 05/11/2016 aderiu ao PDV apresentado pelo Município e passou a exercer atividade autônoma.  Hoje, ele está requerendo emissão de CTC ao Município de Ruazinha, relativamente ao período de 13/04/1981 a 04/11/2016 para fins de aposentadoria no RGPS.  Registra-se que a Lei Municipal nº 02/2002 facultou ao servidor em licença sem vencimentos continuar contribuindo para o RPPS durante o período da licença.  Porém, a Lei Municipal nº 30/2015, que a revogou, previu que o servidor nessa situação devia recolher ao RPPS as suas contribuições e a contribuição da parte do ente federativo.</a:t>
            </a:r>
            <a:endParaRPr lang="pt-BR" sz="2400" dirty="0">
              <a:solidFill>
                <a:schemeClr val="accent4">
                  <a:lumMod val="95000"/>
                  <a:lumOff val="5000"/>
                </a:schemeClr>
              </a:solidFill>
            </a:endParaRPr>
          </a:p>
        </p:txBody>
      </p:sp>
    </p:spTree>
    <p:extLst>
      <p:ext uri="{BB962C8B-B14F-4D97-AF65-F5344CB8AC3E}">
        <p14:creationId xmlns:p14="http://schemas.microsoft.com/office/powerpoint/2010/main" val="518999642"/>
      </p:ext>
    </p:extLst>
  </p:cSld>
  <p:clrMapOvr>
    <a:masterClrMapping/>
  </p:clrMapOvr>
  <p:transition spd="med">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268760"/>
            <a:ext cx="8784976" cy="4893647"/>
          </a:xfrm>
          <a:prstGeom prst="rect">
            <a:avLst/>
          </a:prstGeom>
        </p:spPr>
        <p:txBody>
          <a:bodyPr wrap="square">
            <a:spAutoFit/>
          </a:bodyPr>
          <a:lstStyle/>
          <a:p>
            <a:pPr algn="just"/>
            <a:r>
              <a:rPr lang="pt-BR" sz="2400" dirty="0">
                <a:solidFill>
                  <a:schemeClr val="accent4">
                    <a:lumMod val="95000"/>
                    <a:lumOff val="5000"/>
                  </a:schemeClr>
                </a:solidFill>
                <a:latin typeface="Calibri" panose="020F0502020204030204" pitchFamily="34" charset="0"/>
              </a:rPr>
              <a:t>Sr. Zequinha foi Motorista no Município de Cravo no período de 10/10/1996 a 18/07/2013, como celetista até 14/03/1997 e como estatutário, vinculado ao RPPS Municipal, a partir de 15/03/1997, tendo o período de celetista sido automaticamente averbado no Município por ocasião da migração para o RPPS.  Atualmente, exerce dois cargos efetivos de professor: um no Município de Rosa, como Professor II (matrícula nº 931 – desde 01/02/2017), e outro no Estado, como Professor IV (matrícula nº  582 – desde 20/01/2012).  Desejando averbar o tempo do Município de Cravo nos dois cargos de professor que exerce atualmente, Sr. Zequinha requer ao Município de Cravo a emissão de CTC, manifestando interesse em contar o período de 10/10/1996 a 31/12/2000 no cargo de Professor II e o período de 01/01/2001 a 18/07/2013 no cargo de Professor IV.</a:t>
            </a:r>
            <a:endParaRPr lang="pt-BR" sz="2400" dirty="0">
              <a:solidFill>
                <a:schemeClr val="accent4">
                  <a:lumMod val="95000"/>
                  <a:lumOff val="5000"/>
                </a:schemeClr>
              </a:solidFill>
            </a:endParaRPr>
          </a:p>
        </p:txBody>
      </p:sp>
    </p:spTree>
    <p:extLst>
      <p:ext uri="{BB962C8B-B14F-4D97-AF65-F5344CB8AC3E}">
        <p14:creationId xmlns:p14="http://schemas.microsoft.com/office/powerpoint/2010/main" val="248934518"/>
      </p:ext>
    </p:extLst>
  </p:cSld>
  <p:clrMapOvr>
    <a:masterClrMapping/>
  </p:clrMapOvr>
  <p:transition spd="med">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1052736"/>
            <a:ext cx="8928992" cy="5324535"/>
          </a:xfrm>
          <a:prstGeom prst="rect">
            <a:avLst/>
          </a:prstGeom>
          <a:noFill/>
        </p:spPr>
        <p:txBody>
          <a:bodyPr wrap="square" rtlCol="0">
            <a:spAutoFit/>
          </a:bodyPr>
          <a:lstStyle/>
          <a:p>
            <a:pPr algn="just"/>
            <a:r>
              <a:rPr lang="pt-BR" sz="1700" dirty="0" smtClean="0"/>
              <a:t>O </a:t>
            </a:r>
            <a:r>
              <a:rPr lang="pt-BR" sz="1700" dirty="0"/>
              <a:t>Sr. João ingressou no Município de Lorota em 05/07/1998, no cargo de Assistente Administrativo, sob a égide da CLT.  Em 11/09/1997 foi publicada a Lei Municipal nº 10, que instituiu o regime jurídico único dos servidores do Município e previu que a eles se aplicaria a Lei Municipal nº 05, de 10/10/1989, que assegurava os benefícios de aposentadoria e pensão por morte aos funcionários regidos pelo antigo Estatuto.  Mas, somente em 28/10/2000, com a publicação da Lei Municipal nº 45, foi estruturado o RPPS Municipal, assegurando os benefícios de aposentadoria, pensão por morte, auxílio-doença, salário-maternidade, auxílio-reclusão e salário-família, instituindo alíquotas de contribuição dos segurados e do ente federativo, bem como criando o Instituto de Previdência dos Servidores do Município de Lorota (IPSL), como autarquia gestora do RPPS Municipal.,   </a:t>
            </a:r>
          </a:p>
          <a:p>
            <a:pPr algn="just"/>
            <a:r>
              <a:rPr lang="pt-BR" sz="1700" dirty="0"/>
              <a:t>O Município de Lorota averbou automaticamente os períodos de tempo em que os servidores migrados para o regime estatutário trabalharam no Município sob o regime da CLT.  Naquela ocasião, o Sr. João já tinha averbado no Município o período de 19/07/1996 a 22/12/1997, mediante apresentação de CTC emitida pelo INSS em 15/07/1998.</a:t>
            </a:r>
          </a:p>
          <a:p>
            <a:pPr algn="just"/>
            <a:r>
              <a:rPr lang="pt-BR" sz="1700" dirty="0"/>
              <a:t>Tendo sido aprovado em concurso público federal, em 01/02/2012 o Sr. João ingressou  no cargo efetivo de Analista, pelo qual passou a ser vinculado ao RPPS da União.  Em 16/03/20012 foi publicado o ato municipal de exoneração do Sr. João do cargo de Assistente Administrativo, a contar de 01/02/2012, em razão de posse em outro cargo não acumulável.</a:t>
            </a:r>
          </a:p>
          <a:p>
            <a:pPr algn="just"/>
            <a:r>
              <a:rPr lang="pt-BR" sz="1700" dirty="0"/>
              <a:t>Em agosto de 2017, o Sr. João requereu ao IPSL a emissão de CTC de todo o período em que exerceu o cargo de Assistente Administrativo, inclusive dos períodos de tempo que foram averbados no Município, para fins de averbação no órgão federal onde exerce o cargo de Analista.</a:t>
            </a:r>
          </a:p>
        </p:txBody>
      </p:sp>
    </p:spTree>
    <p:extLst>
      <p:ext uri="{BB962C8B-B14F-4D97-AF65-F5344CB8AC3E}">
        <p14:creationId xmlns:p14="http://schemas.microsoft.com/office/powerpoint/2010/main" val="1374522830"/>
      </p:ext>
    </p:extLst>
  </p:cSld>
  <p:clrMapOvr>
    <a:masterClrMapping/>
  </p:clrMapOvr>
  <p:transition spd="med">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124744"/>
            <a:ext cx="8784976" cy="4832092"/>
          </a:xfrm>
          <a:prstGeom prst="rect">
            <a:avLst/>
          </a:prstGeom>
        </p:spPr>
        <p:txBody>
          <a:bodyPr wrap="square">
            <a:spAutoFit/>
          </a:bodyPr>
          <a:lstStyle/>
          <a:p>
            <a:pPr algn="just"/>
            <a:r>
              <a:rPr lang="pt-BR" sz="2200" dirty="0" smtClean="0">
                <a:latin typeface="Calibri" panose="020F0502020204030204" pitchFamily="34" charset="0"/>
              </a:rPr>
              <a:t>D</a:t>
            </a:r>
            <a:r>
              <a:rPr lang="pt-BR" sz="2200" dirty="0">
                <a:latin typeface="Calibri" panose="020F0502020204030204" pitchFamily="34" charset="0"/>
              </a:rPr>
              <a:t>. </a:t>
            </a:r>
            <a:r>
              <a:rPr lang="pt-BR" sz="2200" dirty="0" err="1">
                <a:latin typeface="Calibri" panose="020F0502020204030204" pitchFamily="34" charset="0"/>
              </a:rPr>
              <a:t>Néia</a:t>
            </a:r>
            <a:r>
              <a:rPr lang="pt-BR" sz="2200" dirty="0">
                <a:latin typeface="Calibri" panose="020F0502020204030204" pitchFamily="34" charset="0"/>
              </a:rPr>
              <a:t> exerce o cargo efetivo de Secretária no Município de Pompom desde 01/04/1981.  No período de 01/04/1981 a 30/09/1993 exerceu o cargo vinculada ao RGPS, e a partir de 01/10/1993 migrou para o RPPS municipal.  Mediante apresentação de CTC emitida pelo INSS, foram averbados no Município os períodos de 01/02/1979 a 31/01/1981 e de 01/04/1981 a 30/09/1993.  Em  15/05/2012, D. </a:t>
            </a:r>
            <a:r>
              <a:rPr lang="pt-BR" sz="2200" dirty="0" err="1">
                <a:latin typeface="Calibri" panose="020F0502020204030204" pitchFamily="34" charset="0"/>
              </a:rPr>
              <a:t>Néia</a:t>
            </a:r>
            <a:r>
              <a:rPr lang="pt-BR" sz="2200" dirty="0">
                <a:latin typeface="Calibri" panose="020F0502020204030204" pitchFamily="34" charset="0"/>
              </a:rPr>
              <a:t> cumpriu todos os requisitos de uma das regras de aposentadoria voluntária, mas optou por permanecer em atividade, passando a receber Abono de Permanência.  Hoje, D. </a:t>
            </a:r>
            <a:r>
              <a:rPr lang="pt-BR" sz="2200" dirty="0" err="1">
                <a:latin typeface="Calibri" panose="020F0502020204030204" pitchFamily="34" charset="0"/>
              </a:rPr>
              <a:t>Néia</a:t>
            </a:r>
            <a:r>
              <a:rPr lang="pt-BR" sz="2200" dirty="0">
                <a:latin typeface="Calibri" panose="020F0502020204030204" pitchFamily="34" charset="0"/>
              </a:rPr>
              <a:t> requer ao Município de Pompom a emissão de CTC parcial, em relação ao período a partir de 16/05/2012, para fins de aposentadoria por idade no RGPS, pois esse período de tempo estaria sobrando, considerando que já conta com um total de 38 anos e 4 meses de tempo de contribuição e para a concessão da sua aposentadoria voluntária no RPPS necessitará de apenas 33 anos de tempo de contribuição.</a:t>
            </a:r>
          </a:p>
        </p:txBody>
      </p:sp>
    </p:spTree>
    <p:extLst>
      <p:ext uri="{BB962C8B-B14F-4D97-AF65-F5344CB8AC3E}">
        <p14:creationId xmlns:p14="http://schemas.microsoft.com/office/powerpoint/2010/main" val="3316250401"/>
      </p:ext>
    </p:extLst>
  </p:cSld>
  <p:clrMapOvr>
    <a:masterClrMapping/>
  </p:clrMapOvr>
  <p:transition spd="med">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917912"/>
            <a:ext cx="8676456" cy="5940088"/>
          </a:xfrm>
          <a:prstGeom prst="rect">
            <a:avLst/>
          </a:prstGeom>
          <a:noFill/>
        </p:spPr>
        <p:txBody>
          <a:bodyPr wrap="square" rtlCol="0">
            <a:spAutoFit/>
          </a:bodyPr>
          <a:lstStyle/>
          <a:p>
            <a:pPr algn="just"/>
            <a:r>
              <a:rPr lang="pt-BR" sz="1900" dirty="0">
                <a:latin typeface="Calibri" panose="020F0502020204030204" pitchFamily="34" charset="0"/>
              </a:rPr>
              <a:t>No período de 01/01/1984 a 31/12/1989 a Sra. Quica esteve vinculada ao RGPS pelo exercício de duas atividades na iniciativa privada: a atividade “A”, no período de 01/01/1984 a 31/12/1989, e a atividade “B”, no período de 01/01/1985 a 31/12/1986. Em 01/01/1987 a Sra. Quica ingressou no serviço público municipal, exercendo emprego público celetista de vínculo com o RGPS, que a partir de 01/01/1992 foi transformado em cargo público efetivo estatutário de vínculo com o RPPS municipal. No período de 01/01/1993 a 31/12/1995 esteve novamente vinculada ao RGPS pelo exercício da atividade privada “C”, que exerceu em horário compatível com o horário de exercício do cargo público municipal.</a:t>
            </a:r>
          </a:p>
          <a:p>
            <a:pPr algn="just"/>
            <a:r>
              <a:rPr lang="pt-BR" sz="1900" dirty="0">
                <a:latin typeface="Calibri" panose="020F0502020204030204" pitchFamily="34" charset="0"/>
              </a:rPr>
              <a:t>Em 01/01/1996 a Sra. Quica ingressou no serviço público estadual, exercendo outro cargo público efetivo estatutário de vínculo com o RPPS estadual, sendo lícito o acúmulo desse cargo estadual com o cargo público municipal. Essa servidora pretende se aposentar pelo RPPS municipal, no cargo público municipal, e, posteriormente, também pelo RPPS estadual, no cargo público estadual.  Desse modo, </a:t>
            </a:r>
            <a:r>
              <a:rPr lang="pt-BR" sz="1900" dirty="0" smtClean="0">
                <a:latin typeface="Calibri" panose="020F0502020204030204" pitchFamily="34" charset="0"/>
              </a:rPr>
              <a:t>requereu </a:t>
            </a:r>
            <a:r>
              <a:rPr lang="pt-BR" sz="1900" dirty="0">
                <a:latin typeface="Calibri" panose="020F0502020204030204" pitchFamily="34" charset="0"/>
              </a:rPr>
              <a:t>ao INSS a emissão de CTC com fracionamento do tempo de vínculo com o RGPS, para utilizar uma parte (os períodos de 01/01/1986 a 31/12/1991 e de 01/01/1993 a 31/12/1995 = 9 anos) no Município “X” e outra parte (o período de 01/01/1984 a 31/12/1985 = 2 anos) no Estado “Y</a:t>
            </a:r>
            <a:r>
              <a:rPr lang="pt-BR" sz="1900" dirty="0" smtClean="0">
                <a:latin typeface="Calibri" panose="020F0502020204030204" pitchFamily="34" charset="0"/>
              </a:rPr>
              <a:t>”. Como será a averbação desse tempo no RPPS Municipal e no RPPS Estadual? </a:t>
            </a:r>
            <a:endParaRPr lang="pt-BR" sz="1900" dirty="0">
              <a:latin typeface="Calibri" panose="020F0502020204030204" pitchFamily="34" charset="0"/>
            </a:endParaRPr>
          </a:p>
          <a:p>
            <a:pPr algn="just"/>
            <a:endParaRPr lang="pt-BR" sz="1900" dirty="0">
              <a:latin typeface="Calibri" panose="020F0502020204030204" pitchFamily="34" charset="0"/>
            </a:endParaRPr>
          </a:p>
        </p:txBody>
      </p:sp>
    </p:spTree>
    <p:extLst>
      <p:ext uri="{BB962C8B-B14F-4D97-AF65-F5344CB8AC3E}">
        <p14:creationId xmlns:p14="http://schemas.microsoft.com/office/powerpoint/2010/main" val="2168671857"/>
      </p:ext>
    </p:extLst>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478901"/>
            <a:ext cx="8712968" cy="2308324"/>
          </a:xfrm>
          <a:prstGeom prst="rect">
            <a:avLst/>
          </a:prstGeom>
        </p:spPr>
        <p:txBody>
          <a:bodyPr wrap="square">
            <a:spAutoFit/>
          </a:bodyPr>
          <a:lstStyle/>
          <a:p>
            <a:pPr algn="just"/>
            <a:r>
              <a:rPr lang="pt-BR" sz="2400" b="1" dirty="0" smtClean="0">
                <a:solidFill>
                  <a:srgbClr val="000000"/>
                </a:solidFill>
                <a:latin typeface="Calibri" panose="020F0502020204030204" pitchFamily="34" charset="0"/>
              </a:rPr>
              <a:t>EC nº 19/1998</a:t>
            </a:r>
          </a:p>
          <a:p>
            <a:pPr algn="just"/>
            <a:endParaRPr lang="pt-BR" sz="2400" dirty="0" smtClean="0">
              <a:solidFill>
                <a:srgbClr val="000000"/>
              </a:solidFill>
              <a:latin typeface="Calibri" panose="020F0502020204030204" pitchFamily="34" charset="0"/>
            </a:endParaRPr>
          </a:p>
          <a:p>
            <a:pPr algn="just"/>
            <a:r>
              <a:rPr lang="pt-BR" sz="2400" dirty="0" smtClean="0">
                <a:solidFill>
                  <a:srgbClr val="000000"/>
                </a:solidFill>
                <a:latin typeface="Calibri" panose="020F0502020204030204" pitchFamily="34" charset="0"/>
              </a:rPr>
              <a:t>Art</a:t>
            </a:r>
            <a:r>
              <a:rPr lang="pt-BR" sz="2400" dirty="0">
                <a:solidFill>
                  <a:srgbClr val="000000"/>
                </a:solidFill>
                <a:latin typeface="Calibri" panose="020F0502020204030204" pitchFamily="34" charset="0"/>
              </a:rPr>
              <a:t>. 39. A União, os Estados, o Distrito Federal e os Municípios instituirão conselho de política de administração e remuneração de pessoal, integrado por servidores designados pelos respectivos Poderes. </a:t>
            </a:r>
            <a:endParaRPr lang="pt-BR" sz="2400" dirty="0">
              <a:latin typeface="Calibri" panose="020F0502020204030204" pitchFamily="34" charset="0"/>
            </a:endParaRPr>
          </a:p>
        </p:txBody>
      </p:sp>
      <p:pic>
        <p:nvPicPr>
          <p:cNvPr id="2050" name="Picture 2" descr="http://abehte.org/site/wp-content/uploads/2012/10/estatu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33056"/>
            <a:ext cx="3749019" cy="2108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ranzoni.adv.br/wp-content/uploads/2017/09/o-que-e-c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627034"/>
            <a:ext cx="3707904" cy="280564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Extinção da exigência do RJU</a:t>
            </a:r>
            <a:endParaRPr lang="pt-BR"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727279193"/>
      </p:ext>
    </p:extLst>
  </p:cSld>
  <p:clrMapOvr>
    <a:masterClrMapping/>
  </p:clrMapOvr>
  <p:transition spd="med">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124744"/>
            <a:ext cx="8712968" cy="5170646"/>
          </a:xfrm>
          <a:prstGeom prst="rect">
            <a:avLst/>
          </a:prstGeom>
        </p:spPr>
        <p:txBody>
          <a:bodyPr wrap="square">
            <a:spAutoFit/>
          </a:bodyPr>
          <a:lstStyle/>
          <a:p>
            <a:pPr algn="just"/>
            <a:r>
              <a:rPr lang="pt-BR" sz="2200" dirty="0">
                <a:solidFill>
                  <a:schemeClr val="accent4">
                    <a:lumMod val="95000"/>
                    <a:lumOff val="5000"/>
                  </a:schemeClr>
                </a:solidFill>
                <a:latin typeface="Calibri" panose="020F0502020204030204" pitchFamily="34" charset="0"/>
              </a:rPr>
              <a:t>D. Lindinha foi professora em escola particular no período de 15/02/1991 a 20/12/1994, vinculada ao RGPS.  Depois, passou a ocupar cargos efetivos de professora no Município de </a:t>
            </a:r>
            <a:r>
              <a:rPr lang="pt-BR" sz="2200" dirty="0" err="1">
                <a:solidFill>
                  <a:schemeClr val="accent4">
                    <a:lumMod val="95000"/>
                    <a:lumOff val="5000"/>
                  </a:schemeClr>
                </a:solidFill>
                <a:latin typeface="Calibri" panose="020F0502020204030204" pitchFamily="34" charset="0"/>
              </a:rPr>
              <a:t>Capinzinho</a:t>
            </a:r>
            <a:r>
              <a:rPr lang="pt-BR" sz="2200" dirty="0">
                <a:solidFill>
                  <a:schemeClr val="accent4">
                    <a:lumMod val="95000"/>
                    <a:lumOff val="5000"/>
                  </a:schemeClr>
                </a:solidFill>
                <a:latin typeface="Calibri" panose="020F0502020204030204" pitchFamily="34" charset="0"/>
              </a:rPr>
              <a:t>: como professora “A” (matrícula 123) no período de 20/01/1993 a 31/12/1996, sob regime celetista, e a partir de 01/01/1997 sob regime estatutário com vínculo ao RPPS Municipal, e como professora “B” (matrícula 456) no período de 01/02/1995 a 31/12/1996, sob regime celetista, e a partir de 01/01/1997 sob regime estatutário também com vínculo ao mesmo RPPS.  Pretendendo obter duas aposentadorias, uma em cada cargo municipal, a </a:t>
            </a:r>
            <a:r>
              <a:rPr lang="pt-BR" sz="2200" dirty="0" err="1">
                <a:solidFill>
                  <a:schemeClr val="accent4">
                    <a:lumMod val="95000"/>
                    <a:lumOff val="5000"/>
                  </a:schemeClr>
                </a:solidFill>
                <a:latin typeface="Calibri" panose="020F0502020204030204" pitchFamily="34" charset="0"/>
              </a:rPr>
              <a:t>Profª</a:t>
            </a:r>
            <a:r>
              <a:rPr lang="pt-BR" sz="2200" dirty="0">
                <a:solidFill>
                  <a:schemeClr val="accent4">
                    <a:lumMod val="95000"/>
                    <a:lumOff val="5000"/>
                  </a:schemeClr>
                </a:solidFill>
                <a:latin typeface="Calibri" panose="020F0502020204030204" pitchFamily="34" charset="0"/>
              </a:rPr>
              <a:t> Lindinha apresentou CTC emitida pelo INSS relativamente ao período de 15/02/1991 a 31/12/1996, para fins de averbação nos dois cargos.  Ocorre que a </a:t>
            </a:r>
            <a:r>
              <a:rPr lang="pt-BR" sz="2200" dirty="0" err="1">
                <a:solidFill>
                  <a:schemeClr val="accent4">
                    <a:lumMod val="95000"/>
                    <a:lumOff val="5000"/>
                  </a:schemeClr>
                </a:solidFill>
                <a:latin typeface="Calibri" panose="020F0502020204030204" pitchFamily="34" charset="0"/>
              </a:rPr>
              <a:t>Profª</a:t>
            </a:r>
            <a:r>
              <a:rPr lang="pt-BR" sz="2200" dirty="0">
                <a:solidFill>
                  <a:schemeClr val="accent4">
                    <a:lumMod val="95000"/>
                    <a:lumOff val="5000"/>
                  </a:schemeClr>
                </a:solidFill>
                <a:latin typeface="Calibri" panose="020F0502020204030204" pitchFamily="34" charset="0"/>
              </a:rPr>
              <a:t> Lindinha não pediu ao INSS o fracionamento do tempo, e a CTC destinou todo o tempo de vínculo com o RGPS para o Município de </a:t>
            </a:r>
            <a:r>
              <a:rPr lang="pt-BR" sz="2200" dirty="0" err="1">
                <a:solidFill>
                  <a:schemeClr val="accent4">
                    <a:lumMod val="95000"/>
                    <a:lumOff val="5000"/>
                  </a:schemeClr>
                </a:solidFill>
                <a:latin typeface="Calibri" panose="020F0502020204030204" pitchFamily="34" charset="0"/>
              </a:rPr>
              <a:t>Capinzinho</a:t>
            </a:r>
            <a:r>
              <a:rPr lang="pt-BR" sz="2200" dirty="0">
                <a:solidFill>
                  <a:schemeClr val="accent4">
                    <a:lumMod val="95000"/>
                    <a:lumOff val="5000"/>
                  </a:schemeClr>
                </a:solidFill>
                <a:latin typeface="Calibri" panose="020F0502020204030204" pitchFamily="34" charset="0"/>
              </a:rPr>
              <a:t>.  Como deverá ser feita a averbação do tempo de RGPS?</a:t>
            </a:r>
            <a:endParaRPr lang="pt-BR" sz="2200" dirty="0">
              <a:solidFill>
                <a:schemeClr val="accent4">
                  <a:lumMod val="95000"/>
                  <a:lumOff val="5000"/>
                </a:schemeClr>
              </a:solidFill>
            </a:endParaRPr>
          </a:p>
        </p:txBody>
      </p:sp>
    </p:spTree>
    <p:extLst>
      <p:ext uri="{BB962C8B-B14F-4D97-AF65-F5344CB8AC3E}">
        <p14:creationId xmlns:p14="http://schemas.microsoft.com/office/powerpoint/2010/main" val="170317160"/>
      </p:ext>
    </p:extLst>
  </p:cSld>
  <p:clrMapOvr>
    <a:masterClrMapping/>
  </p:clrMapOvr>
  <p:transition spd="med">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0" y="4470337"/>
            <a:ext cx="9144000" cy="2142702"/>
          </a:xfrm>
          <a:prstGeom prst="rect">
            <a:avLst/>
          </a:prstGeom>
        </p:spPr>
        <p:txBody>
          <a:bodyPr>
            <a:normAutofit/>
          </a:bodyPr>
          <a:lstStyle/>
          <a:p>
            <a:pPr algn="ctr" eaLnBrk="1" hangingPunct="1">
              <a:lnSpc>
                <a:spcPct val="80000"/>
              </a:lnSpc>
              <a:buFontTx/>
              <a:buNone/>
            </a:pPr>
            <a:r>
              <a:rPr lang="pt-BR" sz="2400" b="1" i="1" dirty="0" smtClean="0">
                <a:solidFill>
                  <a:srgbClr val="0033CC"/>
                </a:solidFill>
                <a:latin typeface="Calibri" panose="020F0502020204030204" pitchFamily="34" charset="0"/>
              </a:rPr>
              <a:t>LEONARDO DA SILVA MOTTA</a:t>
            </a:r>
            <a:endParaRPr lang="pt-BR" sz="2400" b="1" i="1" dirty="0">
              <a:solidFill>
                <a:srgbClr val="0033CC"/>
              </a:solidFill>
              <a:latin typeface="Calibri" panose="020F0502020204030204" pitchFamily="34" charset="0"/>
            </a:endParaRPr>
          </a:p>
          <a:p>
            <a:pPr algn="ctr" eaLnBrk="1" hangingPunct="1">
              <a:lnSpc>
                <a:spcPct val="80000"/>
              </a:lnSpc>
              <a:buFontTx/>
              <a:buNone/>
            </a:pPr>
            <a:r>
              <a:rPr lang="pt-BR" sz="2000" i="1" dirty="0" smtClean="0">
                <a:solidFill>
                  <a:srgbClr val="0033CC"/>
                </a:solidFill>
                <a:latin typeface="Calibri" panose="020F0502020204030204" pitchFamily="34" charset="0"/>
              </a:rPr>
              <a:t>Coordenador-Geral de Normatização e Acompanhamento Legal</a:t>
            </a:r>
            <a:endParaRPr lang="pt-BR" sz="2000" i="1" dirty="0">
              <a:solidFill>
                <a:srgbClr val="0033CC"/>
              </a:solidFill>
              <a:latin typeface="Calibri" panose="020F0502020204030204" pitchFamily="34" charset="0"/>
            </a:endParaRPr>
          </a:p>
          <a:p>
            <a:pPr algn="ctr" eaLnBrk="1" hangingPunct="1">
              <a:lnSpc>
                <a:spcPct val="80000"/>
              </a:lnSpc>
              <a:buFontTx/>
              <a:buNone/>
            </a:pPr>
            <a:endParaRPr lang="pt-BR" sz="2000" b="1" i="1" dirty="0">
              <a:solidFill>
                <a:srgbClr val="0033CC"/>
              </a:solidFill>
              <a:latin typeface="Calibri" panose="020F0502020204030204" pitchFamily="34" charset="0"/>
            </a:endParaRPr>
          </a:p>
          <a:p>
            <a:pPr algn="ctr" eaLnBrk="1" hangingPunct="1">
              <a:lnSpc>
                <a:spcPct val="80000"/>
              </a:lnSpc>
              <a:buFontTx/>
              <a:buNone/>
            </a:pPr>
            <a:r>
              <a:rPr lang="pt-BR" sz="2000" b="1" i="1" dirty="0" smtClean="0">
                <a:solidFill>
                  <a:srgbClr val="0033CC"/>
                </a:solidFill>
                <a:latin typeface="Calibri" panose="020F0502020204030204" pitchFamily="34" charset="0"/>
              </a:rPr>
              <a:t>(61)2021-5555</a:t>
            </a:r>
          </a:p>
          <a:p>
            <a:pPr algn="ctr" eaLnBrk="1" hangingPunct="1">
              <a:lnSpc>
                <a:spcPct val="80000"/>
              </a:lnSpc>
              <a:buFontTx/>
              <a:buNone/>
            </a:pPr>
            <a:r>
              <a:rPr lang="pt-BR" sz="2000" b="1" i="1" dirty="0" smtClean="0">
                <a:solidFill>
                  <a:srgbClr val="0033CC"/>
                </a:solidFill>
                <a:latin typeface="Calibri" panose="020F0502020204030204" pitchFamily="34" charset="0"/>
                <a:hlinkClick r:id="rId3"/>
              </a:rPr>
              <a:t>atendimento.rpps@previdencia.gov.br</a:t>
            </a:r>
            <a:endParaRPr lang="pt-BR" sz="2000" b="1" i="1" dirty="0" smtClean="0">
              <a:solidFill>
                <a:srgbClr val="0033CC"/>
              </a:solidFill>
              <a:latin typeface="Calibri" panose="020F0502020204030204" pitchFamily="34" charset="0"/>
            </a:endParaRPr>
          </a:p>
          <a:p>
            <a:pPr algn="ctr" eaLnBrk="1" hangingPunct="1">
              <a:lnSpc>
                <a:spcPct val="80000"/>
              </a:lnSpc>
              <a:buFontTx/>
              <a:buNone/>
            </a:pPr>
            <a:endParaRPr lang="pt-BR" sz="2000" b="1" i="1" dirty="0">
              <a:solidFill>
                <a:srgbClr val="0033CC"/>
              </a:solidFill>
              <a:latin typeface="Calibri" panose="020F0502020204030204" pitchFamily="34" charset="0"/>
            </a:endParaRPr>
          </a:p>
          <a:p>
            <a:pPr algn="ctr">
              <a:lnSpc>
                <a:spcPct val="80000"/>
              </a:lnSpc>
              <a:buNone/>
            </a:pPr>
            <a:endParaRPr lang="pt-BR" sz="2000" b="1" i="1" dirty="0">
              <a:solidFill>
                <a:srgbClr val="0033CC"/>
              </a:solidFill>
              <a:latin typeface="Calibri" panose="020F0502020204030204" pitchFamily="34" charset="0"/>
            </a:endParaRPr>
          </a:p>
        </p:txBody>
      </p:sp>
      <p:pic>
        <p:nvPicPr>
          <p:cNvPr id="10242" name="Picture 2" descr="https://t3.ftcdn.net/jpg/00/69/50/68/240_F_69506859_xHAiyEnyIXM4MHDeocIKwqzA2KrpJM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675" y="1844824"/>
            <a:ext cx="4484667"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0" y="836712"/>
            <a:ext cx="9140813" cy="646331"/>
          </a:xfrm>
          <a:prstGeom prst="rect">
            <a:avLst/>
          </a:prstGeom>
          <a:noFill/>
        </p:spPr>
        <p:txBody>
          <a:bodyPr wrap="square" rtlCol="0">
            <a:spAutoFit/>
          </a:bodyPr>
          <a:lstStyle/>
          <a:p>
            <a:pPr algn="ctr"/>
            <a:r>
              <a:rPr lang="pt-BR" sz="1800" b="1" dirty="0" smtClean="0">
                <a:latin typeface="Calibri" panose="020F0502020204030204" pitchFamily="34" charset="0"/>
              </a:rPr>
              <a:t>Secretaria de Previdência </a:t>
            </a:r>
            <a:r>
              <a:rPr lang="pt-BR" sz="1800" dirty="0" smtClean="0">
                <a:latin typeface="Calibri" panose="020F0502020204030204" pitchFamily="34" charset="0"/>
              </a:rPr>
              <a:t>|</a:t>
            </a:r>
            <a:r>
              <a:rPr lang="pt-BR" sz="1800" b="1" dirty="0" smtClean="0">
                <a:latin typeface="Calibri" panose="020F0502020204030204" pitchFamily="34" charset="0"/>
              </a:rPr>
              <a:t> Ministério da Fazenda</a:t>
            </a:r>
          </a:p>
          <a:p>
            <a:pPr algn="ctr"/>
            <a:r>
              <a:rPr lang="pt-BR" sz="1800" dirty="0" smtClean="0">
                <a:latin typeface="Calibri" panose="020F0502020204030204" pitchFamily="34" charset="0"/>
              </a:rPr>
              <a:t>Subsecretaria dos Regimes Próprios de Previdência Social   </a:t>
            </a:r>
          </a:p>
        </p:txBody>
      </p:sp>
    </p:spTree>
    <p:extLst>
      <p:ext uri="{BB962C8B-B14F-4D97-AF65-F5344CB8AC3E}">
        <p14:creationId xmlns:p14="http://schemas.microsoft.com/office/powerpoint/2010/main" val="3501698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085184"/>
            <a:ext cx="2160240" cy="1477621"/>
          </a:xfrm>
          <a:prstGeom prst="rect">
            <a:avLst/>
          </a:prstGeom>
        </p:spPr>
      </p:pic>
      <p:sp>
        <p:nvSpPr>
          <p:cNvPr id="5" name="CaixaDeTexto 4"/>
          <p:cNvSpPr txBox="1"/>
          <p:nvPr/>
        </p:nvSpPr>
        <p:spPr>
          <a:xfrm>
            <a:off x="395536" y="1268760"/>
            <a:ext cx="8475436" cy="1938992"/>
          </a:xfrm>
          <a:prstGeom prst="rect">
            <a:avLst/>
          </a:prstGeom>
          <a:noFill/>
        </p:spPr>
        <p:txBody>
          <a:bodyPr wrap="square" rtlCol="0">
            <a:spAutoFit/>
          </a:bodyPr>
          <a:lstStyle/>
          <a:p>
            <a:pPr algn="just"/>
            <a:r>
              <a:rPr lang="pt-BR" sz="2400" b="1" dirty="0" smtClean="0">
                <a:latin typeface="Calibri" panose="020F0502020204030204" pitchFamily="34" charset="0"/>
              </a:rPr>
              <a:t>ADI 2.135/DF</a:t>
            </a:r>
          </a:p>
          <a:p>
            <a:pPr algn="just"/>
            <a:endParaRPr lang="pt-BR" sz="2400" dirty="0">
              <a:latin typeface="Calibri" panose="020F0502020204030204" pitchFamily="34" charset="0"/>
            </a:endParaRPr>
          </a:p>
          <a:p>
            <a:pPr algn="just"/>
            <a:r>
              <a:rPr lang="pt-BR" sz="2400" u="sng" dirty="0" smtClean="0">
                <a:latin typeface="Calibri" panose="020F0502020204030204" pitchFamily="34" charset="0"/>
              </a:rPr>
              <a:t>Em 02/08/2007</a:t>
            </a:r>
            <a:r>
              <a:rPr lang="pt-BR" sz="2400" dirty="0" smtClean="0">
                <a:latin typeface="Calibri" panose="020F0502020204030204" pitchFamily="34" charset="0"/>
              </a:rPr>
              <a:t>, o STF deferiu liminar na Medida Cautelar da ADI 2.135/DF, suspendeu a eficácia do artigo 39, caput, da Constituição Federal com a redação da EC nº 19/1998. </a:t>
            </a:r>
            <a:endParaRPr lang="pt-BR" sz="2400" dirty="0">
              <a:latin typeface="Calibri" panose="020F0502020204030204" pitchFamily="34" charset="0"/>
            </a:endParaRPr>
          </a:p>
        </p:txBody>
      </p:sp>
      <p:sp>
        <p:nvSpPr>
          <p:cNvPr id="6" name="Retângulo 5"/>
          <p:cNvSpPr/>
          <p:nvPr/>
        </p:nvSpPr>
        <p:spPr>
          <a:xfrm>
            <a:off x="3262886" y="3484248"/>
            <a:ext cx="5605870" cy="2308324"/>
          </a:xfrm>
          <a:prstGeom prst="rect">
            <a:avLst/>
          </a:prstGeom>
        </p:spPr>
        <p:txBody>
          <a:bodyPr wrap="square">
            <a:spAutoFit/>
          </a:bodyPr>
          <a:lstStyle/>
          <a:p>
            <a:pPr algn="just"/>
            <a:r>
              <a:rPr lang="pt-BR" sz="2400" dirty="0">
                <a:solidFill>
                  <a:schemeClr val="accent4">
                    <a:lumMod val="95000"/>
                    <a:lumOff val="5000"/>
                  </a:schemeClr>
                </a:solidFill>
                <a:latin typeface="Calibri" panose="020F0502020204030204" pitchFamily="34" charset="0"/>
              </a:rPr>
              <a:t>Art. 39. A União, os Estados, o Distrito Federal e os Municípios </a:t>
            </a:r>
            <a:r>
              <a:rPr lang="pt-BR" sz="2400" b="1" u="sng" dirty="0">
                <a:solidFill>
                  <a:schemeClr val="accent4">
                    <a:lumMod val="95000"/>
                    <a:lumOff val="5000"/>
                  </a:schemeClr>
                </a:solidFill>
                <a:latin typeface="Calibri" panose="020F0502020204030204" pitchFamily="34" charset="0"/>
              </a:rPr>
              <a:t>instituirão, no âmbito de sua competência, regime jurídico único </a:t>
            </a:r>
            <a:r>
              <a:rPr lang="pt-BR" sz="2400" dirty="0">
                <a:solidFill>
                  <a:schemeClr val="accent4">
                    <a:lumMod val="95000"/>
                    <a:lumOff val="5000"/>
                  </a:schemeClr>
                </a:solidFill>
                <a:latin typeface="Calibri" panose="020F0502020204030204" pitchFamily="34" charset="0"/>
              </a:rPr>
              <a:t>e planos de carreira para os servidores da administração pública direta, das autarquias e das fundações públicas.</a:t>
            </a:r>
          </a:p>
        </p:txBody>
      </p:sp>
      <p:sp>
        <p:nvSpPr>
          <p:cNvPr id="7" name="CaixaDeTexto 6"/>
          <p:cNvSpPr txBox="1"/>
          <p:nvPr/>
        </p:nvSpPr>
        <p:spPr>
          <a:xfrm>
            <a:off x="0" y="980728"/>
            <a:ext cx="9144000" cy="400110"/>
          </a:xfrm>
          <a:prstGeom prst="rect">
            <a:avLst/>
          </a:prstGeom>
          <a:noFill/>
        </p:spPr>
        <p:txBody>
          <a:bodyPr wrap="square" rtlCol="0">
            <a:spAutoFit/>
          </a:bodyPr>
          <a:lstStyle/>
          <a:p>
            <a:r>
              <a:rPr lang="pt-BR" b="1" dirty="0" smtClean="0">
                <a:solidFill>
                  <a:srgbClr val="002060"/>
                </a:solidFill>
                <a:latin typeface="Calibri" panose="020F0502020204030204" pitchFamily="34" charset="0"/>
              </a:rPr>
              <a:t>Reestabelecimento da exigência do RJU</a:t>
            </a:r>
            <a:endParaRPr lang="pt-BR"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192379442"/>
      </p:ext>
    </p:extLst>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10443</TotalTime>
  <Words>6408</Words>
  <Application>Microsoft Office PowerPoint</Application>
  <PresentationFormat>Apresentação na tela (4:3)</PresentationFormat>
  <Paragraphs>397</Paragraphs>
  <Slides>81</Slides>
  <Notes>26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81</vt:i4>
      </vt:variant>
    </vt:vector>
  </HeadingPairs>
  <TitlesOfParts>
    <vt:vector size="87" baseType="lpstr">
      <vt:lpstr>Arial</vt:lpstr>
      <vt:lpstr>Calibri</vt:lpstr>
      <vt:lpstr>Courier New</vt:lpstr>
      <vt:lpstr>Times New Roman</vt:lpstr>
      <vt:lpstr>Wingdings</vt:lpstr>
      <vt:lpstr>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Leonardo Motta</cp:lastModifiedBy>
  <cp:revision>724</cp:revision>
  <cp:lastPrinted>2015-09-28T11:58:42Z</cp:lastPrinted>
  <dcterms:created xsi:type="dcterms:W3CDTF">2010-04-15T18:10:19Z</dcterms:created>
  <dcterms:modified xsi:type="dcterms:W3CDTF">2017-09-20T02:15:16Z</dcterms:modified>
</cp:coreProperties>
</file>