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756" r:id="rId2"/>
    <p:sldId id="953" r:id="rId3"/>
    <p:sldId id="918" r:id="rId4"/>
    <p:sldId id="919" r:id="rId5"/>
    <p:sldId id="934" r:id="rId6"/>
    <p:sldId id="954" r:id="rId7"/>
    <p:sldId id="920" r:id="rId8"/>
    <p:sldId id="933" r:id="rId9"/>
    <p:sldId id="921" r:id="rId10"/>
    <p:sldId id="922" r:id="rId11"/>
    <p:sldId id="935" r:id="rId12"/>
    <p:sldId id="952" r:id="rId13"/>
    <p:sldId id="936" r:id="rId14"/>
    <p:sldId id="937" r:id="rId15"/>
    <p:sldId id="950" r:id="rId16"/>
    <p:sldId id="940" r:id="rId17"/>
    <p:sldId id="942" r:id="rId18"/>
    <p:sldId id="951" r:id="rId19"/>
    <p:sldId id="947" r:id="rId20"/>
    <p:sldId id="927" r:id="rId21"/>
    <p:sldId id="928" r:id="rId22"/>
    <p:sldId id="929" r:id="rId23"/>
    <p:sldId id="930" r:id="rId24"/>
    <p:sldId id="931" r:id="rId25"/>
    <p:sldId id="917" r:id="rId26"/>
  </p:sldIdLst>
  <p:sldSz cx="9144000" cy="6858000" type="screen4x3"/>
  <p:notesSz cx="9296400" cy="7010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ex Albert Rodrigues - MPS" initials="AAR-M" lastIdx="1" clrIdx="0">
    <p:extLst>
      <p:ext uri="{19B8F6BF-5375-455C-9EA6-DF929625EA0E}">
        <p15:presenceInfo xmlns:p15="http://schemas.microsoft.com/office/powerpoint/2012/main" xmlns="" userId="S-1-5-21-1697374388-3250189584-3178474174-101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9E4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338" autoAdjust="0"/>
    <p:restoredTop sz="94016" autoAdjust="0"/>
  </p:normalViewPr>
  <p:slideViewPr>
    <p:cSldViewPr snapToGrid="0">
      <p:cViewPr varScale="1">
        <p:scale>
          <a:sx n="66" d="100"/>
          <a:sy n="66" d="100"/>
        </p:scale>
        <p:origin x="-3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76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29453" cy="351190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264777" y="1"/>
            <a:ext cx="4029453" cy="351190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r">
              <a:defRPr sz="1200"/>
            </a:lvl1pPr>
          </a:lstStyle>
          <a:p>
            <a:fld id="{71D541C2-EC0D-48EF-97CE-5A6FD5288DE3}" type="datetimeFigureOut">
              <a:rPr lang="pt-BR" smtClean="0"/>
              <a:pPr/>
              <a:t>21/09/2017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6659211"/>
            <a:ext cx="4029453" cy="351189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264777" y="6659211"/>
            <a:ext cx="4029453" cy="351189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r">
              <a:defRPr sz="1200"/>
            </a:lvl1pPr>
          </a:lstStyle>
          <a:p>
            <a:fld id="{47B1F8D3-3C1A-4BD8-8ABC-19866311760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42224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8440" cy="351737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265816" y="0"/>
            <a:ext cx="4028440" cy="351737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r">
              <a:defRPr sz="1200"/>
            </a:lvl1pPr>
          </a:lstStyle>
          <a:p>
            <a:fld id="{FC46CBB2-C57D-4DDC-B3F7-047BF2A13F91}" type="datetimeFigureOut">
              <a:rPr lang="pt-BR" smtClean="0"/>
              <a:pPr/>
              <a:t>21/09/2017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073400" y="877888"/>
            <a:ext cx="3149600" cy="2363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9" tIns="45565" rIns="91129" bIns="45565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29641" y="3373760"/>
            <a:ext cx="7437120" cy="2760345"/>
          </a:xfrm>
          <a:prstGeom prst="rect">
            <a:avLst/>
          </a:prstGeom>
        </p:spPr>
        <p:txBody>
          <a:bodyPr vert="horz" lIns="91129" tIns="45565" rIns="91129" bIns="45565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2" y="6658665"/>
            <a:ext cx="4028440" cy="351736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265816" y="6658665"/>
            <a:ext cx="4028440" cy="351736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r">
              <a:defRPr sz="1200"/>
            </a:lvl1pPr>
          </a:lstStyle>
          <a:p>
            <a:fld id="{4DC0484D-2917-4657-A9F1-844FB10E86F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6248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9090F-E261-4983-8810-7DA5AFD78DC7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30309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476071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137034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7569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9090F-E261-4983-8810-7DA5AFD78DC7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78710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953110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9090F-E261-4983-8810-7DA5AFD78DC7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32804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9090F-E261-4983-8810-7DA5AFD78DC7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55394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9090F-E261-4983-8810-7DA5AFD78DC7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36494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9090F-E261-4983-8810-7DA5AFD78DC7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07232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9090F-E261-4983-8810-7DA5AFD78DC7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93485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9090F-E261-4983-8810-7DA5AFD78DC7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72651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FCC8-370A-4876-B6D2-D5855ACB4C0D}" type="datetime1">
              <a:rPr lang="pt-BR" smtClean="0"/>
              <a:pPr/>
              <a:t>21/09/2017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D67F-C461-4B40-A433-AB866EFFE0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47613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1CC0-0B58-4F6A-AE88-58424CE8F44B}" type="datetime1">
              <a:rPr lang="pt-BR" smtClean="0"/>
              <a:pPr/>
              <a:t>21/09/2017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D67F-C461-4B40-A433-AB866EFFE0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8108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0DB2-4966-45B1-A301-5B59D8FCBEB4}" type="datetime1">
              <a:rPr lang="pt-BR" smtClean="0"/>
              <a:pPr/>
              <a:t>21/09/2017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D67F-C461-4B40-A433-AB866EFFE0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99936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údo Diver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 txBox="1">
            <a:spLocks/>
          </p:cNvSpPr>
          <p:nvPr userDrawn="1"/>
        </p:nvSpPr>
        <p:spPr>
          <a:xfrm>
            <a:off x="8602663" y="26988"/>
            <a:ext cx="433387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/>
            <a:fld id="{D0F934DD-87C9-4DAB-A76B-A7FFD8EDE633}" type="slidenum">
              <a:rPr lang="en-US" altLang="pt-BR" sz="1200" b="1">
                <a:solidFill>
                  <a:schemeClr val="bg1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chemeClr val="bg1"/>
              </a:solidFill>
            </a:endParaRPr>
          </a:p>
        </p:txBody>
      </p:sp>
      <p:sp>
        <p:nvSpPr>
          <p:cNvPr id="6" name="Slide Number Placeholder 2"/>
          <p:cNvSpPr txBox="1">
            <a:spLocks/>
          </p:cNvSpPr>
          <p:nvPr userDrawn="1"/>
        </p:nvSpPr>
        <p:spPr>
          <a:xfrm>
            <a:off x="8072438" y="6191250"/>
            <a:ext cx="554037" cy="365125"/>
          </a:xfrm>
          <a:prstGeom prst="rect">
            <a:avLst/>
          </a:prstGeom>
        </p:spPr>
        <p:txBody>
          <a:bodyPr anchor="ctr"/>
          <a:lstStyle/>
          <a:p>
            <a:pPr algn="ctr" eaLnBrk="1" hangingPunct="1"/>
            <a:fld id="{710D30A0-B78D-409B-9439-08A56151F623}" type="slidenum">
              <a:rPr lang="en-US" altLang="pt-BR" sz="1200" b="1">
                <a:solidFill>
                  <a:srgbClr val="7F7F7F"/>
                </a:solidFill>
              </a:rPr>
              <a:pPr algn="ctr" eaLnBrk="1" hangingPunct="1"/>
              <a:t>‹nº›</a:t>
            </a:fld>
            <a:endParaRPr lang="en-US" altLang="pt-BR" sz="1200" b="1">
              <a:solidFill>
                <a:srgbClr val="7F7F7F"/>
              </a:solidFill>
            </a:endParaRPr>
          </a:p>
        </p:txBody>
      </p:sp>
      <p:sp>
        <p:nvSpPr>
          <p:cNvPr id="7" name="TextBox 5"/>
          <p:cNvSpPr txBox="1">
            <a:spLocks noChangeArrowheads="1"/>
          </p:cNvSpPr>
          <p:nvPr userDrawn="1"/>
        </p:nvSpPr>
        <p:spPr bwMode="auto">
          <a:xfrm>
            <a:off x="7997825" y="127000"/>
            <a:ext cx="10636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000" b="1">
                <a:solidFill>
                  <a:srgbClr val="7F7F7F"/>
                </a:solidFill>
                <a:latin typeface="Arial" charset="0"/>
                <a:cs typeface="Arial" charset="0"/>
              </a:rPr>
              <a:t>Ministério </a:t>
            </a:r>
            <a:r>
              <a:rPr lang="en-US" sz="1000">
                <a:solidFill>
                  <a:srgbClr val="7F7F7F"/>
                </a:solidFill>
                <a:latin typeface="Arial" charset="0"/>
                <a:cs typeface="Arial" charset="0"/>
              </a:rPr>
              <a:t>da</a:t>
            </a:r>
          </a:p>
          <a:p>
            <a:pPr algn="r">
              <a:lnSpc>
                <a:spcPct val="90000"/>
              </a:lnSpc>
            </a:pPr>
            <a:r>
              <a:rPr lang="en-US" sz="1500" b="1">
                <a:solidFill>
                  <a:srgbClr val="7F7F7F"/>
                </a:solidFill>
                <a:latin typeface="Arial" charset="0"/>
                <a:cs typeface="Arial" charset="0"/>
              </a:rPr>
              <a:t>Fazenda</a:t>
            </a:r>
          </a:p>
        </p:txBody>
      </p:sp>
      <p:sp>
        <p:nvSpPr>
          <p:cNvPr id="8" name="Rectangle 26"/>
          <p:cNvSpPr/>
          <p:nvPr userDrawn="1"/>
        </p:nvSpPr>
        <p:spPr>
          <a:xfrm rot="5400000">
            <a:off x="8759031" y="277019"/>
            <a:ext cx="665163" cy="111125"/>
          </a:xfrm>
          <a:prstGeom prst="rect">
            <a:avLst/>
          </a:prstGeom>
          <a:solidFill>
            <a:srgbClr val="7DA4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9" name="Group 2"/>
          <p:cNvGrpSpPr>
            <a:grpSpLocks/>
          </p:cNvGrpSpPr>
          <p:nvPr userDrawn="1"/>
        </p:nvGrpSpPr>
        <p:grpSpPr bwMode="auto">
          <a:xfrm>
            <a:off x="0" y="6594475"/>
            <a:ext cx="9144000" cy="101600"/>
            <a:chOff x="0" y="6593841"/>
            <a:chExt cx="9144000" cy="101600"/>
          </a:xfrm>
        </p:grpSpPr>
        <p:sp>
          <p:nvSpPr>
            <p:cNvPr id="10" name="Rectangle 28"/>
            <p:cNvSpPr/>
            <p:nvPr userDrawn="1"/>
          </p:nvSpPr>
          <p:spPr>
            <a:xfrm rot="10800000">
              <a:off x="0" y="6595429"/>
              <a:ext cx="9144000" cy="10001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29"/>
            <p:cNvSpPr/>
            <p:nvPr userDrawn="1"/>
          </p:nvSpPr>
          <p:spPr>
            <a:xfrm rot="10800000">
              <a:off x="6153150" y="6593841"/>
              <a:ext cx="700088" cy="100013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31"/>
            <p:cNvSpPr/>
            <p:nvPr userDrawn="1"/>
          </p:nvSpPr>
          <p:spPr>
            <a:xfrm rot="10800000">
              <a:off x="6843713" y="6593841"/>
              <a:ext cx="700087" cy="10001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ectangle 32"/>
            <p:cNvSpPr/>
            <p:nvPr userDrawn="1"/>
          </p:nvSpPr>
          <p:spPr>
            <a:xfrm rot="10800000">
              <a:off x="7532688" y="6593841"/>
              <a:ext cx="700087" cy="100013"/>
            </a:xfrm>
            <a:prstGeom prst="rect">
              <a:avLst/>
            </a:prstGeom>
            <a:solidFill>
              <a:srgbClr val="7DA41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Rectangle 33"/>
            <p:cNvSpPr/>
            <p:nvPr userDrawn="1"/>
          </p:nvSpPr>
          <p:spPr>
            <a:xfrm rot="10800000">
              <a:off x="8213725" y="6593841"/>
              <a:ext cx="700088" cy="10001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6" name="Group 1"/>
          <p:cNvGrpSpPr>
            <a:grpSpLocks/>
          </p:cNvGrpSpPr>
          <p:nvPr userDrawn="1"/>
        </p:nvGrpSpPr>
        <p:grpSpPr bwMode="auto">
          <a:xfrm>
            <a:off x="0" y="511175"/>
            <a:ext cx="5248275" cy="44450"/>
            <a:chOff x="-1" y="510620"/>
            <a:chExt cx="5247647" cy="45719"/>
          </a:xfrm>
        </p:grpSpPr>
        <p:sp>
          <p:nvSpPr>
            <p:cNvPr id="17" name="Rectangle 34"/>
            <p:cNvSpPr/>
            <p:nvPr userDrawn="1"/>
          </p:nvSpPr>
          <p:spPr>
            <a:xfrm rot="10800000">
              <a:off x="-1" y="510620"/>
              <a:ext cx="1312706" cy="4571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35"/>
            <p:cNvSpPr/>
            <p:nvPr userDrawn="1"/>
          </p:nvSpPr>
          <p:spPr>
            <a:xfrm rot="10800000">
              <a:off x="1312705" y="510620"/>
              <a:ext cx="1311118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36"/>
            <p:cNvSpPr/>
            <p:nvPr userDrawn="1"/>
          </p:nvSpPr>
          <p:spPr>
            <a:xfrm rot="10800000">
              <a:off x="2623823" y="510620"/>
              <a:ext cx="1312705" cy="45719"/>
            </a:xfrm>
            <a:prstGeom prst="rect">
              <a:avLst/>
            </a:prstGeom>
            <a:solidFill>
              <a:srgbClr val="7DA41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le 37"/>
            <p:cNvSpPr/>
            <p:nvPr userDrawn="1"/>
          </p:nvSpPr>
          <p:spPr>
            <a:xfrm rot="10800000">
              <a:off x="3934941" y="510620"/>
              <a:ext cx="1312705" cy="4571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1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31804" y="665166"/>
            <a:ext cx="8170863" cy="691024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9144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3716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1828800" indent="0">
              <a:buNone/>
              <a:defRPr lang="en-US" sz="2200" b="1" kern="12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31804" y="74093"/>
            <a:ext cx="5882715" cy="430213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lang="bg-BG" sz="1500" b="0" i="0" kern="1200" baseline="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MS PGothic" charset="0"/>
                <a:cs typeface="MS PGothic" charset="0"/>
              </a:defRPr>
            </a:lvl1pPr>
            <a:lvl2pPr marL="4572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2pPr>
            <a:lvl3pPr marL="9144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3pPr>
            <a:lvl4pPr marL="13716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4pPr>
            <a:lvl5pPr marL="1828800" indent="0">
              <a:buNone/>
              <a:defRPr lang="en-US" sz="1200" b="1" kern="1200" dirty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431804" y="1565182"/>
            <a:ext cx="8170863" cy="4476021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lang="bg-BG" sz="2000" b="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9144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3716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1828800" indent="0">
              <a:buNone/>
              <a:defRPr lang="en-US" sz="2200" b="1" kern="12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513777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95129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8FB5-4D5A-4057-A0D2-823DF01BFAC1}" type="datetime1">
              <a:rPr lang="pt-BR" smtClean="0"/>
              <a:pPr/>
              <a:t>21/09/2017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D67F-C461-4B40-A433-AB866EFFE07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06928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897C-BDE0-445B-B909-7D0850AE85B9}" type="datetime1">
              <a:rPr lang="pt-BR" smtClean="0"/>
              <a:pPr/>
              <a:t>21/09/2017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D67F-C461-4B40-A433-AB866EFFE0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32920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6629-5B45-44B9-A233-4E41DD9831EE}" type="datetime1">
              <a:rPr lang="pt-BR" smtClean="0"/>
              <a:pPr/>
              <a:t>21/09/2017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D67F-C461-4B40-A433-AB866EFFE0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34024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6D3C-9A04-4C0F-A806-2B7275C3DF0A}" type="datetime1">
              <a:rPr lang="pt-BR" smtClean="0"/>
              <a:pPr/>
              <a:t>21/09/2017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D67F-C461-4B40-A433-AB866EFFE0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11525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08DA-8EBE-464A-AEC7-796304E0940F}" type="datetime1">
              <a:rPr lang="pt-BR" smtClean="0"/>
              <a:pPr/>
              <a:t>21/09/2017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D67F-C461-4B40-A433-AB866EFFE0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1406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4CA8-C53C-40F1-ADC2-860F961EB2E0}" type="datetime1">
              <a:rPr lang="pt-BR" smtClean="0"/>
              <a:pPr/>
              <a:t>21/09/2017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D67F-C461-4B40-A433-AB866EFFE0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3009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479B-46A3-4F47-9A1A-AA7ED655517B}" type="datetime1">
              <a:rPr lang="pt-BR" smtClean="0"/>
              <a:pPr/>
              <a:t>21/09/2017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D67F-C461-4B40-A433-AB866EFFE0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2075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EE9A-3492-48BF-B175-29ECE9518371}" type="datetime1">
              <a:rPr lang="pt-BR" smtClean="0"/>
              <a:pPr/>
              <a:t>21/09/2017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D67F-C461-4B40-A433-AB866EFFE0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5978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9DB0F-3E04-41F7-9C01-817C1C59931C}" type="datetime1">
              <a:rPr lang="pt-BR" smtClean="0"/>
              <a:pPr/>
              <a:t>21/09/2017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62224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ED67F-C461-4B40-A433-AB866EFFE076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1" name="CaixaDeTexto 10"/>
          <p:cNvSpPr txBox="1"/>
          <p:nvPr userDrawn="1"/>
        </p:nvSpPr>
        <p:spPr>
          <a:xfrm>
            <a:off x="4572000" y="23019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510"/>
            <a:ext cx="9144000" cy="71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08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187" y="4107971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800" b="1" dirty="0" smtClean="0">
                <a:solidFill>
                  <a:srgbClr val="002060"/>
                </a:solidFill>
              </a:rPr>
              <a:t>A </a:t>
            </a:r>
            <a:r>
              <a:rPr lang="pt-BR" sz="4800" b="1" dirty="0" smtClean="0">
                <a:solidFill>
                  <a:srgbClr val="002060"/>
                </a:solidFill>
              </a:rPr>
              <a:t>Reforma </a:t>
            </a:r>
            <a:r>
              <a:rPr lang="pt-BR" sz="4800" b="1" dirty="0" smtClean="0">
                <a:solidFill>
                  <a:srgbClr val="002060"/>
                </a:solidFill>
              </a:rPr>
              <a:t>da </a:t>
            </a:r>
            <a:r>
              <a:rPr lang="pt-BR" sz="4800" b="1" dirty="0" smtClean="0">
                <a:solidFill>
                  <a:srgbClr val="002060"/>
                </a:solidFill>
              </a:rPr>
              <a:t>Previdência – Impacto para os </a:t>
            </a:r>
            <a:r>
              <a:rPr lang="pt-BR" sz="4800" b="1" dirty="0" err="1" smtClean="0">
                <a:solidFill>
                  <a:srgbClr val="002060"/>
                </a:solidFill>
              </a:rPr>
              <a:t>RPPS´</a:t>
            </a:r>
            <a:r>
              <a:rPr lang="pt-BR" sz="4800" b="1" dirty="0" smtClean="0">
                <a:solidFill>
                  <a:srgbClr val="002060"/>
                </a:solidFill>
              </a:rPr>
              <a:t>s</a:t>
            </a:r>
            <a:endParaRPr lang="pt-BR" sz="4800" b="1" dirty="0">
              <a:solidFill>
                <a:srgbClr val="00206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408573" y="727528"/>
            <a:ext cx="6732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b="1" dirty="0" smtClean="0">
                <a:latin typeface="+mn-lt"/>
              </a:rPr>
              <a:t>Secretaria de Previdência </a:t>
            </a:r>
            <a:r>
              <a:rPr lang="pt-BR" sz="1800" dirty="0" smtClean="0">
                <a:latin typeface="+mn-lt"/>
              </a:rPr>
              <a:t>|</a:t>
            </a:r>
            <a:r>
              <a:rPr lang="pt-BR" sz="1800" b="1" dirty="0" smtClean="0">
                <a:latin typeface="+mn-lt"/>
              </a:rPr>
              <a:t> Ministério da Fazenda</a:t>
            </a:r>
          </a:p>
          <a:p>
            <a:pPr algn="r"/>
            <a:r>
              <a:rPr lang="pt-BR" sz="1800" dirty="0" smtClean="0">
                <a:latin typeface="+mn-lt"/>
              </a:rPr>
              <a:t>Subsecretaria dos Regimes Próprios de Previdência Social  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0" y="6406780"/>
            <a:ext cx="914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>
                <a:solidFill>
                  <a:srgbClr val="002060"/>
                </a:solidFill>
              </a:rPr>
              <a:t>Porto Velho/RO, 21 de setembro de 2017</a:t>
            </a:r>
            <a:endParaRPr lang="pt-BR" b="1" dirty="0">
              <a:solidFill>
                <a:srgbClr val="002060"/>
              </a:solidFill>
            </a:endParaRPr>
          </a:p>
        </p:txBody>
      </p:sp>
      <p:pic>
        <p:nvPicPr>
          <p:cNvPr id="6" name="Picture 2" descr="https://pbs.twimg.com/profile_images/474540577/logo_400x40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7682" y="1373859"/>
            <a:ext cx="2096514" cy="168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0" y="3028659"/>
            <a:ext cx="9140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007A37"/>
                </a:solidFill>
              </a:rPr>
              <a:t>III FÓRUM PREVIDENCIÁRIO DO IPERON</a:t>
            </a:r>
          </a:p>
          <a:p>
            <a:pPr algn="ctr"/>
            <a:r>
              <a:rPr lang="pt-BR" sz="2400" b="1" i="1" dirty="0">
                <a:solidFill>
                  <a:srgbClr val="007A37"/>
                </a:solidFill>
              </a:rPr>
              <a:t>O Regime Próprio dos Servidores Públicos e o Estado Contemporâneo</a:t>
            </a:r>
            <a:endParaRPr lang="pt-BR" sz="2400" b="1" i="1" dirty="0" smtClean="0">
              <a:solidFill>
                <a:srgbClr val="00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213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413538" y="1052736"/>
            <a:ext cx="6858762" cy="324036"/>
          </a:xfrm>
        </p:spPr>
        <p:txBody>
          <a:bodyPr>
            <a:noAutofit/>
          </a:bodyPr>
          <a:lstStyle/>
          <a:p>
            <a:pPr algn="l"/>
            <a:r>
              <a:rPr lang="pt-BR" sz="21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Pensões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-18510" y="1465819"/>
            <a:ext cx="6874328" cy="18965"/>
          </a:xfrm>
          <a:prstGeom prst="line">
            <a:avLst/>
          </a:prstGeom>
          <a:ln w="19050" cap="rnd" cmpd="thickThin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-18510" y="9447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ângulo 20"/>
          <p:cNvSpPr/>
          <p:nvPr/>
        </p:nvSpPr>
        <p:spPr>
          <a:xfrm>
            <a:off x="1286053" y="1522356"/>
            <a:ext cx="1944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ea typeface="Cambria Math"/>
              </a:rPr>
              <a:t>REGRAS ATUAIS</a:t>
            </a:r>
            <a:endParaRPr lang="pt-BR" b="1" dirty="0"/>
          </a:p>
        </p:txBody>
      </p:sp>
      <p:sp>
        <p:nvSpPr>
          <p:cNvPr id="22" name="Retângulo 21"/>
          <p:cNvSpPr/>
          <p:nvPr/>
        </p:nvSpPr>
        <p:spPr>
          <a:xfrm>
            <a:off x="4868291" y="1522473"/>
            <a:ext cx="38863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ea typeface="Cambria Math"/>
              </a:rPr>
              <a:t>NOVA REGRA</a:t>
            </a:r>
          </a:p>
          <a:p>
            <a:pPr algn="ctr"/>
            <a:r>
              <a:rPr lang="pt-BR" b="1" dirty="0">
                <a:ea typeface="Cambria Math"/>
              </a:rPr>
              <a:t>Substitutivo da PEC 287/2016</a:t>
            </a:r>
            <a:endParaRPr lang="pt-BR" b="1" dirty="0"/>
          </a:p>
        </p:txBody>
      </p:sp>
      <p:sp>
        <p:nvSpPr>
          <p:cNvPr id="24" name="Chave esquerda 23"/>
          <p:cNvSpPr/>
          <p:nvPr/>
        </p:nvSpPr>
        <p:spPr>
          <a:xfrm rot="10800000">
            <a:off x="4435354" y="2194037"/>
            <a:ext cx="172707" cy="3132106"/>
          </a:xfrm>
          <a:prstGeom prst="leftBrace">
            <a:avLst>
              <a:gd name="adj1" fmla="val 0"/>
              <a:gd name="adj2" fmla="val 504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37075"/>
              </p:ext>
            </p:extLst>
          </p:nvPr>
        </p:nvGraphicFramePr>
        <p:xfrm>
          <a:off x="218364" y="1973928"/>
          <a:ext cx="4079594" cy="96095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079594"/>
              </a:tblGrid>
              <a:tr h="429050">
                <a:tc>
                  <a:txBody>
                    <a:bodyPr/>
                    <a:lstStyle/>
                    <a:p>
                      <a:pPr algn="ctr"/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Cumulatividade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5319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Permitido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 o acúmulo com Aposentadoria</a:t>
                      </a: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aphicFrame>
        <p:nvGraphicFramePr>
          <p:cNvPr id="28" name="Tabel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788138"/>
              </p:ext>
            </p:extLst>
          </p:nvPr>
        </p:nvGraphicFramePr>
        <p:xfrm>
          <a:off x="4868291" y="2112150"/>
          <a:ext cx="3888432" cy="1106843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888432"/>
              </a:tblGrid>
              <a:tr h="428663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C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umulatividade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53142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Permitido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 o acúmulo com Aposentadoria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em até 2 SM</a:t>
                      </a: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aphicFrame>
        <p:nvGraphicFramePr>
          <p:cNvPr id="30" name="Tabe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175643"/>
              </p:ext>
            </p:extLst>
          </p:nvPr>
        </p:nvGraphicFramePr>
        <p:xfrm>
          <a:off x="218364" y="3150441"/>
          <a:ext cx="4079594" cy="313083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39966"/>
                <a:gridCol w="3739628"/>
              </a:tblGrid>
              <a:tr h="368672"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Valor do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 Benefício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891540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Valor da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 remuneração do servidor falecido ou do aposentado até o </a:t>
                      </a:r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limite do RGPS acrescido de 70% da parcela que ultrapassar esse teto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(independe do número de dependentes)</a:t>
                      </a:r>
                    </a:p>
                  </a:txBody>
                  <a:tcPr marL="68580" marR="68580" marT="34290" marB="34290" anchor="ctr"/>
                </a:tc>
              </a:tr>
              <a:tr h="43003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Permitida reversibilidade de cotas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baseline="0" dirty="0" smtClean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43003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Piso do benefício vinculado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 ao SM</a:t>
                      </a:r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ela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4097589"/>
              </p:ext>
            </p:extLst>
          </p:nvPr>
        </p:nvGraphicFramePr>
        <p:xfrm>
          <a:off x="4873289" y="3358895"/>
          <a:ext cx="3917521" cy="221643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008896"/>
                <a:gridCol w="2908625"/>
              </a:tblGrid>
              <a:tr h="368672"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Valor do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 Benefício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(50%+ 10%)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Proventos de aposentadoria ou valor aposentadoria por incapacidade permanente.</a:t>
                      </a:r>
                    </a:p>
                  </a:txBody>
                  <a:tcPr marL="68580" marR="68580" marT="34290" marB="34290" anchor="ctr"/>
                </a:tc>
              </a:tr>
              <a:tr h="43003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Vedada a reversibilidade de cotas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baseline="0" dirty="0" smtClean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43003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Piso do benefício igual ao 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SM</a:t>
                      </a:r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90751575"/>
              </p:ext>
            </p:extLst>
          </p:nvPr>
        </p:nvGraphicFramePr>
        <p:xfrm>
          <a:off x="4489946" y="5822178"/>
          <a:ext cx="4410046" cy="918232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747081"/>
                <a:gridCol w="398284"/>
                <a:gridCol w="377446"/>
                <a:gridCol w="377446"/>
                <a:gridCol w="503263"/>
                <a:gridCol w="503263"/>
                <a:gridCol w="503263"/>
              </a:tblGrid>
              <a:tr h="4591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 smtClean="0">
                          <a:effectLst/>
                        </a:rPr>
                        <a:t>Quantidade de Dependentes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4591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 smtClean="0">
                          <a:effectLst/>
                        </a:rPr>
                        <a:t>Percentual da Pensão por</a:t>
                      </a:r>
                      <a:r>
                        <a:rPr lang="pt-BR" sz="1200" u="none" strike="noStrike" baseline="0" dirty="0" smtClean="0">
                          <a:effectLst/>
                        </a:rPr>
                        <a:t> Morte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60%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70%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80%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90%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100%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100%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6728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55597" y="4135269"/>
            <a:ext cx="7874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800" b="1" dirty="0" smtClean="0">
                <a:solidFill>
                  <a:srgbClr val="002060"/>
                </a:solidFill>
              </a:rPr>
              <a:t>Regras de Transição do RPPS</a:t>
            </a:r>
            <a:endParaRPr lang="pt-BR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169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1069" y="1023582"/>
            <a:ext cx="8802806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100" b="1" dirty="0"/>
              <a:t>Art. 6º </a:t>
            </a:r>
            <a:r>
              <a:rPr lang="pt-BR" sz="2100" b="1" u="sng" dirty="0"/>
              <a:t>É assegurada a concessão, a qualquer tempo, de aposentadoria ao servidor público e de pensão por morte aos dependentes de servidor público falecido que tenha cumprido todos os requisitos para obtenção desses benefícios até a data de publicação desta Emenda</a:t>
            </a:r>
            <a:r>
              <a:rPr lang="pt-BR" sz="2100" dirty="0"/>
              <a:t>, com base nos critérios da legislação vigente na data em que foram atendidos os requisitos para a concessão da aposentadoria ou da pensão por morte. </a:t>
            </a:r>
            <a:endParaRPr lang="pt-BR" sz="2100" dirty="0" smtClean="0"/>
          </a:p>
          <a:p>
            <a:pPr algn="just"/>
            <a:endParaRPr lang="pt-BR" sz="1200" dirty="0" smtClean="0"/>
          </a:p>
          <a:p>
            <a:pPr algn="just"/>
            <a:r>
              <a:rPr lang="pt-BR" sz="2100" dirty="0" smtClean="0"/>
              <a:t>§ </a:t>
            </a:r>
            <a:r>
              <a:rPr lang="pt-BR" sz="2100" dirty="0"/>
              <a:t>1º O servidor de que trata este artigo que opte por permanecer em atividade poderá fazer jus a um </a:t>
            </a:r>
            <a:r>
              <a:rPr lang="pt-BR" sz="2100" b="1" u="sng" dirty="0"/>
              <a:t>abono de permanência</a:t>
            </a:r>
            <a:r>
              <a:rPr lang="pt-BR" sz="2100" dirty="0"/>
              <a:t>, equivalente, no máximo, ao valor da sua contribuição previdenciária, até completar a idade para aposentadoria compulsória. </a:t>
            </a:r>
            <a:endParaRPr lang="pt-BR" sz="2100" dirty="0" smtClean="0"/>
          </a:p>
          <a:p>
            <a:pPr algn="just"/>
            <a:endParaRPr lang="pt-BR" sz="1200" dirty="0"/>
          </a:p>
          <a:p>
            <a:pPr algn="just"/>
            <a:r>
              <a:rPr lang="pt-BR" sz="2100" dirty="0" smtClean="0"/>
              <a:t>§ </a:t>
            </a:r>
            <a:r>
              <a:rPr lang="pt-BR" sz="2100" dirty="0"/>
              <a:t>2º Os proventos de aposentadoria a serem concedidos ao servidor público referido no caput e as pensões por morte devidas a seus dependentes </a:t>
            </a:r>
            <a:r>
              <a:rPr lang="pt-BR" sz="2100" b="1" u="sng" dirty="0"/>
              <a:t>serão calculados e reajustados de acordo com a legislação em vigor à época em que foram atendidos os requisitos </a:t>
            </a:r>
            <a:r>
              <a:rPr lang="pt-BR" sz="2100" dirty="0"/>
              <a:t>nela estabelecidos para a concessão desses benefícios ou, se mais favoráveis, nas condições da legislação vigente. </a:t>
            </a:r>
          </a:p>
        </p:txBody>
      </p:sp>
    </p:spTree>
    <p:extLst>
      <p:ext uri="{BB962C8B-B14F-4D97-AF65-F5344CB8AC3E}">
        <p14:creationId xmlns:p14="http://schemas.microsoft.com/office/powerpoint/2010/main" xmlns="" val="364792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136479" y="973916"/>
          <a:ext cx="8857395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0679"/>
                <a:gridCol w="2552132"/>
                <a:gridCol w="2224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Requisito Regra Geral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Homem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Mulher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60*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55*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Tempo</a:t>
                      </a:r>
                      <a:r>
                        <a:rPr lang="pt-BR" baseline="0" dirty="0" smtClean="0"/>
                        <a:t> de Contribuição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Tempo de Serviço Público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Tempo de Cargo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Pedágio</a:t>
                      </a:r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30% do tempo que na data de publicação da emenda</a:t>
                      </a:r>
                      <a:r>
                        <a:rPr lang="pt-BR" baseline="0" dirty="0" smtClean="0"/>
                        <a:t> faltaria para atingir o tempo mínimo de contribuição.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354539" y="573632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2017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1297145" y="4992650"/>
            <a:ext cx="415498" cy="805093"/>
            <a:chOff x="974355" y="1123833"/>
            <a:chExt cx="553996" cy="1073457"/>
          </a:xfrm>
        </p:grpSpPr>
        <p:sp>
          <p:nvSpPr>
            <p:cNvPr id="6" name="Retângulo 5"/>
            <p:cNvSpPr/>
            <p:nvPr/>
          </p:nvSpPr>
          <p:spPr>
            <a:xfrm>
              <a:off x="1037936" y="1514902"/>
              <a:ext cx="368489" cy="682388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974355" y="1123833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55</a:t>
              </a:r>
            </a:p>
          </p:txBody>
        </p:sp>
      </p:grpSp>
      <p:sp>
        <p:nvSpPr>
          <p:cNvPr id="8" name="CaixaDeTexto 7"/>
          <p:cNvSpPr txBox="1"/>
          <p:nvPr/>
        </p:nvSpPr>
        <p:spPr>
          <a:xfrm>
            <a:off x="2145347" y="573632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2020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118661" y="4900526"/>
            <a:ext cx="415498" cy="897217"/>
            <a:chOff x="2028767" y="1028296"/>
            <a:chExt cx="553996" cy="1196289"/>
          </a:xfrm>
        </p:grpSpPr>
        <p:sp>
          <p:nvSpPr>
            <p:cNvPr id="10" name="Retângulo 9"/>
            <p:cNvSpPr/>
            <p:nvPr/>
          </p:nvSpPr>
          <p:spPr>
            <a:xfrm>
              <a:off x="2092348" y="1433015"/>
              <a:ext cx="368489" cy="791570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2028767" y="1028296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56</a:t>
              </a:r>
            </a:p>
          </p:txBody>
        </p:sp>
      </p:grpSp>
      <p:sp>
        <p:nvSpPr>
          <p:cNvPr id="12" name="CaixaDeTexto 11"/>
          <p:cNvSpPr txBox="1"/>
          <p:nvPr/>
        </p:nvSpPr>
        <p:spPr>
          <a:xfrm>
            <a:off x="2936155" y="573632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2022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808852" y="57363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2024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609896" y="57363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2026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5462120" y="57363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2028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6283636" y="57363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2030</a:t>
            </a:r>
          </a:p>
        </p:txBody>
      </p:sp>
      <p:grpSp>
        <p:nvGrpSpPr>
          <p:cNvPr id="17" name="Grupo 16"/>
          <p:cNvGrpSpPr/>
          <p:nvPr/>
        </p:nvGrpSpPr>
        <p:grpSpPr>
          <a:xfrm>
            <a:off x="2929087" y="4819525"/>
            <a:ext cx="415498" cy="978218"/>
            <a:chOff x="3041097" y="920295"/>
            <a:chExt cx="553998" cy="1304290"/>
          </a:xfrm>
        </p:grpSpPr>
        <p:sp>
          <p:nvSpPr>
            <p:cNvPr id="18" name="Retângulo 17"/>
            <p:cNvSpPr/>
            <p:nvPr/>
          </p:nvSpPr>
          <p:spPr>
            <a:xfrm>
              <a:off x="3091395" y="1337481"/>
              <a:ext cx="368489" cy="887104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3041097" y="920295"/>
              <a:ext cx="553998" cy="492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57</a:t>
              </a: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3761345" y="4697582"/>
            <a:ext cx="415498" cy="1100161"/>
            <a:chOff x="4095508" y="757704"/>
            <a:chExt cx="553996" cy="1466881"/>
          </a:xfrm>
        </p:grpSpPr>
        <p:sp>
          <p:nvSpPr>
            <p:cNvPr id="21" name="Retângulo 20"/>
            <p:cNvSpPr/>
            <p:nvPr/>
          </p:nvSpPr>
          <p:spPr>
            <a:xfrm>
              <a:off x="4159089" y="1164776"/>
              <a:ext cx="368489" cy="1059809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4095508" y="757704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58</a:t>
              </a: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4603491" y="4566280"/>
            <a:ext cx="415498" cy="1221227"/>
            <a:chOff x="5163202" y="582634"/>
            <a:chExt cx="553996" cy="1628303"/>
          </a:xfrm>
        </p:grpSpPr>
        <p:sp>
          <p:nvSpPr>
            <p:cNvPr id="24" name="Retângulo 23"/>
            <p:cNvSpPr/>
            <p:nvPr/>
          </p:nvSpPr>
          <p:spPr>
            <a:xfrm>
              <a:off x="5226783" y="1028296"/>
              <a:ext cx="368489" cy="1182641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5163202" y="582634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59</a:t>
              </a: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5429301" y="4514661"/>
            <a:ext cx="415498" cy="1281755"/>
            <a:chOff x="6211119" y="501931"/>
            <a:chExt cx="553998" cy="1709006"/>
          </a:xfrm>
        </p:grpSpPr>
        <p:sp>
          <p:nvSpPr>
            <p:cNvPr id="27" name="Retângulo 26"/>
            <p:cNvSpPr/>
            <p:nvPr/>
          </p:nvSpPr>
          <p:spPr>
            <a:xfrm>
              <a:off x="6294477" y="920295"/>
              <a:ext cx="368489" cy="1290642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6211119" y="501931"/>
              <a:ext cx="553998" cy="492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60</a:t>
              </a:r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6255805" y="4384685"/>
            <a:ext cx="415498" cy="1402822"/>
            <a:chOff x="7298590" y="340508"/>
            <a:chExt cx="553996" cy="1870429"/>
          </a:xfrm>
        </p:grpSpPr>
        <p:sp>
          <p:nvSpPr>
            <p:cNvPr id="30" name="Retângulo 29"/>
            <p:cNvSpPr/>
            <p:nvPr/>
          </p:nvSpPr>
          <p:spPr>
            <a:xfrm>
              <a:off x="7362171" y="757704"/>
              <a:ext cx="368489" cy="1453233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7298590" y="340508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61</a:t>
              </a:r>
            </a:p>
          </p:txBody>
        </p:sp>
      </p:grpSp>
      <p:sp>
        <p:nvSpPr>
          <p:cNvPr id="32" name="CaixaDeTexto 31"/>
          <p:cNvSpPr txBox="1"/>
          <p:nvPr/>
        </p:nvSpPr>
        <p:spPr>
          <a:xfrm>
            <a:off x="7122272" y="573632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2032</a:t>
            </a:r>
          </a:p>
        </p:txBody>
      </p:sp>
      <p:grpSp>
        <p:nvGrpSpPr>
          <p:cNvPr id="33" name="Grupo 32"/>
          <p:cNvGrpSpPr/>
          <p:nvPr/>
        </p:nvGrpSpPr>
        <p:grpSpPr>
          <a:xfrm>
            <a:off x="7087553" y="4265210"/>
            <a:ext cx="415498" cy="1526531"/>
            <a:chOff x="8366093" y="178849"/>
            <a:chExt cx="553997" cy="2035374"/>
          </a:xfrm>
        </p:grpSpPr>
        <p:sp>
          <p:nvSpPr>
            <p:cNvPr id="34" name="Retângulo 33"/>
            <p:cNvSpPr/>
            <p:nvPr/>
          </p:nvSpPr>
          <p:spPr>
            <a:xfrm>
              <a:off x="8414349" y="637226"/>
              <a:ext cx="368489" cy="1576997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8366093" y="178849"/>
              <a:ext cx="55399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62</a:t>
              </a:r>
            </a:p>
          </p:txBody>
        </p:sp>
      </p:grpSp>
      <p:grpSp>
        <p:nvGrpSpPr>
          <p:cNvPr id="36" name="Grupo 35"/>
          <p:cNvGrpSpPr/>
          <p:nvPr/>
        </p:nvGrpSpPr>
        <p:grpSpPr>
          <a:xfrm>
            <a:off x="1573878" y="4515988"/>
            <a:ext cx="415498" cy="1281755"/>
            <a:chOff x="6211119" y="501931"/>
            <a:chExt cx="553998" cy="1709006"/>
          </a:xfrm>
        </p:grpSpPr>
        <p:sp>
          <p:nvSpPr>
            <p:cNvPr id="37" name="Retângulo 36"/>
            <p:cNvSpPr/>
            <p:nvPr/>
          </p:nvSpPr>
          <p:spPr>
            <a:xfrm>
              <a:off x="6294477" y="920295"/>
              <a:ext cx="368489" cy="129064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6211119" y="501931"/>
              <a:ext cx="553998" cy="492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60</a:t>
              </a:r>
            </a:p>
          </p:txBody>
        </p:sp>
      </p:grpSp>
      <p:grpSp>
        <p:nvGrpSpPr>
          <p:cNvPr id="39" name="Grupo 38"/>
          <p:cNvGrpSpPr/>
          <p:nvPr/>
        </p:nvGrpSpPr>
        <p:grpSpPr>
          <a:xfrm>
            <a:off x="2410115" y="4394921"/>
            <a:ext cx="415498" cy="1402822"/>
            <a:chOff x="7298590" y="340508"/>
            <a:chExt cx="553996" cy="1870429"/>
          </a:xfrm>
        </p:grpSpPr>
        <p:sp>
          <p:nvSpPr>
            <p:cNvPr id="40" name="Retângulo 39"/>
            <p:cNvSpPr/>
            <p:nvPr/>
          </p:nvSpPr>
          <p:spPr>
            <a:xfrm>
              <a:off x="7362171" y="757704"/>
              <a:ext cx="368489" cy="145323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41" name="CaixaDeTexto 40"/>
            <p:cNvSpPr txBox="1"/>
            <p:nvPr/>
          </p:nvSpPr>
          <p:spPr>
            <a:xfrm>
              <a:off x="7298590" y="340508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61</a:t>
              </a:r>
            </a:p>
          </p:txBody>
        </p:sp>
      </p:grpSp>
      <p:grpSp>
        <p:nvGrpSpPr>
          <p:cNvPr id="42" name="Grupo 41"/>
          <p:cNvGrpSpPr/>
          <p:nvPr/>
        </p:nvGrpSpPr>
        <p:grpSpPr>
          <a:xfrm>
            <a:off x="3228650" y="4271211"/>
            <a:ext cx="415498" cy="1526531"/>
            <a:chOff x="8366093" y="178849"/>
            <a:chExt cx="553997" cy="2035374"/>
          </a:xfrm>
        </p:grpSpPr>
        <p:sp>
          <p:nvSpPr>
            <p:cNvPr id="43" name="Retângulo 42"/>
            <p:cNvSpPr/>
            <p:nvPr/>
          </p:nvSpPr>
          <p:spPr>
            <a:xfrm>
              <a:off x="8414349" y="637226"/>
              <a:ext cx="368489" cy="157699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8366093" y="178849"/>
              <a:ext cx="55399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62</a:t>
              </a:r>
            </a:p>
          </p:txBody>
        </p:sp>
      </p:grpSp>
      <p:grpSp>
        <p:nvGrpSpPr>
          <p:cNvPr id="45" name="Grupo 44"/>
          <p:cNvGrpSpPr/>
          <p:nvPr/>
        </p:nvGrpSpPr>
        <p:grpSpPr>
          <a:xfrm>
            <a:off x="4070663" y="4224266"/>
            <a:ext cx="415498" cy="1577711"/>
            <a:chOff x="5532334" y="3690673"/>
            <a:chExt cx="553997" cy="2103615"/>
          </a:xfrm>
        </p:grpSpPr>
        <p:sp>
          <p:nvSpPr>
            <p:cNvPr id="46" name="Retângulo 45"/>
            <p:cNvSpPr/>
            <p:nvPr/>
          </p:nvSpPr>
          <p:spPr>
            <a:xfrm>
              <a:off x="5580590" y="4107224"/>
              <a:ext cx="368489" cy="168706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5532334" y="3690673"/>
              <a:ext cx="55399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63</a:t>
              </a:r>
            </a:p>
          </p:txBody>
        </p:sp>
      </p:grpSp>
      <p:grpSp>
        <p:nvGrpSpPr>
          <p:cNvPr id="48" name="Grupo 47"/>
          <p:cNvGrpSpPr/>
          <p:nvPr/>
        </p:nvGrpSpPr>
        <p:grpSpPr>
          <a:xfrm>
            <a:off x="4900397" y="4105449"/>
            <a:ext cx="415498" cy="1682058"/>
            <a:chOff x="6568923" y="3557355"/>
            <a:chExt cx="553996" cy="2242744"/>
          </a:xfrm>
        </p:grpSpPr>
        <p:sp>
          <p:nvSpPr>
            <p:cNvPr id="49" name="Retângulo 48"/>
            <p:cNvSpPr/>
            <p:nvPr/>
          </p:nvSpPr>
          <p:spPr>
            <a:xfrm>
              <a:off x="6632504" y="4019020"/>
              <a:ext cx="368489" cy="17810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50" name="CaixaDeTexto 49"/>
            <p:cNvSpPr txBox="1"/>
            <p:nvPr/>
          </p:nvSpPr>
          <p:spPr>
            <a:xfrm>
              <a:off x="6568923" y="3557355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64</a:t>
              </a:r>
            </a:p>
          </p:txBody>
        </p:sp>
      </p:grpSp>
      <p:grpSp>
        <p:nvGrpSpPr>
          <p:cNvPr id="51" name="Grupo 50"/>
          <p:cNvGrpSpPr/>
          <p:nvPr/>
        </p:nvGrpSpPr>
        <p:grpSpPr>
          <a:xfrm>
            <a:off x="6535893" y="3996850"/>
            <a:ext cx="415498" cy="1786880"/>
            <a:chOff x="8683784" y="3437685"/>
            <a:chExt cx="553997" cy="2382506"/>
          </a:xfrm>
        </p:grpSpPr>
        <p:sp>
          <p:nvSpPr>
            <p:cNvPr id="52" name="Retângulo 51"/>
            <p:cNvSpPr/>
            <p:nvPr/>
          </p:nvSpPr>
          <p:spPr>
            <a:xfrm>
              <a:off x="8766943" y="3924696"/>
              <a:ext cx="368489" cy="189549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53" name="CaixaDeTexto 52"/>
            <p:cNvSpPr txBox="1"/>
            <p:nvPr/>
          </p:nvSpPr>
          <p:spPr>
            <a:xfrm>
              <a:off x="8683784" y="3437685"/>
              <a:ext cx="55399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65</a:t>
              </a:r>
            </a:p>
          </p:txBody>
        </p:sp>
      </p:grpSp>
      <p:grpSp>
        <p:nvGrpSpPr>
          <p:cNvPr id="54" name="Grupo 53"/>
          <p:cNvGrpSpPr/>
          <p:nvPr/>
        </p:nvGrpSpPr>
        <p:grpSpPr>
          <a:xfrm>
            <a:off x="7367581" y="4017322"/>
            <a:ext cx="415498" cy="1768350"/>
            <a:chOff x="9720206" y="3437685"/>
            <a:chExt cx="553996" cy="2357800"/>
          </a:xfrm>
        </p:grpSpPr>
        <p:sp>
          <p:nvSpPr>
            <p:cNvPr id="55" name="Retângulo 54"/>
            <p:cNvSpPr/>
            <p:nvPr/>
          </p:nvSpPr>
          <p:spPr>
            <a:xfrm>
              <a:off x="9789859" y="3899990"/>
              <a:ext cx="368489" cy="189549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56" name="CaixaDeTexto 55"/>
            <p:cNvSpPr txBox="1"/>
            <p:nvPr/>
          </p:nvSpPr>
          <p:spPr>
            <a:xfrm>
              <a:off x="9720206" y="3437685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65</a:t>
              </a:r>
            </a:p>
          </p:txBody>
        </p:sp>
      </p:grpSp>
      <p:grpSp>
        <p:nvGrpSpPr>
          <p:cNvPr id="57" name="Grupo 56"/>
          <p:cNvGrpSpPr/>
          <p:nvPr/>
        </p:nvGrpSpPr>
        <p:grpSpPr>
          <a:xfrm>
            <a:off x="5719441" y="4009536"/>
            <a:ext cx="415498" cy="1786880"/>
            <a:chOff x="8683784" y="3437685"/>
            <a:chExt cx="553997" cy="2382506"/>
          </a:xfrm>
        </p:grpSpPr>
        <p:sp>
          <p:nvSpPr>
            <p:cNvPr id="58" name="Retângulo 57"/>
            <p:cNvSpPr/>
            <p:nvPr/>
          </p:nvSpPr>
          <p:spPr>
            <a:xfrm>
              <a:off x="8766943" y="3924696"/>
              <a:ext cx="368489" cy="189549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59" name="CaixaDeTexto 58"/>
            <p:cNvSpPr txBox="1"/>
            <p:nvPr/>
          </p:nvSpPr>
          <p:spPr>
            <a:xfrm>
              <a:off x="8683784" y="3437685"/>
              <a:ext cx="55399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65</a:t>
              </a:r>
            </a:p>
          </p:txBody>
        </p:sp>
      </p:grpSp>
      <p:sp>
        <p:nvSpPr>
          <p:cNvPr id="61" name="CaixaDeTexto 60"/>
          <p:cNvSpPr txBox="1"/>
          <p:nvPr/>
        </p:nvSpPr>
        <p:spPr>
          <a:xfrm>
            <a:off x="7903361" y="4737977"/>
            <a:ext cx="833883" cy="6809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75" b="1" dirty="0"/>
              <a:t>Homem   </a:t>
            </a:r>
            <a:endParaRPr lang="pt-BR" sz="1275" b="1" dirty="0" smtClean="0"/>
          </a:p>
          <a:p>
            <a:endParaRPr lang="pt-BR" sz="1275" b="1" dirty="0" smtClean="0"/>
          </a:p>
          <a:p>
            <a:r>
              <a:rPr lang="pt-BR" sz="1275" b="1" dirty="0" smtClean="0"/>
              <a:t>Mulher</a:t>
            </a:r>
            <a:endParaRPr lang="pt-BR" sz="1275" b="1" dirty="0"/>
          </a:p>
        </p:txBody>
      </p:sp>
      <p:sp>
        <p:nvSpPr>
          <p:cNvPr id="62" name="Retângulo 61"/>
          <p:cNvSpPr/>
          <p:nvPr/>
        </p:nvSpPr>
        <p:spPr>
          <a:xfrm>
            <a:off x="7783079" y="4799393"/>
            <a:ext cx="148145" cy="1558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sp>
        <p:nvSpPr>
          <p:cNvPr id="63" name="Retângulo 62"/>
          <p:cNvSpPr/>
          <p:nvPr/>
        </p:nvSpPr>
        <p:spPr>
          <a:xfrm>
            <a:off x="7783079" y="5200367"/>
            <a:ext cx="148145" cy="155834"/>
          </a:xfrm>
          <a:prstGeom prst="rect">
            <a:avLst/>
          </a:prstGeom>
          <a:solidFill>
            <a:srgbClr val="D957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sp>
        <p:nvSpPr>
          <p:cNvPr id="64" name="CaixaDeTexto 63"/>
          <p:cNvSpPr txBox="1"/>
          <p:nvPr/>
        </p:nvSpPr>
        <p:spPr>
          <a:xfrm>
            <a:off x="74230" y="3735891"/>
            <a:ext cx="8919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 cada 2 anos, a idade mínima será elevada em 1 ano para ambos os sexos, até atingir 65 anos para homem e 62 para mulher: </a:t>
            </a:r>
            <a:endParaRPr lang="pt-BR" dirty="0"/>
          </a:p>
        </p:txBody>
      </p:sp>
      <p:sp>
        <p:nvSpPr>
          <p:cNvPr id="65" name="CaixaDeTexto 64"/>
          <p:cNvSpPr txBox="1"/>
          <p:nvPr/>
        </p:nvSpPr>
        <p:spPr>
          <a:xfrm>
            <a:off x="0" y="620654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/>
              <a:t>* O servidor que tenha ingressado até 16 de dezembro de 1998, </a:t>
            </a:r>
            <a:r>
              <a:rPr lang="pt-BR" sz="1600" dirty="0"/>
              <a:t>poderão optar pela redução das idades mínimas </a:t>
            </a:r>
            <a:r>
              <a:rPr lang="pt-BR" sz="1600" dirty="0" smtClean="0"/>
              <a:t>em </a:t>
            </a:r>
            <a:r>
              <a:rPr lang="pt-BR" sz="1600" dirty="0"/>
              <a:t>um dia de idade para cada dia de contribuição que exceder o </a:t>
            </a:r>
            <a:r>
              <a:rPr lang="pt-BR" sz="1600" dirty="0" smtClean="0"/>
              <a:t>tempo mínimo </a:t>
            </a:r>
            <a:r>
              <a:rPr lang="pt-BR" sz="1600" dirty="0"/>
              <a:t>de </a:t>
            </a:r>
            <a:r>
              <a:rPr lang="pt-BR" sz="1600" dirty="0" smtClean="0"/>
              <a:t>contribuição</a:t>
            </a:r>
            <a:r>
              <a:rPr lang="pt-BR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1857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13" grpId="0"/>
      <p:bldP spid="14" grpId="0"/>
      <p:bldP spid="15" grpId="0"/>
      <p:bldP spid="16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51681" y="58523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2017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594287" y="5108663"/>
            <a:ext cx="415498" cy="805093"/>
            <a:chOff x="974355" y="1123833"/>
            <a:chExt cx="553996" cy="1073457"/>
          </a:xfrm>
        </p:grpSpPr>
        <p:sp>
          <p:nvSpPr>
            <p:cNvPr id="6" name="Retângulo 5"/>
            <p:cNvSpPr/>
            <p:nvPr/>
          </p:nvSpPr>
          <p:spPr>
            <a:xfrm>
              <a:off x="1037936" y="1514902"/>
              <a:ext cx="368489" cy="682388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974355" y="1123833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50</a:t>
              </a:r>
            </a:p>
          </p:txBody>
        </p:sp>
      </p:grpSp>
      <p:sp>
        <p:nvSpPr>
          <p:cNvPr id="8" name="CaixaDeTexto 7"/>
          <p:cNvSpPr txBox="1"/>
          <p:nvPr/>
        </p:nvSpPr>
        <p:spPr>
          <a:xfrm>
            <a:off x="1350366" y="585233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2020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1323680" y="5016539"/>
            <a:ext cx="415498" cy="897217"/>
            <a:chOff x="2028767" y="1028296"/>
            <a:chExt cx="553996" cy="1196289"/>
          </a:xfrm>
        </p:grpSpPr>
        <p:sp>
          <p:nvSpPr>
            <p:cNvPr id="10" name="Retângulo 9"/>
            <p:cNvSpPr/>
            <p:nvPr/>
          </p:nvSpPr>
          <p:spPr>
            <a:xfrm>
              <a:off x="2092348" y="1433015"/>
              <a:ext cx="368489" cy="791570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2028767" y="1028296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51</a:t>
              </a:r>
            </a:p>
          </p:txBody>
        </p:sp>
      </p:grpSp>
      <p:sp>
        <p:nvSpPr>
          <p:cNvPr id="12" name="CaixaDeTexto 11"/>
          <p:cNvSpPr txBox="1"/>
          <p:nvPr/>
        </p:nvSpPr>
        <p:spPr>
          <a:xfrm>
            <a:off x="2059286" y="585233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2022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819391" y="585233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2024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518076" y="585233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2026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257705" y="585233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2028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4997334" y="585233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2030</a:t>
            </a:r>
          </a:p>
        </p:txBody>
      </p:sp>
      <p:grpSp>
        <p:nvGrpSpPr>
          <p:cNvPr id="17" name="Grupo 16"/>
          <p:cNvGrpSpPr/>
          <p:nvPr/>
        </p:nvGrpSpPr>
        <p:grpSpPr>
          <a:xfrm>
            <a:off x="2052218" y="4935538"/>
            <a:ext cx="415498" cy="978218"/>
            <a:chOff x="3041097" y="920295"/>
            <a:chExt cx="553998" cy="1304290"/>
          </a:xfrm>
        </p:grpSpPr>
        <p:sp>
          <p:nvSpPr>
            <p:cNvPr id="18" name="Retângulo 17"/>
            <p:cNvSpPr/>
            <p:nvPr/>
          </p:nvSpPr>
          <p:spPr>
            <a:xfrm>
              <a:off x="3091395" y="1337481"/>
              <a:ext cx="368489" cy="887104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3041097" y="920295"/>
              <a:ext cx="553998" cy="492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52</a:t>
              </a: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2771884" y="4813595"/>
            <a:ext cx="415498" cy="1100161"/>
            <a:chOff x="4095508" y="757704"/>
            <a:chExt cx="553996" cy="1466881"/>
          </a:xfrm>
        </p:grpSpPr>
        <p:sp>
          <p:nvSpPr>
            <p:cNvPr id="21" name="Retângulo 20"/>
            <p:cNvSpPr/>
            <p:nvPr/>
          </p:nvSpPr>
          <p:spPr>
            <a:xfrm>
              <a:off x="4159089" y="1164776"/>
              <a:ext cx="368489" cy="1059809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4095508" y="757704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53</a:t>
              </a: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3511671" y="4682293"/>
            <a:ext cx="415498" cy="1221227"/>
            <a:chOff x="5163202" y="582634"/>
            <a:chExt cx="553996" cy="1628303"/>
          </a:xfrm>
        </p:grpSpPr>
        <p:sp>
          <p:nvSpPr>
            <p:cNvPr id="24" name="Retângulo 23"/>
            <p:cNvSpPr/>
            <p:nvPr/>
          </p:nvSpPr>
          <p:spPr>
            <a:xfrm>
              <a:off x="5226783" y="1028296"/>
              <a:ext cx="368489" cy="1182641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5163202" y="582634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54</a:t>
              </a: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4224886" y="4630673"/>
            <a:ext cx="415498" cy="1281755"/>
            <a:chOff x="6211119" y="501931"/>
            <a:chExt cx="553998" cy="1709006"/>
          </a:xfrm>
        </p:grpSpPr>
        <p:sp>
          <p:nvSpPr>
            <p:cNvPr id="27" name="Retângulo 26"/>
            <p:cNvSpPr/>
            <p:nvPr/>
          </p:nvSpPr>
          <p:spPr>
            <a:xfrm>
              <a:off x="6294477" y="920295"/>
              <a:ext cx="368489" cy="1290642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6211119" y="501931"/>
              <a:ext cx="553998" cy="492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55</a:t>
              </a:r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4969502" y="4500698"/>
            <a:ext cx="415498" cy="1402822"/>
            <a:chOff x="7298590" y="340508"/>
            <a:chExt cx="553996" cy="1870429"/>
          </a:xfrm>
        </p:grpSpPr>
        <p:sp>
          <p:nvSpPr>
            <p:cNvPr id="30" name="Retângulo 29"/>
            <p:cNvSpPr/>
            <p:nvPr/>
          </p:nvSpPr>
          <p:spPr>
            <a:xfrm>
              <a:off x="7362171" y="757704"/>
              <a:ext cx="368489" cy="1453233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7298590" y="340508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56</a:t>
              </a:r>
            </a:p>
          </p:txBody>
        </p:sp>
      </p:grpSp>
      <p:sp>
        <p:nvSpPr>
          <p:cNvPr id="32" name="CaixaDeTexto 31"/>
          <p:cNvSpPr txBox="1"/>
          <p:nvPr/>
        </p:nvSpPr>
        <p:spPr>
          <a:xfrm>
            <a:off x="5743850" y="585233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2032</a:t>
            </a:r>
          </a:p>
        </p:txBody>
      </p:sp>
      <p:grpSp>
        <p:nvGrpSpPr>
          <p:cNvPr id="33" name="Grupo 32"/>
          <p:cNvGrpSpPr/>
          <p:nvPr/>
        </p:nvGrpSpPr>
        <p:grpSpPr>
          <a:xfrm>
            <a:off x="5709131" y="4381222"/>
            <a:ext cx="415498" cy="1526531"/>
            <a:chOff x="8366093" y="178849"/>
            <a:chExt cx="553997" cy="2035374"/>
          </a:xfrm>
        </p:grpSpPr>
        <p:sp>
          <p:nvSpPr>
            <p:cNvPr id="34" name="Retângulo 33"/>
            <p:cNvSpPr/>
            <p:nvPr/>
          </p:nvSpPr>
          <p:spPr>
            <a:xfrm>
              <a:off x="8414349" y="637226"/>
              <a:ext cx="368489" cy="1576997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8366093" y="178849"/>
              <a:ext cx="55399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57</a:t>
              </a:r>
            </a:p>
          </p:txBody>
        </p:sp>
      </p:grpSp>
      <p:grpSp>
        <p:nvGrpSpPr>
          <p:cNvPr id="36" name="Grupo 35"/>
          <p:cNvGrpSpPr/>
          <p:nvPr/>
        </p:nvGrpSpPr>
        <p:grpSpPr>
          <a:xfrm>
            <a:off x="871021" y="4632001"/>
            <a:ext cx="415498" cy="1281755"/>
            <a:chOff x="6211119" y="501931"/>
            <a:chExt cx="553998" cy="1709006"/>
          </a:xfrm>
        </p:grpSpPr>
        <p:sp>
          <p:nvSpPr>
            <p:cNvPr id="37" name="Retângulo 36"/>
            <p:cNvSpPr/>
            <p:nvPr/>
          </p:nvSpPr>
          <p:spPr>
            <a:xfrm>
              <a:off x="6294477" y="920295"/>
              <a:ext cx="368489" cy="129064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6211119" y="501931"/>
              <a:ext cx="553998" cy="492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55</a:t>
              </a:r>
            </a:p>
          </p:txBody>
        </p:sp>
      </p:grpSp>
      <p:grpSp>
        <p:nvGrpSpPr>
          <p:cNvPr id="39" name="Grupo 38"/>
          <p:cNvGrpSpPr/>
          <p:nvPr/>
        </p:nvGrpSpPr>
        <p:grpSpPr>
          <a:xfrm>
            <a:off x="1615134" y="4510934"/>
            <a:ext cx="415498" cy="1402822"/>
            <a:chOff x="7298590" y="340508"/>
            <a:chExt cx="553996" cy="1870429"/>
          </a:xfrm>
        </p:grpSpPr>
        <p:sp>
          <p:nvSpPr>
            <p:cNvPr id="40" name="Retângulo 39"/>
            <p:cNvSpPr/>
            <p:nvPr/>
          </p:nvSpPr>
          <p:spPr>
            <a:xfrm>
              <a:off x="7362171" y="757704"/>
              <a:ext cx="368489" cy="145323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41" name="CaixaDeTexto 40"/>
            <p:cNvSpPr txBox="1"/>
            <p:nvPr/>
          </p:nvSpPr>
          <p:spPr>
            <a:xfrm>
              <a:off x="7298590" y="340508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56</a:t>
              </a:r>
            </a:p>
          </p:txBody>
        </p:sp>
      </p:grpSp>
      <p:grpSp>
        <p:nvGrpSpPr>
          <p:cNvPr id="42" name="Grupo 41"/>
          <p:cNvGrpSpPr/>
          <p:nvPr/>
        </p:nvGrpSpPr>
        <p:grpSpPr>
          <a:xfrm>
            <a:off x="2351781" y="4387223"/>
            <a:ext cx="415498" cy="1526531"/>
            <a:chOff x="8366093" y="178849"/>
            <a:chExt cx="553997" cy="2035374"/>
          </a:xfrm>
        </p:grpSpPr>
        <p:sp>
          <p:nvSpPr>
            <p:cNvPr id="43" name="Retângulo 42"/>
            <p:cNvSpPr/>
            <p:nvPr/>
          </p:nvSpPr>
          <p:spPr>
            <a:xfrm>
              <a:off x="8414349" y="637226"/>
              <a:ext cx="368489" cy="157699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8366093" y="178849"/>
              <a:ext cx="55399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57</a:t>
              </a:r>
            </a:p>
          </p:txBody>
        </p:sp>
      </p:grpSp>
      <p:grpSp>
        <p:nvGrpSpPr>
          <p:cNvPr id="45" name="Grupo 44"/>
          <p:cNvGrpSpPr/>
          <p:nvPr/>
        </p:nvGrpSpPr>
        <p:grpSpPr>
          <a:xfrm>
            <a:off x="3081202" y="4340278"/>
            <a:ext cx="415498" cy="1577711"/>
            <a:chOff x="5532334" y="3690673"/>
            <a:chExt cx="553997" cy="2103615"/>
          </a:xfrm>
        </p:grpSpPr>
        <p:sp>
          <p:nvSpPr>
            <p:cNvPr id="46" name="Retângulo 45"/>
            <p:cNvSpPr/>
            <p:nvPr/>
          </p:nvSpPr>
          <p:spPr>
            <a:xfrm>
              <a:off x="5580590" y="4107224"/>
              <a:ext cx="368489" cy="168706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5532334" y="3690673"/>
              <a:ext cx="55399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58</a:t>
              </a:r>
            </a:p>
          </p:txBody>
        </p:sp>
      </p:grpSp>
      <p:grpSp>
        <p:nvGrpSpPr>
          <p:cNvPr id="48" name="Grupo 47"/>
          <p:cNvGrpSpPr/>
          <p:nvPr/>
        </p:nvGrpSpPr>
        <p:grpSpPr>
          <a:xfrm>
            <a:off x="3808578" y="4221461"/>
            <a:ext cx="415498" cy="1682058"/>
            <a:chOff x="6568923" y="3557355"/>
            <a:chExt cx="553996" cy="2242744"/>
          </a:xfrm>
        </p:grpSpPr>
        <p:sp>
          <p:nvSpPr>
            <p:cNvPr id="49" name="Retângulo 48"/>
            <p:cNvSpPr/>
            <p:nvPr/>
          </p:nvSpPr>
          <p:spPr>
            <a:xfrm>
              <a:off x="6632504" y="4019020"/>
              <a:ext cx="368489" cy="17810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50" name="CaixaDeTexto 49"/>
            <p:cNvSpPr txBox="1"/>
            <p:nvPr/>
          </p:nvSpPr>
          <p:spPr>
            <a:xfrm>
              <a:off x="6568923" y="3557355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59</a:t>
              </a:r>
            </a:p>
          </p:txBody>
        </p:sp>
      </p:grpSp>
      <p:grpSp>
        <p:nvGrpSpPr>
          <p:cNvPr id="51" name="Grupo 50"/>
          <p:cNvGrpSpPr/>
          <p:nvPr/>
        </p:nvGrpSpPr>
        <p:grpSpPr>
          <a:xfrm>
            <a:off x="5249590" y="4112863"/>
            <a:ext cx="415498" cy="1786880"/>
            <a:chOff x="8683784" y="3437685"/>
            <a:chExt cx="553997" cy="2382506"/>
          </a:xfrm>
        </p:grpSpPr>
        <p:sp>
          <p:nvSpPr>
            <p:cNvPr id="52" name="Retângulo 51"/>
            <p:cNvSpPr/>
            <p:nvPr/>
          </p:nvSpPr>
          <p:spPr>
            <a:xfrm>
              <a:off x="8766943" y="3924696"/>
              <a:ext cx="368489" cy="189549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53" name="CaixaDeTexto 52"/>
            <p:cNvSpPr txBox="1"/>
            <p:nvPr/>
          </p:nvSpPr>
          <p:spPr>
            <a:xfrm>
              <a:off x="8683784" y="3437685"/>
              <a:ext cx="55399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60</a:t>
              </a:r>
            </a:p>
          </p:txBody>
        </p:sp>
      </p:grpSp>
      <p:grpSp>
        <p:nvGrpSpPr>
          <p:cNvPr id="54" name="Grupo 53"/>
          <p:cNvGrpSpPr/>
          <p:nvPr/>
        </p:nvGrpSpPr>
        <p:grpSpPr>
          <a:xfrm>
            <a:off x="5989158" y="4133335"/>
            <a:ext cx="415498" cy="1768350"/>
            <a:chOff x="9720206" y="3437685"/>
            <a:chExt cx="553996" cy="2357800"/>
          </a:xfrm>
        </p:grpSpPr>
        <p:sp>
          <p:nvSpPr>
            <p:cNvPr id="55" name="Retângulo 54"/>
            <p:cNvSpPr/>
            <p:nvPr/>
          </p:nvSpPr>
          <p:spPr>
            <a:xfrm>
              <a:off x="9789859" y="3899990"/>
              <a:ext cx="368489" cy="189549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56" name="CaixaDeTexto 55"/>
            <p:cNvSpPr txBox="1"/>
            <p:nvPr/>
          </p:nvSpPr>
          <p:spPr>
            <a:xfrm>
              <a:off x="9720206" y="3437685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60</a:t>
              </a:r>
            </a:p>
          </p:txBody>
        </p:sp>
      </p:grpSp>
      <p:grpSp>
        <p:nvGrpSpPr>
          <p:cNvPr id="57" name="Grupo 56"/>
          <p:cNvGrpSpPr/>
          <p:nvPr/>
        </p:nvGrpSpPr>
        <p:grpSpPr>
          <a:xfrm>
            <a:off x="4515026" y="4125548"/>
            <a:ext cx="415498" cy="1786880"/>
            <a:chOff x="8683784" y="3437685"/>
            <a:chExt cx="553997" cy="2382506"/>
          </a:xfrm>
        </p:grpSpPr>
        <p:sp>
          <p:nvSpPr>
            <p:cNvPr id="58" name="Retângulo 57"/>
            <p:cNvSpPr/>
            <p:nvPr/>
          </p:nvSpPr>
          <p:spPr>
            <a:xfrm>
              <a:off x="8766943" y="3924696"/>
              <a:ext cx="368489" cy="189549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59" name="CaixaDeTexto 58"/>
            <p:cNvSpPr txBox="1"/>
            <p:nvPr/>
          </p:nvSpPr>
          <p:spPr>
            <a:xfrm>
              <a:off x="8683784" y="3437685"/>
              <a:ext cx="55399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60</a:t>
              </a:r>
            </a:p>
          </p:txBody>
        </p:sp>
      </p:grpSp>
      <p:sp>
        <p:nvSpPr>
          <p:cNvPr id="60" name="CaixaDeTexto 59"/>
          <p:cNvSpPr txBox="1"/>
          <p:nvPr/>
        </p:nvSpPr>
        <p:spPr>
          <a:xfrm>
            <a:off x="6434976" y="585233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2034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7156659" y="585233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2036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7904103" y="585233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2038</a:t>
            </a:r>
          </a:p>
        </p:txBody>
      </p:sp>
      <p:grpSp>
        <p:nvGrpSpPr>
          <p:cNvPr id="63" name="Grupo 62"/>
          <p:cNvGrpSpPr/>
          <p:nvPr/>
        </p:nvGrpSpPr>
        <p:grpSpPr>
          <a:xfrm>
            <a:off x="6425502" y="4373212"/>
            <a:ext cx="415498" cy="1526531"/>
            <a:chOff x="9090503" y="1808261"/>
            <a:chExt cx="553997" cy="2035374"/>
          </a:xfrm>
        </p:grpSpPr>
        <p:sp>
          <p:nvSpPr>
            <p:cNvPr id="64" name="Retângulo 63"/>
            <p:cNvSpPr/>
            <p:nvPr/>
          </p:nvSpPr>
          <p:spPr>
            <a:xfrm>
              <a:off x="9152407" y="2180900"/>
              <a:ext cx="368489" cy="1662735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65" name="CaixaDeTexto 64"/>
            <p:cNvSpPr txBox="1"/>
            <p:nvPr/>
          </p:nvSpPr>
          <p:spPr>
            <a:xfrm>
              <a:off x="9090503" y="1808261"/>
              <a:ext cx="55399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58</a:t>
              </a:r>
            </a:p>
          </p:txBody>
        </p:sp>
      </p:grpSp>
      <p:grpSp>
        <p:nvGrpSpPr>
          <p:cNvPr id="66" name="Grupo 65"/>
          <p:cNvGrpSpPr/>
          <p:nvPr/>
        </p:nvGrpSpPr>
        <p:grpSpPr>
          <a:xfrm>
            <a:off x="6715890" y="4135170"/>
            <a:ext cx="415498" cy="1768350"/>
            <a:chOff x="9720206" y="3437685"/>
            <a:chExt cx="553996" cy="2357800"/>
          </a:xfrm>
        </p:grpSpPr>
        <p:sp>
          <p:nvSpPr>
            <p:cNvPr id="67" name="Retângulo 66"/>
            <p:cNvSpPr/>
            <p:nvPr/>
          </p:nvSpPr>
          <p:spPr>
            <a:xfrm>
              <a:off x="9789859" y="3899990"/>
              <a:ext cx="368489" cy="189549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68" name="CaixaDeTexto 67"/>
            <p:cNvSpPr txBox="1"/>
            <p:nvPr/>
          </p:nvSpPr>
          <p:spPr>
            <a:xfrm>
              <a:off x="9720206" y="3437685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60</a:t>
              </a:r>
            </a:p>
          </p:txBody>
        </p:sp>
      </p:grpSp>
      <p:grpSp>
        <p:nvGrpSpPr>
          <p:cNvPr id="69" name="Grupo 68"/>
          <p:cNvGrpSpPr/>
          <p:nvPr/>
        </p:nvGrpSpPr>
        <p:grpSpPr>
          <a:xfrm>
            <a:off x="7433631" y="4135168"/>
            <a:ext cx="415498" cy="1768350"/>
            <a:chOff x="9720206" y="3437685"/>
            <a:chExt cx="553996" cy="2357800"/>
          </a:xfrm>
        </p:grpSpPr>
        <p:sp>
          <p:nvSpPr>
            <p:cNvPr id="70" name="Retângulo 69"/>
            <p:cNvSpPr/>
            <p:nvPr/>
          </p:nvSpPr>
          <p:spPr>
            <a:xfrm>
              <a:off x="9789859" y="3899990"/>
              <a:ext cx="368489" cy="189549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71" name="CaixaDeTexto 70"/>
            <p:cNvSpPr txBox="1"/>
            <p:nvPr/>
          </p:nvSpPr>
          <p:spPr>
            <a:xfrm>
              <a:off x="9720206" y="3437685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60</a:t>
              </a:r>
            </a:p>
          </p:txBody>
        </p:sp>
      </p:grpSp>
      <p:grpSp>
        <p:nvGrpSpPr>
          <p:cNvPr id="72" name="Grupo 71"/>
          <p:cNvGrpSpPr/>
          <p:nvPr/>
        </p:nvGrpSpPr>
        <p:grpSpPr>
          <a:xfrm>
            <a:off x="8143710" y="4139403"/>
            <a:ext cx="415498" cy="1768350"/>
            <a:chOff x="9720206" y="3437685"/>
            <a:chExt cx="553996" cy="2357800"/>
          </a:xfrm>
        </p:grpSpPr>
        <p:sp>
          <p:nvSpPr>
            <p:cNvPr id="73" name="Retângulo 72"/>
            <p:cNvSpPr/>
            <p:nvPr/>
          </p:nvSpPr>
          <p:spPr>
            <a:xfrm>
              <a:off x="9789859" y="3899990"/>
              <a:ext cx="368489" cy="189549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74" name="CaixaDeTexto 73"/>
            <p:cNvSpPr txBox="1"/>
            <p:nvPr/>
          </p:nvSpPr>
          <p:spPr>
            <a:xfrm>
              <a:off x="9720206" y="3437685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60</a:t>
              </a:r>
            </a:p>
          </p:txBody>
        </p:sp>
      </p:grpSp>
      <p:grpSp>
        <p:nvGrpSpPr>
          <p:cNvPr id="75" name="Grupo 74"/>
          <p:cNvGrpSpPr/>
          <p:nvPr/>
        </p:nvGrpSpPr>
        <p:grpSpPr>
          <a:xfrm>
            <a:off x="7112766" y="4221461"/>
            <a:ext cx="415498" cy="1677538"/>
            <a:chOff x="10006863" y="1605926"/>
            <a:chExt cx="553997" cy="2236717"/>
          </a:xfrm>
        </p:grpSpPr>
        <p:sp>
          <p:nvSpPr>
            <p:cNvPr id="76" name="Retângulo 75"/>
            <p:cNvSpPr/>
            <p:nvPr/>
          </p:nvSpPr>
          <p:spPr>
            <a:xfrm>
              <a:off x="10109972" y="2064846"/>
              <a:ext cx="368489" cy="1777797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77" name="CaixaDeTexto 76"/>
            <p:cNvSpPr txBox="1"/>
            <p:nvPr/>
          </p:nvSpPr>
          <p:spPr>
            <a:xfrm>
              <a:off x="10006863" y="1605926"/>
              <a:ext cx="55399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59</a:t>
              </a:r>
            </a:p>
          </p:txBody>
        </p:sp>
      </p:grpSp>
      <p:grpSp>
        <p:nvGrpSpPr>
          <p:cNvPr id="78" name="Grupo 77"/>
          <p:cNvGrpSpPr/>
          <p:nvPr/>
        </p:nvGrpSpPr>
        <p:grpSpPr>
          <a:xfrm>
            <a:off x="7847536" y="4153051"/>
            <a:ext cx="415498" cy="1748420"/>
            <a:chOff x="10986538" y="1514714"/>
            <a:chExt cx="553996" cy="2331226"/>
          </a:xfrm>
        </p:grpSpPr>
        <p:sp>
          <p:nvSpPr>
            <p:cNvPr id="79" name="Retângulo 78"/>
            <p:cNvSpPr/>
            <p:nvPr/>
          </p:nvSpPr>
          <p:spPr>
            <a:xfrm>
              <a:off x="11050119" y="1965053"/>
              <a:ext cx="368489" cy="1880887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80" name="CaixaDeTexto 79"/>
            <p:cNvSpPr txBox="1"/>
            <p:nvPr/>
          </p:nvSpPr>
          <p:spPr>
            <a:xfrm>
              <a:off x="10986538" y="1514714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/>
                <a:t>60</a:t>
              </a:r>
            </a:p>
          </p:txBody>
        </p:sp>
      </p:grpSp>
      <p:grpSp>
        <p:nvGrpSpPr>
          <p:cNvPr id="81" name="Grupo 80"/>
          <p:cNvGrpSpPr/>
          <p:nvPr/>
        </p:nvGrpSpPr>
        <p:grpSpPr>
          <a:xfrm>
            <a:off x="6809149" y="6239224"/>
            <a:ext cx="1800550" cy="288541"/>
            <a:chOff x="8557149" y="4186799"/>
            <a:chExt cx="2400733" cy="384722"/>
          </a:xfrm>
        </p:grpSpPr>
        <p:sp>
          <p:nvSpPr>
            <p:cNvPr id="82" name="CaixaDeTexto 81"/>
            <p:cNvSpPr txBox="1"/>
            <p:nvPr/>
          </p:nvSpPr>
          <p:spPr>
            <a:xfrm>
              <a:off x="8717525" y="4186799"/>
              <a:ext cx="2240357" cy="3847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75" b="1" dirty="0"/>
                <a:t>Homem          Mulher</a:t>
              </a:r>
            </a:p>
          </p:txBody>
        </p:sp>
        <p:sp>
          <p:nvSpPr>
            <p:cNvPr id="83" name="Retângulo 82"/>
            <p:cNvSpPr/>
            <p:nvPr/>
          </p:nvSpPr>
          <p:spPr>
            <a:xfrm>
              <a:off x="8557149" y="4268687"/>
              <a:ext cx="197526" cy="2077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84" name="Retângulo 83"/>
            <p:cNvSpPr/>
            <p:nvPr/>
          </p:nvSpPr>
          <p:spPr>
            <a:xfrm>
              <a:off x="9762126" y="4259880"/>
              <a:ext cx="197526" cy="207779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</p:grpSp>
      <p:graphicFrame>
        <p:nvGraphicFramePr>
          <p:cNvPr id="85" name="Tabela 84"/>
          <p:cNvGraphicFramePr>
            <a:graphicFrameLocks noGrp="1"/>
          </p:cNvGraphicFramePr>
          <p:nvPr>
            <p:extLst/>
          </p:nvPr>
        </p:nvGraphicFramePr>
        <p:xfrm>
          <a:off x="136479" y="878380"/>
          <a:ext cx="8857395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0679"/>
                <a:gridCol w="2552132"/>
                <a:gridCol w="2224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Requisito Professor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Homem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Mulher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Tempo</a:t>
                      </a:r>
                      <a:r>
                        <a:rPr lang="pt-BR" baseline="0" dirty="0" smtClean="0"/>
                        <a:t> de Contribuição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Tempo de Serviço Público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Tempo de Cargo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Pedágio</a:t>
                      </a:r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30% do tempo que na data de publicação da emenda</a:t>
                      </a:r>
                      <a:r>
                        <a:rPr lang="pt-BR" baseline="0" dirty="0" smtClean="0"/>
                        <a:t> faltaria para atingir o tempo mínimo de contribuição.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6" name="CaixaDeTexto 85"/>
          <p:cNvSpPr txBox="1"/>
          <p:nvPr/>
        </p:nvSpPr>
        <p:spPr>
          <a:xfrm>
            <a:off x="74230" y="3722243"/>
            <a:ext cx="8919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 cada 2 anos, a idade mínima será elevada em 1 ano para ambos os sexos, até atingir 60 anos para ambos os sexos: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0833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13" grpId="0"/>
      <p:bldP spid="14" grpId="0"/>
      <p:bldP spid="15" grpId="0"/>
      <p:bldP spid="16" grpId="0"/>
      <p:bldP spid="32" grpId="0"/>
      <p:bldP spid="60" grpId="0"/>
      <p:bldP spid="61" grpId="0"/>
      <p:bldP spid="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-18510" y="998144"/>
            <a:ext cx="9144000" cy="395004"/>
          </a:xfrm>
        </p:spPr>
        <p:txBody>
          <a:bodyPr>
            <a:noAutofit/>
          </a:bodyPr>
          <a:lstStyle/>
          <a:p>
            <a:pPr algn="l"/>
            <a:r>
              <a:rPr lang="pt-BR" sz="21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Servidores Públicos vinculados a RPPS - Regras de transição para atuais servidores - Substitutivo da PEC 287/2016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-18510" y="1506763"/>
            <a:ext cx="6874328" cy="18965"/>
          </a:xfrm>
          <a:prstGeom prst="line">
            <a:avLst/>
          </a:prstGeom>
          <a:ln w="19050" cap="rnd" cmpd="thickThin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-18510" y="86283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ângulo 20"/>
          <p:cNvSpPr/>
          <p:nvPr/>
        </p:nvSpPr>
        <p:spPr>
          <a:xfrm>
            <a:off x="-18510" y="1612636"/>
            <a:ext cx="91625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ea typeface="Cambria Math"/>
              </a:rPr>
              <a:t>CÁLCULO E REAJUSTAMENTO  BENEFÍCIOS</a:t>
            </a:r>
            <a:endParaRPr lang="pt-BR" sz="2000" b="1" dirty="0"/>
          </a:p>
        </p:txBody>
      </p:sp>
      <p:graphicFrame>
        <p:nvGraphicFramePr>
          <p:cNvPr id="28" name="Tabel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4752062"/>
              </p:ext>
            </p:extLst>
          </p:nvPr>
        </p:nvGraphicFramePr>
        <p:xfrm>
          <a:off x="122830" y="2100610"/>
          <a:ext cx="4239897" cy="1411643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239897"/>
              </a:tblGrid>
              <a:tr h="428663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Servidores admitidos até 31/12/2003 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53142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Que se aposentarem aos 65/62 anos (homem/mulher) ou 60 anos (professor homem ou mulher)</a:t>
                      </a: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17" name="Chave esquerda 16"/>
          <p:cNvSpPr/>
          <p:nvPr/>
        </p:nvSpPr>
        <p:spPr>
          <a:xfrm rot="10800000">
            <a:off x="4478463" y="2295758"/>
            <a:ext cx="172706" cy="997065"/>
          </a:xfrm>
          <a:prstGeom prst="leftBrace">
            <a:avLst>
              <a:gd name="adj1" fmla="val 0"/>
              <a:gd name="adj2" fmla="val 504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4994607"/>
              </p:ext>
            </p:extLst>
          </p:nvPr>
        </p:nvGraphicFramePr>
        <p:xfrm>
          <a:off x="4701198" y="2137813"/>
          <a:ext cx="4309239" cy="114864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467590"/>
                <a:gridCol w="2841649"/>
              </a:tblGrid>
              <a:tr h="428663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CÁLCULO: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Valor última remuneração do cargo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53142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Reajustamento: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Paridade</a:t>
                      </a: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7736028"/>
              </p:ext>
            </p:extLst>
          </p:nvPr>
        </p:nvGraphicFramePr>
        <p:xfrm>
          <a:off x="122830" y="3747102"/>
          <a:ext cx="4255649" cy="1411643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255649"/>
              </a:tblGrid>
              <a:tr h="428663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Servidores admitidos até 31/12/2003 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53142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Que não se aposentarem aos 65/62 anos (homem/mulher) ou 60 anos (professor homem ou mulher)</a:t>
                      </a: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aphicFrame>
        <p:nvGraphicFramePr>
          <p:cNvPr id="23" name="Tabe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23077217"/>
              </p:ext>
            </p:extLst>
          </p:nvPr>
        </p:nvGraphicFramePr>
        <p:xfrm>
          <a:off x="122830" y="5346066"/>
          <a:ext cx="4246208" cy="10515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246208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Demais Servidores admitidos até a data de publicação da EC 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2000" baseline="0" dirty="0" smtClean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aphicFrame>
        <p:nvGraphicFramePr>
          <p:cNvPr id="25" name="Tabe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5855451"/>
              </p:ext>
            </p:extLst>
          </p:nvPr>
        </p:nvGraphicFramePr>
        <p:xfrm>
          <a:off x="4747009" y="3719967"/>
          <a:ext cx="4263427" cy="114864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514110"/>
                <a:gridCol w="2749317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CÁLCULO: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100% da média de</a:t>
                      </a: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 todas as remunerações desde 07/94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53142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Reajustamento: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Inflação</a:t>
                      </a: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aphicFrame>
        <p:nvGraphicFramePr>
          <p:cNvPr id="26" name="Tabe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2302843"/>
              </p:ext>
            </p:extLst>
          </p:nvPr>
        </p:nvGraphicFramePr>
        <p:xfrm>
          <a:off x="4763360" y="5117466"/>
          <a:ext cx="4247076" cy="142296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514610"/>
                <a:gridCol w="2732466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CÁLCULO: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Regra geral (parte de 70% com 25 anos de</a:t>
                      </a: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 TC + 1,5% por ano que exceder...)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53142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Reajustamento: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Inflação</a:t>
                      </a: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32" name="Chave esquerda 31"/>
          <p:cNvSpPr/>
          <p:nvPr/>
        </p:nvSpPr>
        <p:spPr>
          <a:xfrm rot="10800000">
            <a:off x="4476392" y="3954390"/>
            <a:ext cx="172706" cy="997065"/>
          </a:xfrm>
          <a:prstGeom prst="leftBrace">
            <a:avLst>
              <a:gd name="adj1" fmla="val 0"/>
              <a:gd name="adj2" fmla="val 504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33" name="Chave esquerda 32"/>
          <p:cNvSpPr/>
          <p:nvPr/>
        </p:nvSpPr>
        <p:spPr>
          <a:xfrm rot="10800000">
            <a:off x="4445762" y="5400561"/>
            <a:ext cx="172706" cy="997065"/>
          </a:xfrm>
          <a:prstGeom prst="leftBrace">
            <a:avLst>
              <a:gd name="adj1" fmla="val 0"/>
              <a:gd name="adj2" fmla="val 504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</p:spTree>
    <p:extLst>
      <p:ext uri="{BB962C8B-B14F-4D97-AF65-F5344CB8AC3E}">
        <p14:creationId xmlns:p14="http://schemas.microsoft.com/office/powerpoint/2010/main" xmlns="" val="298442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453191" y="627541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2017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2395797" y="5531741"/>
            <a:ext cx="415498" cy="805093"/>
            <a:chOff x="974355" y="1123833"/>
            <a:chExt cx="553996" cy="1073457"/>
          </a:xfrm>
        </p:grpSpPr>
        <p:sp>
          <p:nvSpPr>
            <p:cNvPr id="5" name="Retângulo 4"/>
            <p:cNvSpPr/>
            <p:nvPr/>
          </p:nvSpPr>
          <p:spPr>
            <a:xfrm>
              <a:off x="1037936" y="1514902"/>
              <a:ext cx="368489" cy="682388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974355" y="1123833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 smtClean="0"/>
                <a:t>15</a:t>
              </a:r>
              <a:endParaRPr lang="pt-BR" sz="1800" b="1" dirty="0"/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3151876" y="627541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2020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3125190" y="5439617"/>
            <a:ext cx="415498" cy="897217"/>
            <a:chOff x="2028767" y="1028296"/>
            <a:chExt cx="553996" cy="1196289"/>
          </a:xfrm>
        </p:grpSpPr>
        <p:sp>
          <p:nvSpPr>
            <p:cNvPr id="9" name="Retângulo 8"/>
            <p:cNvSpPr/>
            <p:nvPr/>
          </p:nvSpPr>
          <p:spPr>
            <a:xfrm>
              <a:off x="2092348" y="1433015"/>
              <a:ext cx="368489" cy="791570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2028767" y="1028296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 smtClean="0"/>
                <a:t>16</a:t>
              </a:r>
              <a:endParaRPr lang="pt-BR" sz="1800" b="1" dirty="0"/>
            </a:p>
          </p:txBody>
        </p:sp>
      </p:grpSp>
      <p:sp>
        <p:nvSpPr>
          <p:cNvPr id="11" name="CaixaDeTexto 10"/>
          <p:cNvSpPr txBox="1"/>
          <p:nvPr/>
        </p:nvSpPr>
        <p:spPr>
          <a:xfrm>
            <a:off x="3860796" y="627541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2022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620901" y="627541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2024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5319586" y="627541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2026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6059215" y="627541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/>
              <a:t>2028</a:t>
            </a:r>
          </a:p>
        </p:txBody>
      </p:sp>
      <p:grpSp>
        <p:nvGrpSpPr>
          <p:cNvPr id="15" name="Grupo 14"/>
          <p:cNvGrpSpPr/>
          <p:nvPr/>
        </p:nvGrpSpPr>
        <p:grpSpPr>
          <a:xfrm>
            <a:off x="3853728" y="5358616"/>
            <a:ext cx="415498" cy="978218"/>
            <a:chOff x="3041097" y="920295"/>
            <a:chExt cx="553998" cy="1304290"/>
          </a:xfrm>
        </p:grpSpPr>
        <p:sp>
          <p:nvSpPr>
            <p:cNvPr id="16" name="Retângulo 15"/>
            <p:cNvSpPr/>
            <p:nvPr/>
          </p:nvSpPr>
          <p:spPr>
            <a:xfrm>
              <a:off x="3091395" y="1337481"/>
              <a:ext cx="368489" cy="887104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3041097" y="920295"/>
              <a:ext cx="553998" cy="492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 smtClean="0"/>
                <a:t>17</a:t>
              </a:r>
              <a:endParaRPr lang="pt-BR" sz="1800" b="1" dirty="0"/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4573394" y="5236673"/>
            <a:ext cx="415498" cy="1100161"/>
            <a:chOff x="4095508" y="757704"/>
            <a:chExt cx="553996" cy="1466881"/>
          </a:xfrm>
        </p:grpSpPr>
        <p:sp>
          <p:nvSpPr>
            <p:cNvPr id="19" name="Retângulo 18"/>
            <p:cNvSpPr/>
            <p:nvPr/>
          </p:nvSpPr>
          <p:spPr>
            <a:xfrm>
              <a:off x="4159089" y="1164776"/>
              <a:ext cx="368489" cy="1059809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4095508" y="757704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 smtClean="0"/>
                <a:t>18</a:t>
              </a:r>
              <a:endParaRPr lang="pt-BR" sz="1800" b="1" dirty="0"/>
            </a:p>
          </p:txBody>
        </p:sp>
      </p:grpSp>
      <p:grpSp>
        <p:nvGrpSpPr>
          <p:cNvPr id="21" name="Grupo 20"/>
          <p:cNvGrpSpPr/>
          <p:nvPr/>
        </p:nvGrpSpPr>
        <p:grpSpPr>
          <a:xfrm>
            <a:off x="5313181" y="5105371"/>
            <a:ext cx="415498" cy="1221227"/>
            <a:chOff x="5163202" y="582634"/>
            <a:chExt cx="553996" cy="1628303"/>
          </a:xfrm>
        </p:grpSpPr>
        <p:sp>
          <p:nvSpPr>
            <p:cNvPr id="22" name="Retângulo 21"/>
            <p:cNvSpPr/>
            <p:nvPr/>
          </p:nvSpPr>
          <p:spPr>
            <a:xfrm>
              <a:off x="5226783" y="1028296"/>
              <a:ext cx="368489" cy="1182641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5163202" y="582634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 smtClean="0"/>
                <a:t>19</a:t>
              </a:r>
              <a:endParaRPr lang="pt-BR" sz="1800" b="1" dirty="0"/>
            </a:p>
          </p:txBody>
        </p:sp>
      </p:grpSp>
      <p:grpSp>
        <p:nvGrpSpPr>
          <p:cNvPr id="24" name="Grupo 23"/>
          <p:cNvGrpSpPr/>
          <p:nvPr/>
        </p:nvGrpSpPr>
        <p:grpSpPr>
          <a:xfrm>
            <a:off x="6026396" y="5053751"/>
            <a:ext cx="415498" cy="1281755"/>
            <a:chOff x="6211119" y="501931"/>
            <a:chExt cx="553998" cy="1709006"/>
          </a:xfrm>
        </p:grpSpPr>
        <p:sp>
          <p:nvSpPr>
            <p:cNvPr id="25" name="Retângulo 24"/>
            <p:cNvSpPr/>
            <p:nvPr/>
          </p:nvSpPr>
          <p:spPr>
            <a:xfrm>
              <a:off x="6294477" y="920295"/>
              <a:ext cx="368489" cy="1290642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6211119" y="501931"/>
              <a:ext cx="553998" cy="492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 smtClean="0"/>
                <a:t>20</a:t>
              </a:r>
              <a:endParaRPr lang="pt-BR" sz="1800" b="1" dirty="0"/>
            </a:p>
          </p:txBody>
        </p:sp>
      </p:grpSp>
      <p:grpSp>
        <p:nvGrpSpPr>
          <p:cNvPr id="27" name="Grupo 26"/>
          <p:cNvGrpSpPr/>
          <p:nvPr/>
        </p:nvGrpSpPr>
        <p:grpSpPr>
          <a:xfrm>
            <a:off x="2672531" y="5055079"/>
            <a:ext cx="415498" cy="1281755"/>
            <a:chOff x="6211119" y="501931"/>
            <a:chExt cx="553998" cy="1709006"/>
          </a:xfrm>
        </p:grpSpPr>
        <p:sp>
          <p:nvSpPr>
            <p:cNvPr id="28" name="Retângulo 27"/>
            <p:cNvSpPr/>
            <p:nvPr/>
          </p:nvSpPr>
          <p:spPr>
            <a:xfrm>
              <a:off x="6294477" y="920295"/>
              <a:ext cx="368489" cy="129064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6211119" y="501931"/>
              <a:ext cx="553998" cy="492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 smtClean="0"/>
                <a:t>20</a:t>
              </a:r>
              <a:endParaRPr lang="pt-BR" sz="1800" b="1" dirty="0"/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3416644" y="4934012"/>
            <a:ext cx="415498" cy="1402822"/>
            <a:chOff x="7298590" y="340508"/>
            <a:chExt cx="553996" cy="1870429"/>
          </a:xfrm>
        </p:grpSpPr>
        <p:sp>
          <p:nvSpPr>
            <p:cNvPr id="31" name="Retângulo 30"/>
            <p:cNvSpPr/>
            <p:nvPr/>
          </p:nvSpPr>
          <p:spPr>
            <a:xfrm>
              <a:off x="7362171" y="757704"/>
              <a:ext cx="368489" cy="145323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7298590" y="340508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 smtClean="0"/>
                <a:t>21</a:t>
              </a:r>
              <a:endParaRPr lang="pt-BR" sz="1800" b="1" dirty="0"/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4153291" y="4810301"/>
            <a:ext cx="415498" cy="1526531"/>
            <a:chOff x="8366093" y="178849"/>
            <a:chExt cx="553997" cy="2035374"/>
          </a:xfrm>
        </p:grpSpPr>
        <p:sp>
          <p:nvSpPr>
            <p:cNvPr id="34" name="Retângulo 33"/>
            <p:cNvSpPr/>
            <p:nvPr/>
          </p:nvSpPr>
          <p:spPr>
            <a:xfrm>
              <a:off x="8414349" y="637226"/>
              <a:ext cx="368489" cy="157699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8366093" y="178849"/>
              <a:ext cx="55399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 smtClean="0"/>
                <a:t>22</a:t>
              </a:r>
              <a:endParaRPr lang="pt-BR" sz="1800" b="1" dirty="0"/>
            </a:p>
          </p:txBody>
        </p:sp>
      </p:grpSp>
      <p:grpSp>
        <p:nvGrpSpPr>
          <p:cNvPr id="36" name="Grupo 35"/>
          <p:cNvGrpSpPr/>
          <p:nvPr/>
        </p:nvGrpSpPr>
        <p:grpSpPr>
          <a:xfrm>
            <a:off x="4882712" y="4763356"/>
            <a:ext cx="415498" cy="1577711"/>
            <a:chOff x="5532334" y="3690673"/>
            <a:chExt cx="553997" cy="2103615"/>
          </a:xfrm>
        </p:grpSpPr>
        <p:sp>
          <p:nvSpPr>
            <p:cNvPr id="37" name="Retângulo 36"/>
            <p:cNvSpPr/>
            <p:nvPr/>
          </p:nvSpPr>
          <p:spPr>
            <a:xfrm>
              <a:off x="5580590" y="4107224"/>
              <a:ext cx="368489" cy="168706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5532334" y="3690673"/>
              <a:ext cx="55399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 smtClean="0"/>
                <a:t>23</a:t>
              </a:r>
              <a:endParaRPr lang="pt-BR" sz="1800" b="1" dirty="0"/>
            </a:p>
          </p:txBody>
        </p:sp>
      </p:grpSp>
      <p:grpSp>
        <p:nvGrpSpPr>
          <p:cNvPr id="39" name="Grupo 38"/>
          <p:cNvGrpSpPr/>
          <p:nvPr/>
        </p:nvGrpSpPr>
        <p:grpSpPr>
          <a:xfrm>
            <a:off x="5610088" y="4644539"/>
            <a:ext cx="415498" cy="1682058"/>
            <a:chOff x="6568923" y="3557355"/>
            <a:chExt cx="553996" cy="2242744"/>
          </a:xfrm>
        </p:grpSpPr>
        <p:sp>
          <p:nvSpPr>
            <p:cNvPr id="40" name="Retângulo 39"/>
            <p:cNvSpPr/>
            <p:nvPr/>
          </p:nvSpPr>
          <p:spPr>
            <a:xfrm>
              <a:off x="6632504" y="4019020"/>
              <a:ext cx="368489" cy="17810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41" name="CaixaDeTexto 40"/>
            <p:cNvSpPr txBox="1"/>
            <p:nvPr/>
          </p:nvSpPr>
          <p:spPr>
            <a:xfrm>
              <a:off x="6568923" y="3557355"/>
              <a:ext cx="55399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 smtClean="0"/>
                <a:t>24</a:t>
              </a:r>
              <a:endParaRPr lang="pt-BR" sz="1800" b="1" dirty="0"/>
            </a:p>
          </p:txBody>
        </p:sp>
      </p:grpSp>
      <p:grpSp>
        <p:nvGrpSpPr>
          <p:cNvPr id="42" name="Grupo 41"/>
          <p:cNvGrpSpPr/>
          <p:nvPr/>
        </p:nvGrpSpPr>
        <p:grpSpPr>
          <a:xfrm>
            <a:off x="6316536" y="4548626"/>
            <a:ext cx="415498" cy="1786880"/>
            <a:chOff x="8683784" y="3437685"/>
            <a:chExt cx="553997" cy="2382506"/>
          </a:xfrm>
        </p:grpSpPr>
        <p:sp>
          <p:nvSpPr>
            <p:cNvPr id="43" name="Retângulo 42"/>
            <p:cNvSpPr/>
            <p:nvPr/>
          </p:nvSpPr>
          <p:spPr>
            <a:xfrm>
              <a:off x="8766943" y="3924696"/>
              <a:ext cx="368489" cy="189549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8683784" y="3437685"/>
              <a:ext cx="55399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800" b="1" dirty="0" smtClean="0"/>
                <a:t>25</a:t>
              </a:r>
              <a:endParaRPr lang="pt-BR" sz="1800" b="1" dirty="0"/>
            </a:p>
          </p:txBody>
        </p:sp>
      </p:grpSp>
      <p:grpSp>
        <p:nvGrpSpPr>
          <p:cNvPr id="45" name="Grupo 44"/>
          <p:cNvGrpSpPr/>
          <p:nvPr/>
        </p:nvGrpSpPr>
        <p:grpSpPr>
          <a:xfrm>
            <a:off x="5089526" y="6553122"/>
            <a:ext cx="1800550" cy="288541"/>
            <a:chOff x="8557149" y="4186799"/>
            <a:chExt cx="2400733" cy="384722"/>
          </a:xfrm>
        </p:grpSpPr>
        <p:sp>
          <p:nvSpPr>
            <p:cNvPr id="46" name="CaixaDeTexto 45"/>
            <p:cNvSpPr txBox="1"/>
            <p:nvPr/>
          </p:nvSpPr>
          <p:spPr>
            <a:xfrm>
              <a:off x="8717525" y="4186799"/>
              <a:ext cx="2240357" cy="3847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75" b="1" dirty="0"/>
                <a:t>Homem          Mulher</a:t>
              </a:r>
            </a:p>
          </p:txBody>
        </p:sp>
        <p:sp>
          <p:nvSpPr>
            <p:cNvPr id="47" name="Retângulo 46"/>
            <p:cNvSpPr/>
            <p:nvPr/>
          </p:nvSpPr>
          <p:spPr>
            <a:xfrm>
              <a:off x="8557149" y="4268687"/>
              <a:ext cx="197526" cy="2077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  <p:sp>
          <p:nvSpPr>
            <p:cNvPr id="48" name="Retângulo 47"/>
            <p:cNvSpPr/>
            <p:nvPr/>
          </p:nvSpPr>
          <p:spPr>
            <a:xfrm>
              <a:off x="9762126" y="4259880"/>
              <a:ext cx="197526" cy="207779"/>
            </a:xfrm>
            <a:prstGeom prst="rect">
              <a:avLst/>
            </a:prstGeom>
            <a:solidFill>
              <a:srgbClr val="D95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/>
            </a:p>
          </p:txBody>
        </p:sp>
      </p:grpSp>
      <p:graphicFrame>
        <p:nvGraphicFramePr>
          <p:cNvPr id="49" name="Tabela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1592690"/>
              </p:ext>
            </p:extLst>
          </p:nvPr>
        </p:nvGraphicFramePr>
        <p:xfrm>
          <a:off x="1436032" y="1920943"/>
          <a:ext cx="6646461" cy="23850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952499"/>
                <a:gridCol w="1798976"/>
                <a:gridCol w="1894986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H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M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Idade*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55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55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Tempo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2000" dirty="0" err="1" smtClean="0">
                          <a:latin typeface="Arial Narrow" panose="020B0606020202030204" pitchFamily="34" charset="0"/>
                        </a:rPr>
                        <a:t>Contrib</a:t>
                      </a:r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. TC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25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Tempo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 Serv. Policial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Valor do benefício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Se  o ingresso for até a</a:t>
                      </a: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 Previdência Complementar última remuneração e paridade, se após, a nova regra geral.</a:t>
                      </a:r>
                      <a:endParaRPr lang="pt-BR" sz="1800" dirty="0" smtClean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0" name="Título 8"/>
          <p:cNvSpPr txBox="1">
            <a:spLocks/>
          </p:cNvSpPr>
          <p:nvPr/>
        </p:nvSpPr>
        <p:spPr>
          <a:xfrm>
            <a:off x="-18510" y="998144"/>
            <a:ext cx="9144000" cy="3950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1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Servidores Públicos vinculados a RPPS - Regras de transição para os policiais</a:t>
            </a:r>
            <a:endParaRPr lang="pt-BR" sz="21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51" name="Conector reto 50"/>
          <p:cNvCxnSpPr/>
          <p:nvPr/>
        </p:nvCxnSpPr>
        <p:spPr>
          <a:xfrm>
            <a:off x="-18510" y="1465819"/>
            <a:ext cx="6874328" cy="18965"/>
          </a:xfrm>
          <a:prstGeom prst="line">
            <a:avLst/>
          </a:prstGeom>
          <a:ln w="19050" cap="rnd" cmpd="thickThin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>
            <a:off x="-18510" y="9447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0358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1944878" y="4989650"/>
          <a:ext cx="5697124" cy="99441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713424"/>
                <a:gridCol w="663950"/>
                <a:gridCol w="663950"/>
                <a:gridCol w="663950"/>
                <a:gridCol w="663950"/>
                <a:gridCol w="663950"/>
                <a:gridCol w="663950"/>
              </a:tblGrid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 smtClean="0">
                          <a:effectLst/>
                        </a:rPr>
                        <a:t>Quantidade de Dependentes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</a:rPr>
                        <a:t>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</a:rPr>
                        <a:t>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</a:rPr>
                        <a:t>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</a:rPr>
                        <a:t>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</a:rPr>
                        <a:t>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</a:rPr>
                        <a:t>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 smtClean="0">
                          <a:effectLst/>
                        </a:rPr>
                        <a:t>Percentual da Pensão por</a:t>
                      </a:r>
                      <a:r>
                        <a:rPr lang="pt-BR" sz="1600" u="none" strike="noStrike" baseline="0" dirty="0" smtClean="0">
                          <a:effectLst/>
                        </a:rPr>
                        <a:t> Morte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</a:rPr>
                        <a:t>60%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</a:rPr>
                        <a:t>70%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</a:rPr>
                        <a:t>80%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</a:rPr>
                        <a:t>90%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</a:rPr>
                        <a:t>100%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</a:rPr>
                        <a:t>100%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5874075"/>
              </p:ext>
            </p:extLst>
          </p:nvPr>
        </p:nvGraphicFramePr>
        <p:xfrm>
          <a:off x="710722" y="2021416"/>
          <a:ext cx="7928311" cy="2769379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041812"/>
                <a:gridCol w="5886499"/>
              </a:tblGrid>
              <a:tr h="368672"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Quem ingressou antes da instituição da previdência complementar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(50%+ 10%)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Proventos de aposentadoria até o limite do RGPS mais 70% do que ultrapassar;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Valor aposentadoria por incapacidade permanente até o limite do RGPS mas 70% do que ultrapassar o teto.</a:t>
                      </a:r>
                    </a:p>
                  </a:txBody>
                  <a:tcPr marL="68580" marR="68580" marT="34290" marB="34290" anchor="ctr"/>
                </a:tc>
              </a:tr>
              <a:tr h="43003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Vedada a reversibilidade de cotas, rol de dependentes, condições, enquadramento e duração da pensão igual ao do RGPS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baseline="0" dirty="0" smtClean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43003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Piso do benefício igual ao 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SM</a:t>
                      </a:r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ítulo 8"/>
          <p:cNvSpPr txBox="1">
            <a:spLocks/>
          </p:cNvSpPr>
          <p:nvPr/>
        </p:nvSpPr>
        <p:spPr>
          <a:xfrm>
            <a:off x="-18510" y="998144"/>
            <a:ext cx="9144000" cy="3950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1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Regras de transição da Pensão por Morte</a:t>
            </a:r>
            <a:endParaRPr lang="pt-BR" sz="21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-18510" y="1465819"/>
            <a:ext cx="6874328" cy="18965"/>
          </a:xfrm>
          <a:prstGeom prst="line">
            <a:avLst/>
          </a:prstGeom>
          <a:ln w="19050" cap="rnd" cmpd="thickThin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-18510" y="9447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222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0" y="976302"/>
            <a:ext cx="8215952" cy="389986"/>
          </a:xfrm>
        </p:spPr>
        <p:txBody>
          <a:bodyPr>
            <a:noAutofit/>
          </a:bodyPr>
          <a:lstStyle/>
          <a:p>
            <a:pPr algn="l"/>
            <a:r>
              <a:rPr lang="pt-BR" sz="21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Substitutivo da PEC 287/2016 – </a:t>
            </a:r>
            <a:r>
              <a:rPr lang="pt-BR" sz="21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Titulares de Mandato Eletivo</a:t>
            </a:r>
            <a:endParaRPr lang="pt-BR" sz="21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-18510" y="1465819"/>
            <a:ext cx="6874328" cy="18965"/>
          </a:xfrm>
          <a:prstGeom prst="line">
            <a:avLst/>
          </a:prstGeom>
          <a:ln w="19050" cap="rnd" cmpd="thickThin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-18510" y="9447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el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10041706"/>
              </p:ext>
            </p:extLst>
          </p:nvPr>
        </p:nvGraphicFramePr>
        <p:xfrm>
          <a:off x="299048" y="2485459"/>
          <a:ext cx="3888432" cy="120960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888432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Poderão manter a vinculação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 aos atuais sistemas previdenciários</a:t>
                      </a:r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53142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Vedada adesão de novos segurados</a:t>
                      </a: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78230278"/>
              </p:ext>
            </p:extLst>
          </p:nvPr>
        </p:nvGraphicFramePr>
        <p:xfrm>
          <a:off x="299048" y="3906202"/>
          <a:ext cx="3888432" cy="13563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888432"/>
              </a:tblGrid>
              <a:tr h="428663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Pedágio de 30% do tempo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 de contribuição que faltava 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53142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Aposentadoria aos 65/62 anos (homem/mulher)</a:t>
                      </a: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24" name="Retângulo 23"/>
          <p:cNvSpPr/>
          <p:nvPr/>
        </p:nvSpPr>
        <p:spPr>
          <a:xfrm>
            <a:off x="5784756" y="2540080"/>
            <a:ext cx="23322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ea typeface="Cambria Math"/>
              </a:rPr>
              <a:t>NOVOS TITULARES</a:t>
            </a:r>
            <a:endParaRPr lang="pt-BR" b="1" dirty="0"/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7946278"/>
              </p:ext>
            </p:extLst>
          </p:nvPr>
        </p:nvGraphicFramePr>
        <p:xfrm>
          <a:off x="4911602" y="3090262"/>
          <a:ext cx="3888432" cy="960089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888432"/>
              </a:tblGrid>
              <a:tr h="428663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Vinculados ao RGPS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53142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Seguem as regras do novo art. 40</a:t>
                      </a: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29" name="Chave esquerda 28"/>
          <p:cNvSpPr/>
          <p:nvPr/>
        </p:nvSpPr>
        <p:spPr>
          <a:xfrm rot="10800000">
            <a:off x="4350216" y="2442844"/>
            <a:ext cx="317942" cy="2688713"/>
          </a:xfrm>
          <a:prstGeom prst="leftBrace">
            <a:avLst>
              <a:gd name="adj1" fmla="val 0"/>
              <a:gd name="adj2" fmla="val 504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</p:spTree>
    <p:extLst>
      <p:ext uri="{BB962C8B-B14F-4D97-AF65-F5344CB8AC3E}">
        <p14:creationId xmlns:p14="http://schemas.microsoft.com/office/powerpoint/2010/main" xmlns="" val="192983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9179875"/>
              </p:ext>
            </p:extLst>
          </p:nvPr>
        </p:nvGraphicFramePr>
        <p:xfrm>
          <a:off x="406532" y="2145514"/>
          <a:ext cx="8202304" cy="1905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344355"/>
                <a:gridCol w="2572581"/>
                <a:gridCol w="2285368"/>
              </a:tblGrid>
              <a:tr h="321245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H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M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Idade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Tempo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2000" dirty="0" err="1" smtClean="0">
                          <a:latin typeface="Arial Narrow" panose="020B0606020202030204" pitchFamily="34" charset="0"/>
                        </a:rPr>
                        <a:t>Contrib</a:t>
                      </a:r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.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25 anos de contribuição exposto a agentes nocivos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Valor do benefício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Aplica-se a nova regra geral.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ítulo 8"/>
          <p:cNvSpPr>
            <a:spLocks noGrp="1"/>
          </p:cNvSpPr>
          <p:nvPr>
            <p:ph type="title"/>
          </p:nvPr>
        </p:nvSpPr>
        <p:spPr>
          <a:xfrm>
            <a:off x="0" y="976302"/>
            <a:ext cx="8215952" cy="389986"/>
          </a:xfrm>
        </p:spPr>
        <p:txBody>
          <a:bodyPr>
            <a:noAutofit/>
          </a:bodyPr>
          <a:lstStyle/>
          <a:p>
            <a:pPr algn="l"/>
            <a:r>
              <a:rPr lang="pt-BR" sz="21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Regra de Transição – Aposentadoria Especial</a:t>
            </a:r>
            <a:endParaRPr lang="pt-BR" sz="21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-18510" y="1465819"/>
            <a:ext cx="6874328" cy="18965"/>
          </a:xfrm>
          <a:prstGeom prst="line">
            <a:avLst/>
          </a:prstGeom>
          <a:ln w="19050" cap="rnd" cmpd="thickThin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-18510" y="9447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448861"/>
              </p:ext>
            </p:extLst>
          </p:nvPr>
        </p:nvGraphicFramePr>
        <p:xfrm>
          <a:off x="452338" y="4645169"/>
          <a:ext cx="8202304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101"/>
                <a:gridCol w="1367051"/>
                <a:gridCol w="1367051"/>
                <a:gridCol w="2734101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Legislação</a:t>
                      </a:r>
                      <a:r>
                        <a:rPr lang="pt-BR" baseline="0" dirty="0" smtClean="0"/>
                        <a:t> Vigente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Substitutivo</a:t>
                      </a:r>
                      <a:r>
                        <a:rPr lang="pt-BR" baseline="0" dirty="0" smtClean="0"/>
                        <a:t> PEC</a:t>
                      </a:r>
                      <a:endParaRPr lang="pt-BR" dirty="0"/>
                    </a:p>
                  </a:txBody>
                  <a:tcPr/>
                </a:tc>
              </a:tr>
              <a:tr h="347563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</a:rPr>
                        <a:t>Grau de Deficiência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</a:rPr>
                        <a:t>Homem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</a:rPr>
                        <a:t>Mulher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</a:rPr>
                        <a:t>Ambos os sexos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Leve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Moderada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Grave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ítulo 8"/>
          <p:cNvSpPr txBox="1">
            <a:spLocks/>
          </p:cNvSpPr>
          <p:nvPr/>
        </p:nvSpPr>
        <p:spPr>
          <a:xfrm>
            <a:off x="0" y="1723951"/>
            <a:ext cx="8215952" cy="3899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Condições Prejudicais e Saúde e Integridade Física</a:t>
            </a:r>
            <a:endParaRPr lang="pt-BR" sz="16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Título 8"/>
          <p:cNvSpPr txBox="1">
            <a:spLocks/>
          </p:cNvSpPr>
          <p:nvPr/>
        </p:nvSpPr>
        <p:spPr>
          <a:xfrm>
            <a:off x="0" y="4233221"/>
            <a:ext cx="8215952" cy="3899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Pessoa com Deficiência</a:t>
            </a:r>
            <a:endParaRPr lang="pt-BR" sz="16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740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0124" y="1525221"/>
            <a:ext cx="8857397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100" b="1" dirty="0"/>
              <a:t>Art. 40</a:t>
            </a:r>
            <a:r>
              <a:rPr lang="pt-BR" sz="2100" dirty="0"/>
              <a:t>................................................................................ </a:t>
            </a:r>
            <a:endParaRPr lang="pt-BR" sz="2100" dirty="0" smtClean="0"/>
          </a:p>
          <a:p>
            <a:pPr algn="just"/>
            <a:endParaRPr lang="pt-BR" sz="2100" dirty="0" smtClean="0"/>
          </a:p>
          <a:p>
            <a:pPr algn="just"/>
            <a:r>
              <a:rPr lang="pt-BR" sz="2100" dirty="0" smtClean="0"/>
              <a:t>§ </a:t>
            </a:r>
            <a:r>
              <a:rPr lang="pt-BR" sz="2100" dirty="0"/>
              <a:t>1º Os servidores abrangidos pelo regime de previdência de que trata este artigo serão aposentados: </a:t>
            </a:r>
            <a:endParaRPr lang="pt-BR" sz="2100" dirty="0" smtClean="0"/>
          </a:p>
          <a:p>
            <a:pPr algn="just"/>
            <a:endParaRPr lang="pt-BR" sz="1200" dirty="0" smtClean="0"/>
          </a:p>
          <a:p>
            <a:pPr algn="just"/>
            <a:r>
              <a:rPr lang="pt-BR" sz="2100" dirty="0" smtClean="0"/>
              <a:t>I - voluntariamente (...)  </a:t>
            </a:r>
          </a:p>
          <a:p>
            <a:pPr algn="just"/>
            <a:endParaRPr lang="pt-BR" sz="1200" dirty="0" smtClean="0"/>
          </a:p>
          <a:p>
            <a:pPr algn="just"/>
            <a:r>
              <a:rPr lang="pt-BR" sz="2100" dirty="0" smtClean="0"/>
              <a:t>II </a:t>
            </a:r>
            <a:r>
              <a:rPr lang="pt-BR" sz="2100" dirty="0"/>
              <a:t>- por incapacidade permanente para o trabalho, no cargo em que estiver investido, quando insuscetível de readaptação, sendo obrigatória a realização de avaliações periódicas para verificação da continuidade das condições que ensejaram a concessão da aposentadoria; </a:t>
            </a:r>
            <a:r>
              <a:rPr lang="pt-BR" sz="2100" dirty="0" smtClean="0"/>
              <a:t>ou</a:t>
            </a:r>
          </a:p>
          <a:p>
            <a:pPr algn="just"/>
            <a:endParaRPr lang="pt-BR" sz="1200" dirty="0" smtClean="0"/>
          </a:p>
          <a:p>
            <a:pPr algn="just"/>
            <a:r>
              <a:rPr lang="pt-BR" sz="2100" dirty="0" smtClean="0"/>
              <a:t>III </a:t>
            </a:r>
            <a:r>
              <a:rPr lang="pt-BR" sz="2100" dirty="0"/>
              <a:t>- compulsoriamente, aos setenta e cinco anos de idade.</a:t>
            </a:r>
          </a:p>
        </p:txBody>
      </p:sp>
    </p:spTree>
    <p:extLst>
      <p:ext uri="{BB962C8B-B14F-4D97-AF65-F5344CB8AC3E}">
        <p14:creationId xmlns:p14="http://schemas.microsoft.com/office/powerpoint/2010/main" xmlns="" val="68315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ixaDeTexto 17"/>
          <p:cNvSpPr txBox="1"/>
          <p:nvPr/>
        </p:nvSpPr>
        <p:spPr>
          <a:xfrm>
            <a:off x="6627" y="1916832"/>
            <a:ext cx="9144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OBRIGAÇÕES E PROVIDÊNCIAS DOS </a:t>
            </a:r>
          </a:p>
          <a:p>
            <a:pPr algn="ctr"/>
            <a:r>
              <a:rPr lang="pt-BR" sz="4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ESTADOS E MUNICÍPIOS PÓS REFORMA:</a:t>
            </a:r>
          </a:p>
          <a:p>
            <a:pPr algn="ctr"/>
            <a:r>
              <a:rPr lang="pt-BR" sz="4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O QUE SE APLICA AUTOMATICAMENTE E </a:t>
            </a:r>
          </a:p>
          <a:p>
            <a:pPr algn="ctr"/>
            <a:r>
              <a:rPr lang="pt-BR" sz="4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O QUE DEPENDERÁ DE LEI DE INICIATIVA DO ENTE?</a:t>
            </a:r>
            <a:endParaRPr lang="pt-BR" sz="4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5896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45660" y="1048562"/>
            <a:ext cx="859808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100" b="1" u="sng" dirty="0" smtClean="0"/>
              <a:t>REGRAS DE APOSENTADORIA E PENSÃO POR MORTE</a:t>
            </a:r>
          </a:p>
          <a:p>
            <a:pPr algn="just"/>
            <a:endParaRPr lang="pt-BR" sz="2100" dirty="0" smtClean="0"/>
          </a:p>
          <a:p>
            <a:pPr algn="just"/>
            <a:r>
              <a:rPr lang="pt-BR" sz="2100" b="1" dirty="0"/>
              <a:t>Art. 23. </a:t>
            </a:r>
            <a:r>
              <a:rPr lang="pt-BR" sz="2100" dirty="0"/>
              <a:t>Durante os cento e oitenta dias posteriores à data </a:t>
            </a:r>
            <a:r>
              <a:rPr lang="pt-BR" sz="2100" dirty="0" smtClean="0"/>
              <a:t>de publicação </a:t>
            </a:r>
            <a:r>
              <a:rPr lang="pt-BR" sz="2100" dirty="0"/>
              <a:t>desta Emenda, os Estados, o Distrito Federal e os Municípios poderão</a:t>
            </a:r>
            <a:r>
              <a:rPr lang="pt-BR" sz="2100" dirty="0" smtClean="0"/>
              <a:t>, </a:t>
            </a:r>
            <a:r>
              <a:rPr lang="pt-BR" sz="2100" b="1" u="sng" dirty="0" smtClean="0"/>
              <a:t>observado </a:t>
            </a:r>
            <a:r>
              <a:rPr lang="pt-BR" sz="2100" b="1" u="sng" dirty="0"/>
              <a:t>o equilíbrio financeiro e atuarial</a:t>
            </a:r>
            <a:r>
              <a:rPr lang="pt-BR" sz="2100" dirty="0"/>
              <a:t>, nos termos do § 23 do art. 40 </a:t>
            </a:r>
            <a:r>
              <a:rPr lang="pt-BR" sz="2100" dirty="0" smtClean="0"/>
              <a:t>da Constituição</a:t>
            </a:r>
            <a:r>
              <a:rPr lang="pt-BR" sz="2100" dirty="0"/>
              <a:t>, instituir regras de aposentadoria e pensão aplicáveis </a:t>
            </a:r>
            <a:r>
              <a:rPr lang="pt-BR" sz="2100" dirty="0" smtClean="0"/>
              <a:t>especificamente aos </a:t>
            </a:r>
            <a:r>
              <a:rPr lang="pt-BR" sz="2100" dirty="0"/>
              <a:t>seus servidores.</a:t>
            </a:r>
          </a:p>
          <a:p>
            <a:pPr algn="just"/>
            <a:endParaRPr lang="pt-BR" sz="2100" dirty="0" smtClean="0"/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pt-BR" sz="2100" dirty="0" smtClean="0">
                <a:sym typeface="Wingdings" panose="05000000000000000000" pitchFamily="2" charset="2"/>
              </a:rPr>
              <a:t>Regras de benefícios alteradas pela PEC terão aplicabilidade imediata a Estados, Distrito Federal e Municípios.</a:t>
            </a:r>
          </a:p>
          <a:p>
            <a:pPr marL="342900" indent="-342900" algn="just">
              <a:buFont typeface="Wingdings" panose="05000000000000000000" pitchFamily="2" charset="2"/>
              <a:buChar char="à"/>
            </a:pPr>
            <a:r>
              <a:rPr lang="pt-BR" sz="2100" b="1" u="sng" dirty="0" smtClean="0">
                <a:sym typeface="Wingdings" panose="05000000000000000000" pitchFamily="2" charset="2"/>
              </a:rPr>
              <a:t>RECOMENDAÇÃO</a:t>
            </a:r>
            <a:r>
              <a:rPr lang="pt-BR" sz="2100" dirty="0" smtClean="0">
                <a:sym typeface="Wingdings" panose="05000000000000000000" pitchFamily="2" charset="2"/>
              </a:rPr>
              <a:t>:</a:t>
            </a:r>
          </a:p>
          <a:p>
            <a:pPr marL="720000" indent="-342900" algn="just"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pt-BR" sz="2100" dirty="0" smtClean="0">
                <a:sym typeface="Wingdings" panose="05000000000000000000" pitchFamily="2" charset="2"/>
              </a:rPr>
              <a:t>Durante os 180 dias não fazer nenhuma alteração.</a:t>
            </a:r>
          </a:p>
          <a:p>
            <a:pPr marL="720000" indent="-342900" algn="just"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pt-BR" sz="2100" dirty="0" smtClean="0">
                <a:sym typeface="Wingdings" panose="05000000000000000000" pitchFamily="2" charset="2"/>
              </a:rPr>
              <a:t>Depois adequar legislação local à Constituição e à </a:t>
            </a:r>
          </a:p>
          <a:p>
            <a:pPr marL="377100" algn="just">
              <a:spcBef>
                <a:spcPts val="0"/>
              </a:spcBef>
            </a:pPr>
            <a:r>
              <a:rPr lang="pt-BR" sz="2100" dirty="0" smtClean="0">
                <a:sym typeface="Wingdings" panose="05000000000000000000" pitchFamily="2" charset="2"/>
              </a:rPr>
              <a:t>“lei de responsabilidade previdenciária”.</a:t>
            </a:r>
            <a:endParaRPr lang="pt-BR" sz="2100" dirty="0"/>
          </a:p>
          <a:p>
            <a:pPr algn="just"/>
            <a:endParaRPr lang="pt-BR" sz="2100" dirty="0"/>
          </a:p>
        </p:txBody>
      </p:sp>
      <p:pic>
        <p:nvPicPr>
          <p:cNvPr id="3" name="Picture 2" descr="http://www.feis.unesp.br/Home/Instituicao/administracao/centrodeconvivenciainfantil676/calendar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83553" y="4797152"/>
            <a:ext cx="1960196" cy="176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83975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assimpassei.com.br/wp-content/uploads/2015/01/size_590_calendar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" y="4206008"/>
            <a:ext cx="3184859" cy="2391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179512" y="1412776"/>
            <a:ext cx="8843749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100" b="1" u="sng" dirty="0" smtClean="0"/>
              <a:t>ADEQUAÇÃO DA UNIDADE GESTORA</a:t>
            </a:r>
          </a:p>
          <a:p>
            <a:pPr algn="just"/>
            <a:endParaRPr lang="pt-BR" sz="2100" dirty="0" smtClean="0"/>
          </a:p>
          <a:p>
            <a:pPr algn="just"/>
            <a:r>
              <a:rPr lang="pt-BR" sz="2100" b="1" dirty="0" smtClean="0"/>
              <a:t>Art</a:t>
            </a:r>
            <a:r>
              <a:rPr lang="pt-BR" sz="2100" b="1" dirty="0"/>
              <a:t>. 15. </a:t>
            </a:r>
            <a:r>
              <a:rPr lang="pt-BR" sz="2100" dirty="0"/>
              <a:t>A União, os Estados, o Distrito Federal e os Municípios deverão adequar os regimes de previdência dos servidores titulares de cargos efetivos ao disposto nos §§ 14 e </a:t>
            </a:r>
            <a:r>
              <a:rPr lang="pt-BR" sz="2100" u="sng" dirty="0"/>
              <a:t>20 do art. 40</a:t>
            </a:r>
            <a:r>
              <a:rPr lang="pt-BR" sz="2100" dirty="0"/>
              <a:t> da Constituição no </a:t>
            </a:r>
            <a:r>
              <a:rPr lang="pt-BR" sz="2100" u="sng" dirty="0"/>
              <a:t>prazo de dois anos</a:t>
            </a:r>
            <a:r>
              <a:rPr lang="pt-BR" sz="2100" dirty="0"/>
              <a:t>, contado da data de publicação desta Emenda, sem prejuízo do disposto no art. 4º.</a:t>
            </a:r>
          </a:p>
        </p:txBody>
      </p:sp>
    </p:spTree>
    <p:extLst>
      <p:ext uri="{BB962C8B-B14F-4D97-AF65-F5344CB8AC3E}">
        <p14:creationId xmlns:p14="http://schemas.microsoft.com/office/powerpoint/2010/main" xmlns="" val="4192735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947512" cy="2671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79512" y="794405"/>
            <a:ext cx="878016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u="sng" dirty="0" smtClean="0"/>
              <a:t>INSTITUIÇÃO DA PREVIDÊNCIA COMPLEMENTAR</a:t>
            </a:r>
          </a:p>
          <a:p>
            <a:pPr algn="just">
              <a:spcAft>
                <a:spcPts val="600"/>
              </a:spcAft>
            </a:pPr>
            <a:endParaRPr lang="pt-BR" sz="1400" dirty="0" smtClean="0"/>
          </a:p>
          <a:p>
            <a:pPr algn="just">
              <a:spcAft>
                <a:spcPts val="600"/>
              </a:spcAft>
            </a:pPr>
            <a:r>
              <a:rPr lang="pt-BR" sz="1900" dirty="0" smtClean="0"/>
              <a:t>§ </a:t>
            </a:r>
            <a:r>
              <a:rPr lang="pt-BR" sz="1900" dirty="0"/>
              <a:t>14. A União, os Estados, o Distrito Federal e os Municípios </a:t>
            </a:r>
            <a:r>
              <a:rPr lang="pt-BR" sz="1900" b="1" u="sng" dirty="0"/>
              <a:t>instituirão</a:t>
            </a:r>
            <a:r>
              <a:rPr lang="pt-BR" sz="1900" dirty="0"/>
              <a:t> regime de previdência complementar para servidores ocupantes de cargo efetivo, observando-se, a partir de então, o limite máximo dos benefícios do regime geral de previdência social para o valor das aposentadorias e pensões no regime de que trata este artigo, ressalvado o disposto no § 16. </a:t>
            </a:r>
          </a:p>
          <a:p>
            <a:pPr algn="just">
              <a:spcAft>
                <a:spcPts val="600"/>
              </a:spcAft>
            </a:pPr>
            <a:r>
              <a:rPr lang="pt-BR" sz="1900" dirty="0" smtClean="0"/>
              <a:t>§ </a:t>
            </a:r>
            <a:r>
              <a:rPr lang="pt-BR" sz="1900" dirty="0"/>
              <a:t>15. O regime de previdência complementar de que trata o § 14 será instituído por lei de iniciativa do respectivo Poder Executivo e oferecerá aos participantes planos de benefícios somente na modalidade de contribuição definida, observado o disposto no art. 202. </a:t>
            </a:r>
          </a:p>
          <a:p>
            <a:pPr>
              <a:spcAft>
                <a:spcPts val="0"/>
              </a:spcAft>
            </a:pPr>
            <a:r>
              <a:rPr lang="pt-BR" sz="1900" dirty="0" smtClean="0"/>
              <a:t>§ </a:t>
            </a:r>
            <a:r>
              <a:rPr lang="pt-BR" sz="1900" dirty="0"/>
              <a:t>15-A. Somente mediante prévia licitação, a União</a:t>
            </a:r>
            <a:r>
              <a:rPr lang="pt-BR" sz="1900" dirty="0" smtClean="0"/>
              <a:t>,</a:t>
            </a:r>
          </a:p>
          <a:p>
            <a:pPr>
              <a:spcAft>
                <a:spcPts val="0"/>
              </a:spcAft>
            </a:pPr>
            <a:r>
              <a:rPr lang="pt-BR" sz="1900" dirty="0" smtClean="0"/>
              <a:t>os </a:t>
            </a:r>
            <a:r>
              <a:rPr lang="pt-BR" sz="1900" dirty="0"/>
              <a:t>Estados, o Distrito Federal e os Municípios </a:t>
            </a:r>
            <a:r>
              <a:rPr lang="pt-BR" sz="1900" dirty="0" smtClean="0"/>
              <a:t>poderão</a:t>
            </a:r>
          </a:p>
          <a:p>
            <a:pPr>
              <a:spcAft>
                <a:spcPts val="0"/>
              </a:spcAft>
            </a:pPr>
            <a:r>
              <a:rPr lang="pt-BR" sz="1900" dirty="0" smtClean="0"/>
              <a:t>patrocinar </a:t>
            </a:r>
            <a:r>
              <a:rPr lang="pt-BR" sz="1900" dirty="0"/>
              <a:t>planos de previdência de entidades </a:t>
            </a:r>
            <a:r>
              <a:rPr lang="pt-BR" sz="1900" dirty="0" smtClean="0"/>
              <a:t>fechadas</a:t>
            </a:r>
          </a:p>
          <a:p>
            <a:pPr>
              <a:spcAft>
                <a:spcPts val="0"/>
              </a:spcAft>
            </a:pPr>
            <a:r>
              <a:rPr lang="pt-BR" sz="1900" dirty="0" smtClean="0"/>
              <a:t>de </a:t>
            </a:r>
            <a:r>
              <a:rPr lang="pt-BR" sz="1900" dirty="0"/>
              <a:t>previdência complementar que não tenham sido </a:t>
            </a:r>
            <a:r>
              <a:rPr lang="pt-BR" sz="1900" dirty="0" smtClean="0"/>
              <a:t>criadas</a:t>
            </a:r>
          </a:p>
          <a:p>
            <a:pPr>
              <a:spcAft>
                <a:spcPts val="0"/>
              </a:spcAft>
            </a:pPr>
            <a:r>
              <a:rPr lang="pt-BR" sz="1900" dirty="0" smtClean="0"/>
              <a:t>por </a:t>
            </a:r>
            <a:r>
              <a:rPr lang="pt-BR" sz="1900" dirty="0"/>
              <a:t>esses entes ou planos de previdência de entidades </a:t>
            </a:r>
            <a:r>
              <a:rPr lang="pt-BR" sz="1900" dirty="0" smtClean="0"/>
              <a:t>abertas</a:t>
            </a:r>
          </a:p>
          <a:p>
            <a:pPr algn="just">
              <a:spcAft>
                <a:spcPts val="0"/>
              </a:spcAft>
            </a:pPr>
            <a:r>
              <a:rPr lang="pt-BR" sz="1900" dirty="0" smtClean="0"/>
              <a:t>De </a:t>
            </a:r>
            <a:r>
              <a:rPr lang="pt-BR" sz="1900" dirty="0"/>
              <a:t>previdência complementar</a:t>
            </a:r>
            <a:r>
              <a:rPr lang="pt-BR" sz="1900" dirty="0" smtClean="0"/>
              <a:t>.</a:t>
            </a:r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xmlns="" val="760039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836712"/>
            <a:ext cx="881645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100" b="1" u="sng" dirty="0" smtClean="0"/>
              <a:t>LEI DE RESPONSABILIDADE PREVIDENCIÁRIA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 smtClean="0"/>
              <a:t>§ </a:t>
            </a:r>
            <a:r>
              <a:rPr lang="pt-BR" sz="1800" dirty="0"/>
              <a:t>23. Lei complementar disporá sobre as regras gerais de organização e funcionamento do regime de previdência de que trata este artigo e estabelecerá: </a:t>
            </a:r>
            <a:endParaRPr lang="pt-BR" sz="1800" dirty="0" smtClean="0"/>
          </a:p>
          <a:p>
            <a:pPr algn="just"/>
            <a:r>
              <a:rPr lang="pt-BR" sz="1800" dirty="0" smtClean="0"/>
              <a:t>I </a:t>
            </a:r>
            <a:r>
              <a:rPr lang="pt-BR" sz="1800" dirty="0"/>
              <a:t>- normas gerais de responsabilidade na gestão previdenciária, modelo de financiamento, arrecadação, gestão de recursos, benefícios, fiscalização pela União e controle externo e social; e </a:t>
            </a:r>
            <a:endParaRPr lang="pt-BR" sz="1800" dirty="0" smtClean="0"/>
          </a:p>
          <a:p>
            <a:pPr algn="just"/>
            <a:r>
              <a:rPr lang="pt-BR" sz="1800" dirty="0" smtClean="0"/>
              <a:t>II </a:t>
            </a:r>
            <a:r>
              <a:rPr lang="pt-BR" sz="1800" dirty="0"/>
              <a:t>- requisitos para a sua instituição e extinção, a serem avaliados em estudo de viabilidade administrativa, financeira e atuarial, vedada a instituição de novo regime de previdência sem o atendimento desses requisitos, situação na qual será aplicado o regime geral de previdência social aos servidores do respectivo ente federativo. </a:t>
            </a:r>
            <a:endParaRPr lang="pt-BR" sz="1800" dirty="0" smtClean="0"/>
          </a:p>
          <a:p>
            <a:pPr algn="just"/>
            <a:endParaRPr lang="pt-BR" sz="1800" dirty="0" smtClean="0"/>
          </a:p>
          <a:p>
            <a:pPr algn="just"/>
            <a:r>
              <a:rPr lang="pt-BR" sz="1800" b="1" dirty="0"/>
              <a:t>Art. </a:t>
            </a:r>
            <a:r>
              <a:rPr lang="pt-BR" sz="1800" b="1" dirty="0" smtClean="0"/>
              <a:t>167 </a:t>
            </a:r>
            <a:r>
              <a:rPr lang="pt-BR" sz="1800" dirty="0" smtClean="0"/>
              <a:t>São vedados:</a:t>
            </a:r>
            <a:endParaRPr lang="pt-BR" sz="1800" dirty="0"/>
          </a:p>
          <a:p>
            <a:pPr algn="just"/>
            <a:r>
              <a:rPr lang="pt-BR" sz="1800" dirty="0" smtClean="0"/>
              <a:t>(...)</a:t>
            </a:r>
          </a:p>
          <a:p>
            <a:pPr algn="just"/>
            <a:r>
              <a:rPr lang="pt-BR" sz="1800" dirty="0" smtClean="0"/>
              <a:t>XII </a:t>
            </a:r>
            <a:r>
              <a:rPr lang="pt-BR" sz="1800" dirty="0"/>
              <a:t>– na forma da lei prevista no § 23 do art. 40: </a:t>
            </a:r>
          </a:p>
          <a:p>
            <a:pPr algn="just"/>
            <a:r>
              <a:rPr lang="pt-BR" sz="1800" dirty="0" smtClean="0"/>
              <a:t>(...)</a:t>
            </a:r>
            <a:endParaRPr lang="pt-BR" sz="1800" dirty="0"/>
          </a:p>
          <a:p>
            <a:pPr algn="just"/>
            <a:r>
              <a:rPr lang="pt-BR" sz="1800" dirty="0"/>
              <a:t>b) a transferência voluntária de recursos e a concessão de avais, garantias e subvenções pela União, bem como a concessão de empréstimos e financiamentos por instituições financeiras federais, aos Estados, ao Distrito Federal e aos Municípios em caso de descumprimento das regras gerais de organização e funcionamento do regime de previdência de que trata o art. 40</a:t>
            </a:r>
            <a:r>
              <a:rPr lang="pt-BR" sz="1800" dirty="0" smtClean="0"/>
              <a:t>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xmlns="" val="2494014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299041"/>
            <a:ext cx="9144000" cy="214270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t-BR" sz="2400" b="1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LEONARDO DA SILVA MOTTA</a:t>
            </a:r>
            <a:endParaRPr lang="pt-BR" sz="2400" b="1" i="1" dirty="0">
              <a:solidFill>
                <a:srgbClr val="0033CC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t-BR" sz="2000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Coordenador-Geral de Normatização e Acompanhamento Legal</a:t>
            </a:r>
            <a:endParaRPr lang="pt-BR" sz="2000" i="1" dirty="0">
              <a:solidFill>
                <a:srgbClr val="0033CC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2000" b="1" i="1" dirty="0">
              <a:solidFill>
                <a:srgbClr val="0033CC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t-BR" sz="2000" b="1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(61)2021-5555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t-BR" sz="2000" b="1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atendimento.rpps@previdencia.gov.br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2000" b="1" i="1" dirty="0">
              <a:solidFill>
                <a:srgbClr val="0033CC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80000"/>
              </a:lnSpc>
              <a:buNone/>
            </a:pPr>
            <a:endParaRPr lang="pt-BR" sz="2000" b="1" i="1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pic>
        <p:nvPicPr>
          <p:cNvPr id="10242" name="Picture 2" descr="https://t3.ftcdn.net/jpg/00/69/50/68/240_F_69506859_xHAiyEnyIXM4MHDeocIKwqzA2KrpJM8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3675" y="1673528"/>
            <a:ext cx="4484667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0" y="910461"/>
            <a:ext cx="9140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 smtClean="0">
                <a:latin typeface="+mn-lt"/>
              </a:rPr>
              <a:t>Secretaria de Previdência </a:t>
            </a:r>
            <a:r>
              <a:rPr lang="pt-BR" sz="1800" dirty="0" smtClean="0">
                <a:latin typeface="+mn-lt"/>
              </a:rPr>
              <a:t>|</a:t>
            </a:r>
            <a:r>
              <a:rPr lang="pt-BR" sz="1800" b="1" dirty="0" smtClean="0">
                <a:latin typeface="+mn-lt"/>
              </a:rPr>
              <a:t> Ministério da Fazenda</a:t>
            </a:r>
          </a:p>
          <a:p>
            <a:pPr algn="ctr"/>
            <a:r>
              <a:rPr lang="pt-BR" sz="1800" dirty="0" smtClean="0">
                <a:latin typeface="+mn-lt"/>
              </a:rPr>
              <a:t>Subsecretaria dos Regimes Próprios de Previdência Social   </a:t>
            </a:r>
          </a:p>
        </p:txBody>
      </p:sp>
    </p:spTree>
    <p:extLst>
      <p:ext uri="{BB962C8B-B14F-4D97-AF65-F5344CB8AC3E}">
        <p14:creationId xmlns:p14="http://schemas.microsoft.com/office/powerpoint/2010/main" xmlns="" val="2651358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5089819"/>
              </p:ext>
            </p:extLst>
          </p:nvPr>
        </p:nvGraphicFramePr>
        <p:xfrm>
          <a:off x="143480" y="4804011"/>
          <a:ext cx="4609387" cy="18669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306147"/>
                <a:gridCol w="1018948"/>
                <a:gridCol w="1284292"/>
              </a:tblGrid>
              <a:tr h="275101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H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M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Idade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60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55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Tempo</a:t>
                      </a: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1800" dirty="0" err="1" smtClean="0">
                          <a:latin typeface="Arial Narrow" panose="020B0606020202030204" pitchFamily="34" charset="0"/>
                        </a:rPr>
                        <a:t>Contrib</a:t>
                      </a:r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. TC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35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Tempo</a:t>
                      </a: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 Serv. Público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Tempo Cargo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-18510" y="1031283"/>
            <a:ext cx="9162509" cy="380181"/>
          </a:xfrm>
        </p:spPr>
        <p:txBody>
          <a:bodyPr>
            <a:noAutofit/>
          </a:bodyPr>
          <a:lstStyle/>
          <a:p>
            <a:pPr algn="l"/>
            <a:r>
              <a:rPr lang="pt-BR" sz="21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Servidores Públicos vinculados a RPPS― Acesso à Aposentadoria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-37209" y="1411464"/>
            <a:ext cx="6874328" cy="18965"/>
          </a:xfrm>
          <a:prstGeom prst="line">
            <a:avLst/>
          </a:prstGeom>
          <a:ln w="19050" cap="rnd" cmpd="thickThin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-18510" y="9447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have esquerda 10"/>
          <p:cNvSpPr/>
          <p:nvPr/>
        </p:nvSpPr>
        <p:spPr>
          <a:xfrm rot="10800000">
            <a:off x="4870701" y="3158828"/>
            <a:ext cx="248601" cy="2806363"/>
          </a:xfrm>
          <a:prstGeom prst="leftBrace">
            <a:avLst>
              <a:gd name="adj1" fmla="val 0"/>
              <a:gd name="adj2" fmla="val 504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13" name="Retângulo 12"/>
          <p:cNvSpPr/>
          <p:nvPr/>
        </p:nvSpPr>
        <p:spPr>
          <a:xfrm>
            <a:off x="143481" y="4377344"/>
            <a:ext cx="46093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ea typeface="Cambria Math"/>
              </a:rPr>
              <a:t>Aposentadoria por Tempo </a:t>
            </a:r>
            <a:r>
              <a:rPr lang="pt-BR" b="1" dirty="0" smtClean="0">
                <a:ea typeface="Cambria Math"/>
              </a:rPr>
              <a:t>Contribuição</a:t>
            </a:r>
            <a:endParaRPr lang="pt-BR" b="1" dirty="0"/>
          </a:p>
        </p:txBody>
      </p:sp>
      <p:sp>
        <p:nvSpPr>
          <p:cNvPr id="14" name="Retângulo 13"/>
          <p:cNvSpPr/>
          <p:nvPr/>
        </p:nvSpPr>
        <p:spPr>
          <a:xfrm>
            <a:off x="5307433" y="2820274"/>
            <a:ext cx="3704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ea typeface="Cambria Math"/>
              </a:rPr>
              <a:t>Aposentadoria Programada</a:t>
            </a:r>
            <a:endParaRPr lang="pt-BR" b="1" dirty="0"/>
          </a:p>
        </p:txBody>
      </p:sp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1274297"/>
              </p:ext>
            </p:extLst>
          </p:nvPr>
        </p:nvGraphicFramePr>
        <p:xfrm>
          <a:off x="102827" y="2133679"/>
          <a:ext cx="4650040" cy="222699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184507"/>
                <a:gridCol w="1169915"/>
                <a:gridCol w="1295618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H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M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Idade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65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60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Tempo</a:t>
                      </a: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1800" dirty="0" err="1" smtClean="0">
                          <a:latin typeface="Arial Narrow" panose="020B0606020202030204" pitchFamily="34" charset="0"/>
                        </a:rPr>
                        <a:t>Contrib</a:t>
                      </a:r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. TC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733477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Tempo</a:t>
                      </a: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 Serv. Público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Tempo Cargo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pSp>
        <p:nvGrpSpPr>
          <p:cNvPr id="3" name="Grupo 2"/>
          <p:cNvGrpSpPr/>
          <p:nvPr/>
        </p:nvGrpSpPr>
        <p:grpSpPr>
          <a:xfrm>
            <a:off x="143480" y="1462395"/>
            <a:ext cx="8486395" cy="928513"/>
            <a:chOff x="143480" y="1462395"/>
            <a:chExt cx="8486395" cy="928513"/>
          </a:xfrm>
        </p:grpSpPr>
        <p:sp>
          <p:nvSpPr>
            <p:cNvPr id="12" name="Retângulo 11"/>
            <p:cNvSpPr/>
            <p:nvPr/>
          </p:nvSpPr>
          <p:spPr>
            <a:xfrm>
              <a:off x="143480" y="1790744"/>
              <a:ext cx="460938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b="1" dirty="0">
                  <a:ea typeface="Cambria Math"/>
                </a:rPr>
                <a:t>Aposentadoria por Idade</a:t>
              </a:r>
              <a:endParaRPr lang="pt-BR" b="1" dirty="0"/>
            </a:p>
          </p:txBody>
        </p:sp>
        <p:sp>
          <p:nvSpPr>
            <p:cNvPr id="21" name="Retângulo 20"/>
            <p:cNvSpPr/>
            <p:nvPr/>
          </p:nvSpPr>
          <p:spPr>
            <a:xfrm>
              <a:off x="1455739" y="1462395"/>
              <a:ext cx="194421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b="1" dirty="0">
                  <a:ea typeface="Cambria Math"/>
                </a:rPr>
                <a:t>REGRAS ATUAIS</a:t>
              </a:r>
              <a:endParaRPr lang="pt-BR" b="1" dirty="0"/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5689974" y="1467578"/>
              <a:ext cx="293990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b="1" dirty="0">
                  <a:ea typeface="Cambria Math"/>
                </a:rPr>
                <a:t>NOVA REGRA</a:t>
              </a:r>
            </a:p>
            <a:p>
              <a:pPr algn="ctr"/>
              <a:r>
                <a:rPr lang="pt-BR" b="1" dirty="0">
                  <a:ea typeface="Cambria Math"/>
                </a:rPr>
                <a:t>Substitutivo da PEC 287/2016</a:t>
              </a:r>
              <a:endParaRPr lang="pt-BR" b="1" dirty="0"/>
            </a:p>
          </p:txBody>
        </p:sp>
      </p:grpSp>
      <p:graphicFrame>
        <p:nvGraphicFramePr>
          <p:cNvPr id="25" name="Tabe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450762"/>
              </p:ext>
            </p:extLst>
          </p:nvPr>
        </p:nvGraphicFramePr>
        <p:xfrm>
          <a:off x="5307433" y="3247177"/>
          <a:ext cx="3704988" cy="212666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736712"/>
                <a:gridCol w="733280"/>
                <a:gridCol w="1234996"/>
              </a:tblGrid>
              <a:tr h="38930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Única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H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Idade*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65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62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Tempo </a:t>
                      </a:r>
                      <a:r>
                        <a:rPr lang="pt-BR" sz="1800" dirty="0" err="1" smtClean="0">
                          <a:latin typeface="Arial Narrow" panose="020B0606020202030204" pitchFamily="34" charset="0"/>
                        </a:rPr>
                        <a:t>Contrib</a:t>
                      </a:r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. TC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25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25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Tempo</a:t>
                      </a: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 Serv. Público</a:t>
                      </a:r>
                      <a:endParaRPr lang="pt-BR" sz="1800" dirty="0" smtClean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Tempo Cargo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24" name="Retângulo de cantos arredondados 23"/>
          <p:cNvSpPr/>
          <p:nvPr/>
        </p:nvSpPr>
        <p:spPr>
          <a:xfrm>
            <a:off x="5307434" y="5414457"/>
            <a:ext cx="3704986" cy="57888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1400" dirty="0">
                <a:ea typeface="Cambria Math"/>
              </a:rPr>
              <a:t>*Incremento da idade via expectativa de sobrevida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xmlns="" val="53156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413538" y="1052736"/>
            <a:ext cx="6858762" cy="324036"/>
          </a:xfrm>
        </p:spPr>
        <p:txBody>
          <a:bodyPr>
            <a:noAutofit/>
          </a:bodyPr>
          <a:lstStyle/>
          <a:p>
            <a:pPr algn="l"/>
            <a:r>
              <a:rPr lang="pt-BR" sz="21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Aposentadoria: Valor do Benefício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-18510" y="1465819"/>
            <a:ext cx="6874328" cy="18965"/>
          </a:xfrm>
          <a:prstGeom prst="line">
            <a:avLst/>
          </a:prstGeom>
          <a:ln w="19050" cap="rnd" cmpd="thickThin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-18510" y="9447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m 15"/>
          <p:cNvPicPr/>
          <p:nvPr/>
        </p:nvPicPr>
        <p:blipFill>
          <a:blip r:embed="rId3"/>
          <a:stretch>
            <a:fillRect/>
          </a:stretch>
        </p:blipFill>
        <p:spPr>
          <a:xfrm>
            <a:off x="8454191" y="5792667"/>
            <a:ext cx="324036" cy="189671"/>
          </a:xfrm>
          <a:prstGeom prst="rect">
            <a:avLst/>
          </a:prstGeom>
        </p:spPr>
      </p:pic>
      <p:sp>
        <p:nvSpPr>
          <p:cNvPr id="11" name="Chave esquerda 10"/>
          <p:cNvSpPr/>
          <p:nvPr/>
        </p:nvSpPr>
        <p:spPr>
          <a:xfrm rot="10800000">
            <a:off x="4840820" y="2743200"/>
            <a:ext cx="248600" cy="3144302"/>
          </a:xfrm>
          <a:prstGeom prst="leftBrace">
            <a:avLst>
              <a:gd name="adj1" fmla="val 0"/>
              <a:gd name="adj2" fmla="val 504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13" name="Retângulo 12"/>
          <p:cNvSpPr/>
          <p:nvPr/>
        </p:nvSpPr>
        <p:spPr>
          <a:xfrm>
            <a:off x="0" y="3550951"/>
            <a:ext cx="48960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ea typeface="Cambria Math"/>
              </a:rPr>
              <a:t>Aposentadoria por Tempo de Contribuição</a:t>
            </a:r>
            <a:endParaRPr lang="pt-BR" b="1" dirty="0"/>
          </a:p>
        </p:txBody>
      </p:sp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02442663"/>
              </p:ext>
            </p:extLst>
          </p:nvPr>
        </p:nvGraphicFramePr>
        <p:xfrm>
          <a:off x="0" y="2314176"/>
          <a:ext cx="4752867" cy="97034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927407"/>
                <a:gridCol w="2457209"/>
                <a:gridCol w="1368251"/>
              </a:tblGrid>
              <a:tr h="35312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Alíquota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Valor Provento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Reajuste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</a:tr>
              <a:tr h="504465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(TC)%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80%</a:t>
                      </a: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 maiores </a:t>
                      </a:r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salários</a:t>
                      </a: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 de contribuição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Pela Inflação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1640989"/>
              </p:ext>
            </p:extLst>
          </p:nvPr>
        </p:nvGraphicFramePr>
        <p:xfrm>
          <a:off x="0" y="3981615"/>
          <a:ext cx="4750774" cy="24003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14389"/>
                <a:gridCol w="2187978"/>
                <a:gridCol w="1448407"/>
              </a:tblGrid>
              <a:tr h="34243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Admissão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Valor Provento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Reajuste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Até 31/12/2003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Igual à</a:t>
                      </a: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 última remuneração cargo efetivo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Igual à do</a:t>
                      </a: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 servidor na</a:t>
                      </a:r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 ativa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Após 2004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100% da média dos 80% maiores remunerações de contribuição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Pela inflação</a:t>
                      </a: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aphicFrame>
        <p:nvGraphicFramePr>
          <p:cNvPr id="25" name="Tabe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57343859"/>
              </p:ext>
            </p:extLst>
          </p:nvPr>
        </p:nvGraphicFramePr>
        <p:xfrm>
          <a:off x="5224542" y="2244090"/>
          <a:ext cx="3803060" cy="2385201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431852"/>
                <a:gridCol w="1371208"/>
              </a:tblGrid>
              <a:tr h="71556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Alíquota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Base de</a:t>
                      </a: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 cálculo</a:t>
                      </a:r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166964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 70% aos 25 de TC</a:t>
                      </a:r>
                    </a:p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+ 1,5% por TC</a:t>
                      </a: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 adicional </a:t>
                      </a:r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entre 26 e 30</a:t>
                      </a:r>
                    </a:p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+ 2,0% (entre 31 e 35)</a:t>
                      </a:r>
                    </a:p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+ 2,5% (entre 36 e 40)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100%</a:t>
                      </a: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salários</a:t>
                      </a:r>
                      <a:r>
                        <a:rPr lang="pt-BR" sz="1800" baseline="0" dirty="0" smtClean="0">
                          <a:latin typeface="Arial Narrow" panose="020B0606020202030204" pitchFamily="34" charset="0"/>
                        </a:rPr>
                        <a:t> de contribuição</a:t>
                      </a:r>
                      <a:endParaRPr lang="pt-BR" sz="1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23" name="Retângulo de cantos arredondados 22"/>
          <p:cNvSpPr/>
          <p:nvPr/>
        </p:nvSpPr>
        <p:spPr>
          <a:xfrm>
            <a:off x="5224542" y="4737303"/>
            <a:ext cx="3803060" cy="64698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1600" dirty="0">
                <a:ea typeface="Cambria Math"/>
              </a:rPr>
              <a:t>→ Manutenção do piso previdenciário no valor do salário mínimo (SM)</a:t>
            </a:r>
            <a:endParaRPr lang="pt-BR" sz="1600" dirty="0"/>
          </a:p>
        </p:txBody>
      </p:sp>
      <p:sp>
        <p:nvSpPr>
          <p:cNvPr id="24" name="Retângulo de cantos arredondados 23"/>
          <p:cNvSpPr/>
          <p:nvPr/>
        </p:nvSpPr>
        <p:spPr>
          <a:xfrm>
            <a:off x="5224542" y="5453340"/>
            <a:ext cx="3803060" cy="11918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1600" dirty="0">
                <a:ea typeface="Cambria Math"/>
              </a:rPr>
              <a:t>→ Limite máximo do RGPS: implementação regime complementar obrigatória em até 2 anos após publicação da EC</a:t>
            </a:r>
            <a:endParaRPr lang="pt-BR" sz="1600" dirty="0"/>
          </a:p>
        </p:txBody>
      </p:sp>
      <p:grpSp>
        <p:nvGrpSpPr>
          <p:cNvPr id="26" name="Grupo 25"/>
          <p:cNvGrpSpPr/>
          <p:nvPr/>
        </p:nvGrpSpPr>
        <p:grpSpPr>
          <a:xfrm>
            <a:off x="143480" y="1462395"/>
            <a:ext cx="8884122" cy="697681"/>
            <a:chOff x="143480" y="1462395"/>
            <a:chExt cx="8513692" cy="697681"/>
          </a:xfrm>
        </p:grpSpPr>
        <p:sp>
          <p:nvSpPr>
            <p:cNvPr id="27" name="Retângulo 26"/>
            <p:cNvSpPr/>
            <p:nvPr/>
          </p:nvSpPr>
          <p:spPr>
            <a:xfrm>
              <a:off x="143480" y="1790744"/>
              <a:ext cx="460938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b="1" dirty="0">
                  <a:ea typeface="Cambria Math"/>
                </a:rPr>
                <a:t>Aposentadoria por Idade</a:t>
              </a:r>
              <a:endParaRPr lang="pt-BR" b="1" dirty="0"/>
            </a:p>
          </p:txBody>
        </p:sp>
        <p:sp>
          <p:nvSpPr>
            <p:cNvPr id="28" name="Retângulo 27"/>
            <p:cNvSpPr/>
            <p:nvPr/>
          </p:nvSpPr>
          <p:spPr>
            <a:xfrm>
              <a:off x="1455739" y="1462395"/>
              <a:ext cx="194421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b="1" dirty="0">
                  <a:ea typeface="Cambria Math"/>
                </a:rPr>
                <a:t>REGRAS ATUAIS</a:t>
              </a:r>
              <a:endParaRPr lang="pt-BR" b="1" dirty="0"/>
            </a:p>
          </p:txBody>
        </p:sp>
        <p:sp>
          <p:nvSpPr>
            <p:cNvPr id="29" name="Retângulo 28"/>
            <p:cNvSpPr/>
            <p:nvPr/>
          </p:nvSpPr>
          <p:spPr>
            <a:xfrm>
              <a:off x="5363572" y="1467578"/>
              <a:ext cx="3293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b="1" dirty="0">
                  <a:ea typeface="Cambria Math"/>
                </a:rPr>
                <a:t>NOVA REGRA</a:t>
              </a:r>
            </a:p>
            <a:p>
              <a:pPr algn="ctr"/>
              <a:r>
                <a:rPr lang="pt-BR" b="1" dirty="0">
                  <a:ea typeface="Cambria Math"/>
                </a:rPr>
                <a:t>Substitutivo da PEC 287/2016</a:t>
              </a:r>
              <a:endParaRPr lang="pt-BR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86988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1812899"/>
              </p:ext>
            </p:extLst>
          </p:nvPr>
        </p:nvGraphicFramePr>
        <p:xfrm>
          <a:off x="405415" y="4050170"/>
          <a:ext cx="5544616" cy="2410890"/>
        </p:xfrm>
        <a:graphic>
          <a:graphicData uri="http://schemas.openxmlformats.org/drawingml/2006/table">
            <a:tbl>
              <a:tblPr/>
              <a:tblGrid>
                <a:gridCol w="4176464"/>
                <a:gridCol w="1368152"/>
              </a:tblGrid>
              <a:tr h="11464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pt-BR" sz="2400" b="1" u="none" strike="noStrike" dirty="0" smtClean="0">
                          <a:effectLst/>
                        </a:rPr>
                        <a:t>65 (H) / 62 (M) anos de idade +</a:t>
                      </a:r>
                    </a:p>
                    <a:p>
                      <a:pPr algn="ctr" fontAlgn="ctr"/>
                      <a:r>
                        <a:rPr lang="pt-BR" sz="2400" b="1" u="none" strike="noStrike" dirty="0" smtClean="0">
                          <a:effectLst/>
                        </a:rPr>
                        <a:t>25 </a:t>
                      </a:r>
                      <a:r>
                        <a:rPr lang="pt-BR" sz="2400" b="1" u="none" strike="noStrike" dirty="0">
                          <a:effectLst/>
                        </a:rPr>
                        <a:t>anos de contribuição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pt-BR" sz="4000" b="1" u="none" strike="noStrike" dirty="0">
                          <a:effectLst/>
                        </a:rPr>
                        <a:t>70% </a:t>
                      </a:r>
                      <a:r>
                        <a:rPr lang="pt-BR" sz="1800" b="1" u="none" strike="noStrike" dirty="0">
                          <a:effectLst/>
                        </a:rPr>
                        <a:t>da média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</a:tr>
              <a:tr h="4214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26 a 30 anos de contribuição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1,5% por ano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4214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31 a 35 anos de contribuição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2,0% por ano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4214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36 a 40 anos de contribuição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2,5% por ano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/>
          </p:nvPr>
        </p:nvGraphicFramePr>
        <p:xfrm>
          <a:off x="6300192" y="836712"/>
          <a:ext cx="2627752" cy="5723529"/>
        </p:xfrm>
        <a:graphic>
          <a:graphicData uri="http://schemas.openxmlformats.org/drawingml/2006/table">
            <a:tbl>
              <a:tblPr/>
              <a:tblGrid>
                <a:gridCol w="1337479"/>
                <a:gridCol w="1290273"/>
              </a:tblGrid>
              <a:tr h="831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Tempo de Contribuição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 da Média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50000"/>
                      </a:srgbClr>
                    </a:solidFill>
                  </a:tcPr>
                </a:tc>
              </a:tr>
              <a:tr h="3057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70,0%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  <a:tr h="3057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71,5%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40000"/>
                        <a:lumOff val="60000"/>
                      </a:srgbClr>
                    </a:solidFill>
                  </a:tcPr>
                </a:tc>
              </a:tr>
              <a:tr h="3057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73,0%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40000"/>
                        <a:lumOff val="60000"/>
                      </a:srgbClr>
                    </a:solidFill>
                  </a:tcPr>
                </a:tc>
              </a:tr>
              <a:tr h="3057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74,5%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40000"/>
                        <a:lumOff val="60000"/>
                      </a:srgbClr>
                    </a:solidFill>
                  </a:tcPr>
                </a:tc>
              </a:tr>
              <a:tr h="3057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pt-BR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76,0%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40000"/>
                        <a:lumOff val="60000"/>
                      </a:srgbClr>
                    </a:solidFill>
                  </a:tcPr>
                </a:tc>
              </a:tr>
              <a:tr h="3057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pt-BR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77,5%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40000"/>
                        <a:lumOff val="60000"/>
                      </a:srgbClr>
                    </a:solidFill>
                  </a:tcPr>
                </a:tc>
              </a:tr>
              <a:tr h="3057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79,5%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</a:tr>
              <a:tr h="3057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81,5%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</a:tr>
              <a:tr h="3057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83,5%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</a:tr>
              <a:tr h="3057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85,5%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</a:tr>
              <a:tr h="3057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pt-BR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87,5%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</a:tr>
              <a:tr h="3057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E4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90,0%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E40"/>
                    </a:solidFill>
                  </a:tcPr>
                </a:tc>
              </a:tr>
              <a:tr h="3057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E4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92,5%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E40"/>
                    </a:solidFill>
                  </a:tcPr>
                </a:tc>
              </a:tr>
              <a:tr h="3057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E4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95,0%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E40"/>
                    </a:solidFill>
                  </a:tcPr>
                </a:tc>
              </a:tr>
              <a:tr h="3057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pt-BR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E4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97,5%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E40"/>
                    </a:solidFill>
                  </a:tcPr>
                </a:tc>
              </a:tr>
              <a:tr h="3057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pt-BR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E4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pt-B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8" marR="9298" marT="9298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E40"/>
                    </a:solidFill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961731" y="3406088"/>
            <a:ext cx="44319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CÁLCULO - REGRA GERAL</a:t>
            </a:r>
            <a:endParaRPr lang="pt-BR" sz="3200" b="1" dirty="0">
              <a:solidFill>
                <a:srgbClr val="00206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4688" y="1298942"/>
            <a:ext cx="59504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100" dirty="0"/>
              <a:t>§ 2º Os proventos de aposentadoria não poderão ser inferiores ao valor referido no § 2º do art. 201 ou superiores ao limite máximo estabelecido para o regime geral de previdência social. </a:t>
            </a:r>
            <a:endParaRPr lang="pt-BR" sz="2100" dirty="0" smtClean="0"/>
          </a:p>
        </p:txBody>
      </p:sp>
    </p:spTree>
    <p:extLst>
      <p:ext uri="{BB962C8B-B14F-4D97-AF65-F5344CB8AC3E}">
        <p14:creationId xmlns:p14="http://schemas.microsoft.com/office/powerpoint/2010/main" xmlns="" val="2888510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9182" y="944771"/>
            <a:ext cx="889834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100" b="1" dirty="0" smtClean="0"/>
              <a:t>Para aposentadoria por incapacidade permanente para o trabalho</a:t>
            </a:r>
            <a:r>
              <a:rPr lang="pt-BR" sz="2100" dirty="0" smtClean="0"/>
              <a:t>:</a:t>
            </a:r>
          </a:p>
          <a:p>
            <a:pPr algn="just"/>
            <a:endParaRPr lang="pt-BR" sz="2100" dirty="0" smtClean="0"/>
          </a:p>
          <a:p>
            <a:pPr algn="just"/>
            <a:r>
              <a:rPr lang="pt-BR" sz="2100" dirty="0" smtClean="0"/>
              <a:t>Será de 70% (setenta por cento) da média, aplicando-se os acréscimos se superado o tempo </a:t>
            </a:r>
            <a:r>
              <a:rPr lang="pt-BR" sz="2100" dirty="0"/>
              <a:t>mínimo de contribuição necessário para a aposentadoria </a:t>
            </a:r>
            <a:r>
              <a:rPr lang="pt-BR" sz="2100" dirty="0" smtClean="0"/>
              <a:t>voluntária, </a:t>
            </a:r>
            <a:r>
              <a:rPr lang="pt-BR" sz="2100" dirty="0"/>
              <a:t>exceto em caso de acidente em serviço e doença profissional, quando corresponderão a 100% (cem por cento) da </a:t>
            </a:r>
            <a:r>
              <a:rPr lang="pt-BR" sz="2100" dirty="0" smtClean="0"/>
              <a:t>média. </a:t>
            </a:r>
          </a:p>
          <a:p>
            <a:pPr algn="just"/>
            <a:endParaRPr lang="pt-BR" sz="2100" dirty="0" smtClean="0"/>
          </a:p>
          <a:p>
            <a:pPr algn="just"/>
            <a:endParaRPr lang="pt-BR" sz="2100" dirty="0"/>
          </a:p>
          <a:p>
            <a:pPr algn="just"/>
            <a:endParaRPr lang="pt-BR" sz="2100" dirty="0"/>
          </a:p>
          <a:p>
            <a:pPr algn="just"/>
            <a:endParaRPr lang="pt-BR" sz="2100" dirty="0"/>
          </a:p>
          <a:p>
            <a:pPr algn="just"/>
            <a:r>
              <a:rPr lang="pt-BR" sz="2100" b="1" dirty="0" smtClean="0"/>
              <a:t>Para aposentadoria compulsória</a:t>
            </a:r>
            <a:r>
              <a:rPr lang="pt-BR" sz="2100" dirty="0" smtClean="0"/>
              <a:t>:</a:t>
            </a:r>
          </a:p>
          <a:p>
            <a:pPr algn="just"/>
            <a:endParaRPr lang="pt-BR" sz="2100" dirty="0"/>
          </a:p>
          <a:p>
            <a:pPr algn="just"/>
            <a:r>
              <a:rPr lang="pt-BR" sz="2100" dirty="0" smtClean="0"/>
              <a:t>Será o </a:t>
            </a:r>
            <a:r>
              <a:rPr lang="pt-BR" sz="2100" dirty="0"/>
              <a:t>resultado do tempo de contribuição dividido por vinte e cinco, limitado a um inteiro, multiplicado pelo resultado do cálculo </a:t>
            </a:r>
            <a:r>
              <a:rPr lang="pt-BR" sz="2100" dirty="0" smtClean="0"/>
              <a:t>da aposentadoria voluntária.</a:t>
            </a:r>
            <a:endParaRPr lang="pt-BR" sz="21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7256741"/>
              </p:ext>
            </p:extLst>
          </p:nvPr>
        </p:nvGraphicFramePr>
        <p:xfrm>
          <a:off x="1660478" y="3102969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Servidor com 15 anos de contribuição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Servidor com 30 anos de contribuição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R$ 3.500,00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R$ 3.875,00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07964902"/>
              </p:ext>
            </p:extLst>
          </p:nvPr>
        </p:nvGraphicFramePr>
        <p:xfrm>
          <a:off x="2656764" y="5561419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Servidor com 15 anos de contribuição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Servidor com 30 anos de contribuição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R$ 2.800,00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R$ 3.875,00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77671" y="5856589"/>
            <a:ext cx="156645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100" b="1" dirty="0" smtClean="0"/>
              <a:t>20/25 = 0,80</a:t>
            </a:r>
            <a:endParaRPr lang="pt-BR" sz="2100" b="1" dirty="0"/>
          </a:p>
        </p:txBody>
      </p:sp>
    </p:spTree>
    <p:extLst>
      <p:ext uri="{BB962C8B-B14F-4D97-AF65-F5344CB8AC3E}">
        <p14:creationId xmlns:p14="http://schemas.microsoft.com/office/powerpoint/2010/main" xmlns="" val="339956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-18509" y="1052736"/>
            <a:ext cx="8971440" cy="381160"/>
          </a:xfrm>
        </p:spPr>
        <p:txBody>
          <a:bodyPr>
            <a:noAutofit/>
          </a:bodyPr>
          <a:lstStyle/>
          <a:p>
            <a:pPr algn="l"/>
            <a:r>
              <a:rPr lang="pt-BR" sz="21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Servidores Públicos vinculados a RPPS - </a:t>
            </a:r>
            <a:r>
              <a:rPr lang="pt-BR" sz="21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Aposentadoria Professor</a:t>
            </a:r>
            <a:endParaRPr lang="pt-BR" sz="21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-18510" y="1465819"/>
            <a:ext cx="6874328" cy="18965"/>
          </a:xfrm>
          <a:prstGeom prst="line">
            <a:avLst/>
          </a:prstGeom>
          <a:ln w="19050" cap="rnd" cmpd="thickThin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-18510" y="9447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have esquerda 10"/>
          <p:cNvSpPr/>
          <p:nvPr/>
        </p:nvSpPr>
        <p:spPr>
          <a:xfrm rot="10800000">
            <a:off x="4553490" y="2817244"/>
            <a:ext cx="245658" cy="1937648"/>
          </a:xfrm>
          <a:prstGeom prst="leftBrace">
            <a:avLst>
              <a:gd name="adj1" fmla="val 0"/>
              <a:gd name="adj2" fmla="val 504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2066496"/>
              </p:ext>
            </p:extLst>
          </p:nvPr>
        </p:nvGraphicFramePr>
        <p:xfrm>
          <a:off x="109182" y="2700218"/>
          <a:ext cx="4353636" cy="21717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965278"/>
                <a:gridCol w="1175325"/>
                <a:gridCol w="1213033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H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M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Idade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55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50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Tempo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2000" dirty="0" err="1" smtClean="0">
                          <a:latin typeface="Arial Narrow" panose="020B0606020202030204" pitchFamily="34" charset="0"/>
                        </a:rPr>
                        <a:t>Contrib</a:t>
                      </a:r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. TC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25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Tempo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 Serv. Público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Tempo Cargo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1313892" y="1641503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ea typeface="Cambria Math"/>
              </a:rPr>
              <a:t>REGRAS ATUAIS</a:t>
            </a:r>
            <a:endParaRPr lang="pt-BR" sz="2000" b="1" dirty="0"/>
          </a:p>
        </p:txBody>
      </p:sp>
      <p:sp>
        <p:nvSpPr>
          <p:cNvPr id="22" name="Retângulo 21"/>
          <p:cNvSpPr/>
          <p:nvPr/>
        </p:nvSpPr>
        <p:spPr>
          <a:xfrm>
            <a:off x="5346886" y="1665512"/>
            <a:ext cx="3211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ea typeface="Cambria Math"/>
              </a:rPr>
              <a:t>Substitutivo da PEC 287/2016</a:t>
            </a:r>
            <a:endParaRPr lang="pt-BR" b="1" dirty="0"/>
          </a:p>
        </p:txBody>
      </p:sp>
      <p:graphicFrame>
        <p:nvGraphicFramePr>
          <p:cNvPr id="25" name="Tabe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3378711"/>
              </p:ext>
            </p:extLst>
          </p:nvPr>
        </p:nvGraphicFramePr>
        <p:xfrm>
          <a:off x="4952601" y="2215572"/>
          <a:ext cx="4000330" cy="315468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875154"/>
                <a:gridCol w="791733"/>
                <a:gridCol w="1333443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Única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H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Idade*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60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60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Tempo </a:t>
                      </a:r>
                      <a:r>
                        <a:rPr lang="pt-BR" sz="2000" dirty="0" err="1" smtClean="0">
                          <a:latin typeface="Arial Narrow" panose="020B0606020202030204" pitchFamily="34" charset="0"/>
                        </a:rPr>
                        <a:t>Contrib</a:t>
                      </a:r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. TC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25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25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Tempo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 Serv. Público</a:t>
                      </a:r>
                      <a:endParaRPr lang="pt-BR" sz="2000" dirty="0" smtClean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Tempo Cargo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Valor do benefício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Cálculo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 igual regra geral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263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-18509" y="1052736"/>
            <a:ext cx="8971440" cy="381160"/>
          </a:xfrm>
        </p:spPr>
        <p:txBody>
          <a:bodyPr>
            <a:noAutofit/>
          </a:bodyPr>
          <a:lstStyle/>
          <a:p>
            <a:pPr algn="l"/>
            <a:r>
              <a:rPr lang="pt-BR" sz="21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Servidores Públicos vinculados a RPPS - Aposentadorias </a:t>
            </a:r>
            <a:r>
              <a:rPr lang="pt-BR" sz="21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Policial</a:t>
            </a:r>
            <a:endParaRPr lang="pt-BR" sz="21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5" name="Conector reto 14"/>
          <p:cNvCxnSpPr/>
          <p:nvPr/>
        </p:nvCxnSpPr>
        <p:spPr>
          <a:xfrm>
            <a:off x="-18510" y="9447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have esquerda 10"/>
          <p:cNvSpPr/>
          <p:nvPr/>
        </p:nvSpPr>
        <p:spPr>
          <a:xfrm rot="10800000">
            <a:off x="4844562" y="2767713"/>
            <a:ext cx="147025" cy="2073971"/>
          </a:xfrm>
          <a:prstGeom prst="leftBrace">
            <a:avLst>
              <a:gd name="adj1" fmla="val 0"/>
              <a:gd name="adj2" fmla="val 504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1141959"/>
              </p:ext>
            </p:extLst>
          </p:nvPr>
        </p:nvGraphicFramePr>
        <p:xfrm>
          <a:off x="105369" y="2566449"/>
          <a:ext cx="4634273" cy="24765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89549"/>
                <a:gridCol w="1453499"/>
                <a:gridCol w="1291225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H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M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Idade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Tempo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2000" dirty="0" err="1" smtClean="0">
                          <a:latin typeface="Arial Narrow" panose="020B0606020202030204" pitchFamily="34" charset="0"/>
                        </a:rPr>
                        <a:t>Contrib</a:t>
                      </a:r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. TC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25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Tempo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 Serv. Policial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Valor do benefício/reajuste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Última remuneração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 cargo; reajuste igual à ativa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3" name="Tabe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6029952"/>
              </p:ext>
            </p:extLst>
          </p:nvPr>
        </p:nvGraphicFramePr>
        <p:xfrm>
          <a:off x="5217999" y="2329888"/>
          <a:ext cx="3734932" cy="28117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59136"/>
                <a:gridCol w="1010922"/>
                <a:gridCol w="1064874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H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M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Idade*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55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55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Tempo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2000" dirty="0" err="1" smtClean="0">
                          <a:latin typeface="Arial Narrow" panose="020B0606020202030204" pitchFamily="34" charset="0"/>
                        </a:rPr>
                        <a:t>Contrib</a:t>
                      </a:r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. TC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25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25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Tempo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 Serv. Policial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25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25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Valor do benefício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Cálculo igual regra geral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3662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0" y="1052736"/>
            <a:ext cx="9125490" cy="270678"/>
          </a:xfrm>
        </p:spPr>
        <p:txBody>
          <a:bodyPr>
            <a:noAutofit/>
          </a:bodyPr>
          <a:lstStyle/>
          <a:p>
            <a:pPr algn="l"/>
            <a:r>
              <a:rPr lang="pt-BR" sz="21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Servidores Públicos vinculados a RPPS - Aposentadorias Especiais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-18510" y="1465819"/>
            <a:ext cx="6874328" cy="18965"/>
          </a:xfrm>
          <a:prstGeom prst="line">
            <a:avLst/>
          </a:prstGeom>
          <a:ln w="19050" cap="rnd" cmpd="thickThin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-18510" y="9447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have esquerda 10"/>
          <p:cNvSpPr/>
          <p:nvPr/>
        </p:nvSpPr>
        <p:spPr>
          <a:xfrm rot="10800000">
            <a:off x="4863083" y="2824508"/>
            <a:ext cx="295765" cy="3139561"/>
          </a:xfrm>
          <a:prstGeom prst="leftBrace">
            <a:avLst>
              <a:gd name="adj1" fmla="val 0"/>
              <a:gd name="adj2" fmla="val 504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21" name="Retângulo 20"/>
          <p:cNvSpPr/>
          <p:nvPr/>
        </p:nvSpPr>
        <p:spPr>
          <a:xfrm>
            <a:off x="126454" y="1593741"/>
            <a:ext cx="46342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500" b="1" dirty="0">
                <a:ea typeface="Cambria Math"/>
              </a:rPr>
              <a:t>REGRAS </a:t>
            </a:r>
            <a:r>
              <a:rPr lang="pt-BR" sz="1500" b="1" dirty="0" smtClean="0">
                <a:ea typeface="Cambria Math"/>
              </a:rPr>
              <a:t>ATUAIS</a:t>
            </a:r>
          </a:p>
          <a:p>
            <a:pPr algn="ctr"/>
            <a:r>
              <a:rPr lang="pt-BR" sz="1500" dirty="0">
                <a:ea typeface="Cambria Math"/>
              </a:rPr>
              <a:t>Servidor exercidas sob condições especiais</a:t>
            </a:r>
          </a:p>
          <a:p>
            <a:pPr algn="ctr"/>
            <a:r>
              <a:rPr lang="pt-BR" sz="1500" dirty="0">
                <a:ea typeface="Cambria Math"/>
              </a:rPr>
              <a:t>que prejudiquem a saúde ou a integridade </a:t>
            </a:r>
            <a:r>
              <a:rPr lang="pt-BR" sz="1500" dirty="0" smtClean="0">
                <a:ea typeface="Cambria Math"/>
              </a:rPr>
              <a:t>física</a:t>
            </a:r>
          </a:p>
          <a:p>
            <a:pPr algn="ctr"/>
            <a:r>
              <a:rPr lang="pt-BR" sz="1500" b="1" dirty="0" smtClean="0">
                <a:ea typeface="Cambria Math"/>
              </a:rPr>
              <a:t>Súmula Vinculante 33</a:t>
            </a:r>
            <a:endParaRPr lang="pt-BR" sz="1500" b="1" dirty="0"/>
          </a:p>
        </p:txBody>
      </p:sp>
      <p:sp>
        <p:nvSpPr>
          <p:cNvPr id="22" name="Retângulo 21"/>
          <p:cNvSpPr/>
          <p:nvPr/>
        </p:nvSpPr>
        <p:spPr>
          <a:xfrm>
            <a:off x="5893068" y="1560974"/>
            <a:ext cx="24302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ea typeface="Cambria Math"/>
              </a:rPr>
              <a:t>Substitutivo da PEC </a:t>
            </a:r>
            <a:r>
              <a:rPr lang="pt-BR" b="1" dirty="0" smtClean="0">
                <a:ea typeface="Cambria Math"/>
              </a:rPr>
              <a:t>287/2016</a:t>
            </a: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0641485"/>
              </p:ext>
            </p:extLst>
          </p:nvPr>
        </p:nvGraphicFramePr>
        <p:xfrm>
          <a:off x="126454" y="2718361"/>
          <a:ext cx="4634273" cy="21031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89549"/>
                <a:gridCol w="1453499"/>
                <a:gridCol w="1291225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H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M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Idade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Tempo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2000" dirty="0" err="1" smtClean="0">
                          <a:latin typeface="Arial Narrow" panose="020B0606020202030204" pitchFamily="34" charset="0"/>
                        </a:rPr>
                        <a:t>Contrib</a:t>
                      </a:r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.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25 anos de contribuição exposto a agentes nocivos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Valor do benefício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Média de 80% das maiores remunerações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7" name="Retângulo 16"/>
          <p:cNvSpPr/>
          <p:nvPr/>
        </p:nvSpPr>
        <p:spPr>
          <a:xfrm>
            <a:off x="126454" y="4930438"/>
            <a:ext cx="463427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500" b="1" dirty="0">
                <a:ea typeface="Cambria Math"/>
              </a:rPr>
              <a:t>REGRAS </a:t>
            </a:r>
            <a:r>
              <a:rPr lang="pt-BR" sz="1500" b="1" dirty="0" smtClean="0">
                <a:ea typeface="Cambria Math"/>
              </a:rPr>
              <a:t>ATUAIS</a:t>
            </a:r>
          </a:p>
          <a:p>
            <a:pPr algn="ctr"/>
            <a:r>
              <a:rPr lang="pt-BR" sz="1500" dirty="0" smtClean="0">
                <a:ea typeface="Cambria Math"/>
              </a:rPr>
              <a:t>Servidor com deficiência</a:t>
            </a:r>
            <a:endParaRPr lang="pt-BR" sz="1500" b="1" dirty="0"/>
          </a:p>
        </p:txBody>
      </p:sp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3610964"/>
              </p:ext>
            </p:extLst>
          </p:nvPr>
        </p:nvGraphicFramePr>
        <p:xfrm>
          <a:off x="126454" y="5754763"/>
          <a:ext cx="4634273" cy="4800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34273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latin typeface="Arial Narrow" panose="020B0606020202030204" pitchFamily="34" charset="0"/>
                        </a:rPr>
                        <a:t>Não há regulamentação para o RPPS</a:t>
                      </a:r>
                      <a:endParaRPr lang="pt-BR" sz="2000" b="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0548245"/>
              </p:ext>
            </p:extLst>
          </p:nvPr>
        </p:nvGraphicFramePr>
        <p:xfrm>
          <a:off x="5240737" y="2225272"/>
          <a:ext cx="3734932" cy="21336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59136"/>
                <a:gridCol w="1010922"/>
                <a:gridCol w="1064874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H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M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Idade*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55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55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Tempo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2000" dirty="0" err="1" smtClean="0">
                          <a:latin typeface="Arial Narrow" panose="020B0606020202030204" pitchFamily="34" charset="0"/>
                        </a:rPr>
                        <a:t>Contrib</a:t>
                      </a:r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. TC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Valor do benefício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Cálculo igual a nova regra geral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3" name="Tabe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3495912"/>
              </p:ext>
            </p:extLst>
          </p:nvPr>
        </p:nvGraphicFramePr>
        <p:xfrm>
          <a:off x="5261203" y="4417636"/>
          <a:ext cx="3734932" cy="21336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59136"/>
                <a:gridCol w="1010922"/>
                <a:gridCol w="1064874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H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M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Idade*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Não há limite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Tempo</a:t>
                      </a:r>
                      <a:r>
                        <a:rPr lang="pt-BR" sz="20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2000" dirty="0" err="1" smtClean="0">
                          <a:latin typeface="Arial Narrow" panose="020B0606020202030204" pitchFamily="34" charset="0"/>
                        </a:rPr>
                        <a:t>Contrib</a:t>
                      </a:r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. TC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Não há limite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 Narrow" panose="020B0606020202030204" pitchFamily="34" charset="0"/>
                        </a:rPr>
                        <a:t>Valor do benefício</a:t>
                      </a:r>
                      <a:endParaRPr lang="pt-BR" sz="20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 Narrow" panose="020B0606020202030204" pitchFamily="34" charset="0"/>
                        </a:rPr>
                        <a:t>Cálculo igual a 100% da média.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0169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22540</TotalTime>
  <Words>2459</Words>
  <Application>Microsoft Office PowerPoint</Application>
  <PresentationFormat>Apresentação na tela (4:3)</PresentationFormat>
  <Paragraphs>549</Paragraphs>
  <Slides>25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Tema do Office</vt:lpstr>
      <vt:lpstr>Slide 1</vt:lpstr>
      <vt:lpstr>Slide 2</vt:lpstr>
      <vt:lpstr>Servidores Públicos vinculados a RPPS― Acesso à Aposentadoria</vt:lpstr>
      <vt:lpstr>Aposentadoria: Valor do Benefício</vt:lpstr>
      <vt:lpstr>Slide 5</vt:lpstr>
      <vt:lpstr>Slide 6</vt:lpstr>
      <vt:lpstr>Servidores Públicos vinculados a RPPS - Aposentadoria Professor</vt:lpstr>
      <vt:lpstr>Servidores Públicos vinculados a RPPS - Aposentadorias Policial</vt:lpstr>
      <vt:lpstr>Servidores Públicos vinculados a RPPS - Aposentadorias Especiais</vt:lpstr>
      <vt:lpstr>Pensões</vt:lpstr>
      <vt:lpstr>Slide 11</vt:lpstr>
      <vt:lpstr>Slide 12</vt:lpstr>
      <vt:lpstr>Slide 13</vt:lpstr>
      <vt:lpstr>Slide 14</vt:lpstr>
      <vt:lpstr>Servidores Públicos vinculados a RPPS - Regras de transição para atuais servidores - Substitutivo da PEC 287/2016</vt:lpstr>
      <vt:lpstr>Slide 16</vt:lpstr>
      <vt:lpstr>Slide 17</vt:lpstr>
      <vt:lpstr>Substitutivo da PEC 287/2016 – Titulares de Mandato Eletivo</vt:lpstr>
      <vt:lpstr>Regra de Transição – Aposentadoria Especial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Retrato da Previdência Social no Brasil</dc:title>
  <dc:creator>Manoel Carlos</dc:creator>
  <cp:lastModifiedBy>IPERON</cp:lastModifiedBy>
  <cp:revision>1273</cp:revision>
  <cp:lastPrinted>2017-02-16T21:16:11Z</cp:lastPrinted>
  <dcterms:created xsi:type="dcterms:W3CDTF">2015-08-26T19:13:41Z</dcterms:created>
  <dcterms:modified xsi:type="dcterms:W3CDTF">2017-09-21T14:49:00Z</dcterms:modified>
</cp:coreProperties>
</file>