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4" r:id="rId1"/>
  </p:sldMasterIdLst>
  <p:notesMasterIdLst>
    <p:notesMasterId r:id="rId81"/>
  </p:notesMasterIdLst>
  <p:sldIdLst>
    <p:sldId id="256" r:id="rId2"/>
    <p:sldId id="416" r:id="rId3"/>
    <p:sldId id="357" r:id="rId4"/>
    <p:sldId id="260" r:id="rId5"/>
    <p:sldId id="261" r:id="rId6"/>
    <p:sldId id="262" r:id="rId7"/>
    <p:sldId id="265" r:id="rId8"/>
    <p:sldId id="266" r:id="rId9"/>
    <p:sldId id="267" r:id="rId10"/>
    <p:sldId id="352" r:id="rId11"/>
    <p:sldId id="358" r:id="rId12"/>
    <p:sldId id="353" r:id="rId13"/>
    <p:sldId id="354" r:id="rId14"/>
    <p:sldId id="355" r:id="rId15"/>
    <p:sldId id="359" r:id="rId16"/>
    <p:sldId id="269" r:id="rId17"/>
    <p:sldId id="272" r:id="rId18"/>
    <p:sldId id="273" r:id="rId19"/>
    <p:sldId id="356" r:id="rId20"/>
    <p:sldId id="360" r:id="rId21"/>
    <p:sldId id="361" r:id="rId22"/>
    <p:sldId id="362" r:id="rId23"/>
    <p:sldId id="363" r:id="rId24"/>
    <p:sldId id="364" r:id="rId25"/>
    <p:sldId id="366" r:id="rId26"/>
    <p:sldId id="285" r:id="rId27"/>
    <p:sldId id="287" r:id="rId28"/>
    <p:sldId id="367" r:id="rId29"/>
    <p:sldId id="368" r:id="rId30"/>
    <p:sldId id="369" r:id="rId31"/>
    <p:sldId id="370" r:id="rId32"/>
    <p:sldId id="292" r:id="rId33"/>
    <p:sldId id="344" r:id="rId34"/>
    <p:sldId id="295" r:id="rId35"/>
    <p:sldId id="296" r:id="rId36"/>
    <p:sldId id="297" r:id="rId37"/>
    <p:sldId id="299" r:id="rId38"/>
    <p:sldId id="300" r:id="rId39"/>
    <p:sldId id="371" r:id="rId40"/>
    <p:sldId id="372" r:id="rId41"/>
    <p:sldId id="304" r:id="rId42"/>
    <p:sldId id="301" r:id="rId43"/>
    <p:sldId id="305" r:id="rId44"/>
    <p:sldId id="373" r:id="rId45"/>
    <p:sldId id="310" r:id="rId46"/>
    <p:sldId id="311" r:id="rId47"/>
    <p:sldId id="312" r:id="rId48"/>
    <p:sldId id="374" r:id="rId49"/>
    <p:sldId id="375" r:id="rId50"/>
    <p:sldId id="342" r:id="rId51"/>
    <p:sldId id="376" r:id="rId52"/>
    <p:sldId id="346" r:id="rId53"/>
    <p:sldId id="347" r:id="rId54"/>
    <p:sldId id="348" r:id="rId55"/>
    <p:sldId id="349" r:id="rId56"/>
    <p:sldId id="350" r:id="rId57"/>
    <p:sldId id="351" r:id="rId58"/>
    <p:sldId id="378" r:id="rId59"/>
    <p:sldId id="380" r:id="rId60"/>
    <p:sldId id="382" r:id="rId61"/>
    <p:sldId id="383" r:id="rId62"/>
    <p:sldId id="384" r:id="rId63"/>
    <p:sldId id="385" r:id="rId64"/>
    <p:sldId id="387" r:id="rId65"/>
    <p:sldId id="391" r:id="rId66"/>
    <p:sldId id="393" r:id="rId67"/>
    <p:sldId id="394" r:id="rId68"/>
    <p:sldId id="395" r:id="rId69"/>
    <p:sldId id="397" r:id="rId70"/>
    <p:sldId id="398" r:id="rId71"/>
    <p:sldId id="403" r:id="rId72"/>
    <p:sldId id="404" r:id="rId73"/>
    <p:sldId id="405" r:id="rId74"/>
    <p:sldId id="406" r:id="rId75"/>
    <p:sldId id="409" r:id="rId76"/>
    <p:sldId id="410" r:id="rId77"/>
    <p:sldId id="411" r:id="rId78"/>
    <p:sldId id="414" r:id="rId79"/>
    <p:sldId id="325" r:id="rId8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92" autoAdjust="0"/>
    <p:restoredTop sz="94660"/>
  </p:normalViewPr>
  <p:slideViewPr>
    <p:cSldViewPr snapToGrid="0">
      <p:cViewPr varScale="1">
        <p:scale>
          <a:sx n="75" d="100"/>
          <a:sy n="75" d="100"/>
        </p:scale>
        <p:origin x="14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09-22T22:30:54.958"/>
    </inkml:context>
    <inkml:brush xml:id="br0">
      <inkml:brushProperty name="width" value="0.13333" units="cm"/>
      <inkml:brushProperty name="height" value="0.26667" units="cm"/>
      <inkml:brushProperty name="color" value="#FFFF00"/>
      <inkml:brushProperty name="tip" value="rectangle"/>
      <inkml:brushProperty name="rasterOp" value="maskPen"/>
      <inkml:brushProperty name="ignorePressure" value="1"/>
    </inkml:brush>
  </inkml:definitions>
  <inkml:trace contextRef="#ctx0" brushRef="#br0">4654 3192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F851A4-2D20-45C3-A4ED-E66B0AD1E255}" type="datetimeFigureOut">
              <a:rPr lang="pt-BR" smtClean="0"/>
              <a:t>23/09/2016</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2F33CC-6369-43FF-BA2F-74683473FA7E}" type="slidenum">
              <a:rPr lang="pt-BR" smtClean="0"/>
              <a:t>‹nº›</a:t>
            </a:fld>
            <a:endParaRPr lang="pt-BR"/>
          </a:p>
        </p:txBody>
      </p:sp>
    </p:spTree>
    <p:extLst>
      <p:ext uri="{BB962C8B-B14F-4D97-AF65-F5344CB8AC3E}">
        <p14:creationId xmlns:p14="http://schemas.microsoft.com/office/powerpoint/2010/main" val="3696507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CCFEEA1-AC91-4139-A612-BCE67F2F0F02}" type="datetime1">
              <a:rPr lang="pt-BR" smtClean="0"/>
              <a:t>23/09/2016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AB167E1-0602-43B3-9572-2FA585A9FA67}" type="slidenum">
              <a:rPr lang="pt-BR" smtClean="0"/>
              <a:t>‹nº›</a:t>
            </a:fld>
            <a:endParaRPr lang="pt-BR"/>
          </a:p>
        </p:txBody>
      </p:sp>
    </p:spTree>
    <p:extLst>
      <p:ext uri="{BB962C8B-B14F-4D97-AF65-F5344CB8AC3E}">
        <p14:creationId xmlns:p14="http://schemas.microsoft.com/office/powerpoint/2010/main" val="774692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01A0B44E-FDA3-44BA-8DE2-F16060DA6361}" type="datetime1">
              <a:rPr lang="pt-BR" smtClean="0"/>
              <a:t>23/09/2016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AB167E1-0602-43B3-9572-2FA585A9FA67}" type="slidenum">
              <a:rPr lang="pt-BR" smtClean="0"/>
              <a:t>‹nº›</a:t>
            </a:fld>
            <a:endParaRPr lang="pt-BR"/>
          </a:p>
        </p:txBody>
      </p:sp>
    </p:spTree>
    <p:extLst>
      <p:ext uri="{BB962C8B-B14F-4D97-AF65-F5344CB8AC3E}">
        <p14:creationId xmlns:p14="http://schemas.microsoft.com/office/powerpoint/2010/main" val="372841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4B76D136-3454-4C39-A38C-8E7BA2F517F1}" type="datetime1">
              <a:rPr lang="pt-BR" smtClean="0"/>
              <a:t>23/09/2016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AB167E1-0602-43B3-9572-2FA585A9FA67}"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88972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DDDE6355-BBFE-4138-8439-0D0576EBACF5}" type="datetime1">
              <a:rPr lang="pt-BR" smtClean="0"/>
              <a:t>23/09/2016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AB167E1-0602-43B3-9572-2FA585A9FA67}" type="slidenum">
              <a:rPr lang="pt-BR" smtClean="0"/>
              <a:t>‹nº›</a:t>
            </a:fld>
            <a:endParaRPr lang="pt-BR"/>
          </a:p>
        </p:txBody>
      </p:sp>
    </p:spTree>
    <p:extLst>
      <p:ext uri="{BB962C8B-B14F-4D97-AF65-F5344CB8AC3E}">
        <p14:creationId xmlns:p14="http://schemas.microsoft.com/office/powerpoint/2010/main" val="3667988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42B53D46-BC90-4005-AC0E-E9F0F9FA6FF9}" type="datetime1">
              <a:rPr lang="pt-BR" smtClean="0"/>
              <a:t>23/09/2016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AB167E1-0602-43B3-9572-2FA585A9FA67}"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61659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60A6FD82-E6DF-4D3B-BDD6-44F7B59C5E8B}" type="datetime1">
              <a:rPr lang="pt-BR" smtClean="0"/>
              <a:t>23/09/2016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AB167E1-0602-43B3-9572-2FA585A9FA67}" type="slidenum">
              <a:rPr lang="pt-BR" smtClean="0"/>
              <a:t>‹nº›</a:t>
            </a:fld>
            <a:endParaRPr lang="pt-BR"/>
          </a:p>
        </p:txBody>
      </p:sp>
    </p:spTree>
    <p:extLst>
      <p:ext uri="{BB962C8B-B14F-4D97-AF65-F5344CB8AC3E}">
        <p14:creationId xmlns:p14="http://schemas.microsoft.com/office/powerpoint/2010/main" val="1420286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2A13D17-41CC-4730-B595-BACD20DDD5A7}" type="datetime1">
              <a:rPr lang="pt-BR" smtClean="0"/>
              <a:t>23/09/2016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AB167E1-0602-43B3-9572-2FA585A9FA67}" type="slidenum">
              <a:rPr lang="pt-BR" smtClean="0"/>
              <a:t>‹nº›</a:t>
            </a:fld>
            <a:endParaRPr lang="pt-BR"/>
          </a:p>
        </p:txBody>
      </p:sp>
    </p:spTree>
    <p:extLst>
      <p:ext uri="{BB962C8B-B14F-4D97-AF65-F5344CB8AC3E}">
        <p14:creationId xmlns:p14="http://schemas.microsoft.com/office/powerpoint/2010/main" val="625038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C80B56E-533F-48F7-A8F3-EB2846C4E71B}" type="datetime1">
              <a:rPr lang="pt-BR" smtClean="0"/>
              <a:t>23/09/2016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AB167E1-0602-43B3-9572-2FA585A9FA67}" type="slidenum">
              <a:rPr lang="pt-BR" smtClean="0"/>
              <a:t>‹nº›</a:t>
            </a:fld>
            <a:endParaRPr lang="pt-BR"/>
          </a:p>
        </p:txBody>
      </p:sp>
    </p:spTree>
    <p:extLst>
      <p:ext uri="{BB962C8B-B14F-4D97-AF65-F5344CB8AC3E}">
        <p14:creationId xmlns:p14="http://schemas.microsoft.com/office/powerpoint/2010/main" val="187536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0A46474-C3A0-4A50-BF75-F36C091B45B4}" type="datetime1">
              <a:rPr lang="pt-BR" smtClean="0"/>
              <a:t>23/09/2016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AB167E1-0602-43B3-9572-2FA585A9FA67}" type="slidenum">
              <a:rPr lang="pt-BR" smtClean="0"/>
              <a:t>‹nº›</a:t>
            </a:fld>
            <a:endParaRPr lang="pt-BR"/>
          </a:p>
        </p:txBody>
      </p:sp>
    </p:spTree>
    <p:extLst>
      <p:ext uri="{BB962C8B-B14F-4D97-AF65-F5344CB8AC3E}">
        <p14:creationId xmlns:p14="http://schemas.microsoft.com/office/powerpoint/2010/main" val="50010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FE074100-8BCA-4E8D-A89B-ACAB6CD21706}" type="datetime1">
              <a:rPr lang="pt-BR" smtClean="0"/>
              <a:t>23/09/2016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AB167E1-0602-43B3-9572-2FA585A9FA67}" type="slidenum">
              <a:rPr lang="pt-BR" smtClean="0"/>
              <a:t>‹nº›</a:t>
            </a:fld>
            <a:endParaRPr lang="pt-BR"/>
          </a:p>
        </p:txBody>
      </p:sp>
    </p:spTree>
    <p:extLst>
      <p:ext uri="{BB962C8B-B14F-4D97-AF65-F5344CB8AC3E}">
        <p14:creationId xmlns:p14="http://schemas.microsoft.com/office/powerpoint/2010/main" val="389928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FD716E9-CD2F-43D4-9EEC-3FF7F0F59AA4}" type="datetime1">
              <a:rPr lang="pt-BR" smtClean="0"/>
              <a:t>23/09/2016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AB167E1-0602-43B3-9572-2FA585A9FA67}" type="slidenum">
              <a:rPr lang="pt-BR" smtClean="0"/>
              <a:t>‹nº›</a:t>
            </a:fld>
            <a:endParaRPr lang="pt-BR"/>
          </a:p>
        </p:txBody>
      </p:sp>
    </p:spTree>
    <p:extLst>
      <p:ext uri="{BB962C8B-B14F-4D97-AF65-F5344CB8AC3E}">
        <p14:creationId xmlns:p14="http://schemas.microsoft.com/office/powerpoint/2010/main" val="386813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CDBEEA07-2B3B-463E-9020-8A109FC8AB46}" type="datetime1">
              <a:rPr lang="pt-BR" smtClean="0"/>
              <a:t>23/09/2016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AB167E1-0602-43B3-9572-2FA585A9FA67}" type="slidenum">
              <a:rPr lang="pt-BR" smtClean="0"/>
              <a:t>‹nº›</a:t>
            </a:fld>
            <a:endParaRPr lang="pt-BR"/>
          </a:p>
        </p:txBody>
      </p:sp>
    </p:spTree>
    <p:extLst>
      <p:ext uri="{BB962C8B-B14F-4D97-AF65-F5344CB8AC3E}">
        <p14:creationId xmlns:p14="http://schemas.microsoft.com/office/powerpoint/2010/main" val="3908425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53B8749-AB8D-4DF6-B528-CF0814025970}" type="datetime1">
              <a:rPr lang="pt-BR" smtClean="0"/>
              <a:t>23/09/2016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AB167E1-0602-43B3-9572-2FA585A9FA67}" type="slidenum">
              <a:rPr lang="pt-BR" smtClean="0"/>
              <a:t>‹nº›</a:t>
            </a:fld>
            <a:endParaRPr lang="pt-BR"/>
          </a:p>
        </p:txBody>
      </p:sp>
    </p:spTree>
    <p:extLst>
      <p:ext uri="{BB962C8B-B14F-4D97-AF65-F5344CB8AC3E}">
        <p14:creationId xmlns:p14="http://schemas.microsoft.com/office/powerpoint/2010/main" val="198492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15324C-9512-447D-B21C-2C2F51B6A7A6}" type="datetime1">
              <a:rPr lang="pt-BR" smtClean="0"/>
              <a:t>23/09/2016</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AB167E1-0602-43B3-9572-2FA585A9FA67}" type="slidenum">
              <a:rPr lang="pt-BR" smtClean="0"/>
              <a:t>‹nº›</a:t>
            </a:fld>
            <a:endParaRPr lang="pt-BR"/>
          </a:p>
        </p:txBody>
      </p:sp>
    </p:spTree>
    <p:extLst>
      <p:ext uri="{BB962C8B-B14F-4D97-AF65-F5344CB8AC3E}">
        <p14:creationId xmlns:p14="http://schemas.microsoft.com/office/powerpoint/2010/main" val="3713108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2D2199B0-917B-4299-AA8B-E00E98E23DA2}" type="datetime1">
              <a:rPr lang="pt-BR" smtClean="0"/>
              <a:t>23/09/2016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AB167E1-0602-43B3-9572-2FA585A9FA67}" type="slidenum">
              <a:rPr lang="pt-BR" smtClean="0"/>
              <a:t>‹nº›</a:t>
            </a:fld>
            <a:endParaRPr lang="pt-BR"/>
          </a:p>
        </p:txBody>
      </p:sp>
    </p:spTree>
    <p:extLst>
      <p:ext uri="{BB962C8B-B14F-4D97-AF65-F5344CB8AC3E}">
        <p14:creationId xmlns:p14="http://schemas.microsoft.com/office/powerpoint/2010/main" val="17349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AB167E1-0602-43B3-9572-2FA585A9FA67}" type="slidenum">
              <a:rPr lang="pt-BR" smtClean="0"/>
              <a:t>‹nº›</a:t>
            </a:fld>
            <a:endParaRPr lang="pt-BR"/>
          </a:p>
        </p:txBody>
      </p:sp>
      <p:sp>
        <p:nvSpPr>
          <p:cNvPr id="5" name="Date Placeholder 4"/>
          <p:cNvSpPr>
            <a:spLocks noGrp="1"/>
          </p:cNvSpPr>
          <p:nvPr>
            <p:ph type="dt" sz="half" idx="10"/>
          </p:nvPr>
        </p:nvSpPr>
        <p:spPr/>
        <p:txBody>
          <a:bodyPr/>
          <a:lstStyle/>
          <a:p>
            <a:fld id="{D753355F-CB18-4E8C-8147-E7D93CEB79C2}" type="datetime1">
              <a:rPr lang="pt-BR" smtClean="0"/>
              <a:t>23/09/2016</a:t>
            </a:fld>
            <a:endParaRPr lang="pt-BR"/>
          </a:p>
        </p:txBody>
      </p:sp>
    </p:spTree>
    <p:extLst>
      <p:ext uri="{BB962C8B-B14F-4D97-AF65-F5344CB8AC3E}">
        <p14:creationId xmlns:p14="http://schemas.microsoft.com/office/powerpoint/2010/main" val="2206448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563162-CE1C-4247-BEE8-C11BD635CE14}" type="datetime1">
              <a:rPr lang="pt-BR" smtClean="0"/>
              <a:t>23/09/2016</a:t>
            </a:fld>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AB167E1-0602-43B3-9572-2FA585A9FA67}" type="slidenum">
              <a:rPr lang="pt-BR" smtClean="0"/>
              <a:t>‹nº›</a:t>
            </a:fld>
            <a:endParaRPr lang="pt-BR"/>
          </a:p>
        </p:txBody>
      </p:sp>
    </p:spTree>
    <p:extLst>
      <p:ext uri="{BB962C8B-B14F-4D97-AF65-F5344CB8AC3E}">
        <p14:creationId xmlns:p14="http://schemas.microsoft.com/office/powerpoint/2010/main" val="276509677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www.stf.jus.br/portal/constituicao/artigo.asp#ctx74#ctx74" TargetMode="External"/><Relationship Id="rId3" Type="http://schemas.openxmlformats.org/officeDocument/2006/relationships/hyperlink" Target="http://www.stf.jus.br/jurisprudencia/IT/frame.asp?PROCESSO=205511&amp;CLASSE=RE&amp;cod_classe=437&amp;ORIGEM=IT&amp;RECURSO=0&amp;TIP_JULGAMENTO=M" TargetMode="External"/><Relationship Id="rId7" Type="http://schemas.openxmlformats.org/officeDocument/2006/relationships/hyperlink" Target="http://www.stf.jus.br/portal/constituicao/artigo.asp#ctx72#ctx72" TargetMode="External"/><Relationship Id="rId2" Type="http://schemas.openxmlformats.org/officeDocument/2006/relationships/hyperlink" Target="http://www.stf.jus.br/jurisprudencia/IT/in_processo.asp?origem=IT&amp;classe=&amp;processo=594942&amp;recurso=0&amp;tip_julgamento=M" TargetMode="External"/><Relationship Id="rId1" Type="http://schemas.openxmlformats.org/officeDocument/2006/relationships/slideLayout" Target="../slideLayouts/slideLayout2.xml"/><Relationship Id="rId6" Type="http://schemas.openxmlformats.org/officeDocument/2006/relationships/hyperlink" Target="http://www.stf.jus.br/jurisprudencia/IT/frame.asp?classe=RE&amp;processo=275840&amp;origem=IT&amp;cod_classe=437" TargetMode="External"/><Relationship Id="rId11" Type="http://schemas.openxmlformats.org/officeDocument/2006/relationships/hyperlink" Target="http://www.stf.jus.br/jurisprudencia/IT/frame.asp?SEQ=248761&amp;PROCESSO=219934&amp;CLASSE=RE&amp;cod_classe=437&amp;ORIGEM=IT&amp;RECURSO=0&amp;TIP_JULGAMENTO=&amp;EMENTA=2019" TargetMode="External"/><Relationship Id="rId5" Type="http://schemas.openxmlformats.org/officeDocument/2006/relationships/hyperlink" Target="http://www.stf.jus.br/portal/constituicao/artigo.asp#ctx73#ctx73" TargetMode="External"/><Relationship Id="rId10" Type="http://schemas.openxmlformats.org/officeDocument/2006/relationships/hyperlink" Target="http://www.stf.jus.br/jurisprudencia/IT/frame.asp?SEQ=249462&amp;PROCESSO=221170&amp;CLASSE=RE&amp;cod_classe=437&amp;ORIGEM=IT&amp;RECURSO=0&amp;TIP_JULGAMENTO=&amp;EMENTA=1997" TargetMode="External"/><Relationship Id="rId4" Type="http://schemas.openxmlformats.org/officeDocument/2006/relationships/hyperlink" Target="http://www.stf.jus.br/portal/constituicao/artigo.asp#ctx71#ctx71" TargetMode="External"/><Relationship Id="rId9" Type="http://schemas.openxmlformats.org/officeDocument/2006/relationships/hyperlink" Target="http://www.stf.jus.br/portal/constituicao/artigo.asp#ctx75#ctx7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tf.jusbrasil.com.br/jurisprudencia/14732770/agregno-recurso-extraordinario-re-228923-rs"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stj.jus.br/webstj/processo/justica/jurisprudencia.asp?tipo=num_pro&amp;valor=REsp1565429"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www.stj.jus.br/webstj/processo/justica/jurisprudencia.asp?tipo=num_pro&amp;valor=REsp1569547"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www.planalto.gov.br/ccivil_03/constituicao/emendas/emc/emc20.htm"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www.planalto.gov.br/ccivil_03/constituicao/Constituicao.htm"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b="1" dirty="0"/>
              <a:t>II FORUM PREVIDENCIÁRIO DO IPERON</a:t>
            </a:r>
          </a:p>
        </p:txBody>
      </p:sp>
      <p:sp>
        <p:nvSpPr>
          <p:cNvPr id="3" name="Subtítulo 2"/>
          <p:cNvSpPr>
            <a:spLocks noGrp="1"/>
          </p:cNvSpPr>
          <p:nvPr>
            <p:ph type="subTitle" idx="1"/>
          </p:nvPr>
        </p:nvSpPr>
        <p:spPr/>
        <p:txBody>
          <a:bodyPr>
            <a:normAutofit fontScale="62500" lnSpcReduction="20000"/>
          </a:bodyPr>
          <a:lstStyle/>
          <a:p>
            <a:endParaRPr lang="pt-BR" dirty="0"/>
          </a:p>
          <a:p>
            <a:r>
              <a:rPr lang="pt-BR" dirty="0"/>
              <a:t>Porto Velho/setembro de 2016</a:t>
            </a:r>
          </a:p>
          <a:p>
            <a:r>
              <a:rPr lang="pt-BR" dirty="0"/>
              <a:t>Magadar Rosália Costa Briguet</a:t>
            </a:r>
          </a:p>
          <a:p>
            <a:r>
              <a:rPr lang="pt-BR" dirty="0"/>
              <a:t>mbriguet@abcprev.com.br</a:t>
            </a:r>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1</a:t>
            </a:fld>
            <a:endParaRPr lang="pt-BR"/>
          </a:p>
        </p:txBody>
      </p:sp>
    </p:spTree>
    <p:extLst>
      <p:ext uri="{BB962C8B-B14F-4D97-AF65-F5344CB8AC3E}">
        <p14:creationId xmlns:p14="http://schemas.microsoft.com/office/powerpoint/2010/main" val="957068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Inter-relacionamento entre o regime jurídico-funcional e o regime previdenciário</a:t>
            </a:r>
          </a:p>
        </p:txBody>
      </p:sp>
      <p:sp>
        <p:nvSpPr>
          <p:cNvPr id="3" name="Espaço Reservado para Conteúdo 2"/>
          <p:cNvSpPr>
            <a:spLocks noGrp="1"/>
          </p:cNvSpPr>
          <p:nvPr>
            <p:ph idx="1"/>
          </p:nvPr>
        </p:nvSpPr>
        <p:spPr/>
        <p:txBody>
          <a:bodyPr/>
          <a:lstStyle/>
          <a:p>
            <a:r>
              <a:rPr lang="pt-BR" altLang="pt-BR" sz="2800" b="1" dirty="0">
                <a:solidFill>
                  <a:srgbClr val="FF0000"/>
                </a:solidFill>
              </a:rPr>
              <a:t>Inter-relacionamento entre os dois regimes</a:t>
            </a:r>
            <a:r>
              <a:rPr lang="pt-BR" altLang="pt-BR" sz="2800" b="1" dirty="0"/>
              <a:t>: repercussão do regime estatutário no regime próprio de previdência: remuneração, exercício, carreira, cargo, contagem de tempo, afastamento, dentre outros</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10</a:t>
            </a:fld>
            <a:endParaRPr lang="pt-BR"/>
          </a:p>
        </p:txBody>
      </p:sp>
    </p:spTree>
    <p:extLst>
      <p:ext uri="{BB962C8B-B14F-4D97-AF65-F5344CB8AC3E}">
        <p14:creationId xmlns:p14="http://schemas.microsoft.com/office/powerpoint/2010/main" val="2215335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2700868"/>
            <a:ext cx="8596668" cy="1579820"/>
          </a:xfrm>
        </p:spPr>
        <p:txBody>
          <a:bodyPr>
            <a:normAutofit fontScale="90000"/>
          </a:bodyPr>
          <a:lstStyle/>
          <a:p>
            <a:r>
              <a:rPr lang="pt-BR" b="1" dirty="0"/>
              <a:t>Agentes públicos e os destinatários dos regimes estatutários e celetistas</a:t>
            </a:r>
          </a:p>
        </p:txBody>
      </p:sp>
      <p:sp>
        <p:nvSpPr>
          <p:cNvPr id="4" name="Espaço Reservado para Número de Slide 3"/>
          <p:cNvSpPr>
            <a:spLocks noGrp="1"/>
          </p:cNvSpPr>
          <p:nvPr>
            <p:ph type="sldNum" sz="quarter" idx="12"/>
          </p:nvPr>
        </p:nvSpPr>
        <p:spPr/>
        <p:txBody>
          <a:bodyPr/>
          <a:lstStyle/>
          <a:p>
            <a:fld id="{0AB167E1-0602-43B3-9572-2FA585A9FA67}" type="slidenum">
              <a:rPr lang="pt-BR" smtClean="0"/>
              <a:t>11</a:t>
            </a:fld>
            <a:endParaRPr lang="pt-BR"/>
          </a:p>
        </p:txBody>
      </p:sp>
    </p:spTree>
    <p:extLst>
      <p:ext uri="{BB962C8B-B14F-4D97-AF65-F5344CB8AC3E}">
        <p14:creationId xmlns:p14="http://schemas.microsoft.com/office/powerpoint/2010/main" val="2689642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AGENTES PÚBLICOS</a:t>
            </a:r>
          </a:p>
        </p:txBody>
      </p:sp>
      <p:sp>
        <p:nvSpPr>
          <p:cNvPr id="3" name="Espaço Reservado para Conteúdo 2"/>
          <p:cNvSpPr>
            <a:spLocks noGrp="1"/>
          </p:cNvSpPr>
          <p:nvPr>
            <p:ph idx="1"/>
          </p:nvPr>
        </p:nvSpPr>
        <p:spPr/>
        <p:txBody>
          <a:bodyPr/>
          <a:lstStyle/>
          <a:p>
            <a:pPr marL="273050" indent="-273050" algn="just">
              <a:lnSpc>
                <a:spcPct val="80000"/>
              </a:lnSpc>
              <a:defRPr/>
            </a:pPr>
            <a:r>
              <a:rPr lang="pt-BR" b="1" dirty="0">
                <a:solidFill>
                  <a:srgbClr val="FF0000"/>
                </a:solidFill>
              </a:rPr>
              <a:t>Agentes públicos</a:t>
            </a:r>
            <a:r>
              <a:rPr lang="pt-BR" b="1" dirty="0"/>
              <a:t>:  pessoas que exercem função pública</a:t>
            </a:r>
            <a:endParaRPr lang="pt-BR" sz="1000" b="1" dirty="0"/>
          </a:p>
          <a:p>
            <a:pPr marL="273050" indent="-273050" algn="just">
              <a:lnSpc>
                <a:spcPct val="80000"/>
              </a:lnSpc>
              <a:defRPr/>
            </a:pPr>
            <a:r>
              <a:rPr lang="pt-BR" b="1" dirty="0"/>
              <a:t>Lei nº 8.429/92 (LIA) – art. 2º - conceito amplo</a:t>
            </a:r>
          </a:p>
          <a:p>
            <a:pPr marL="273050" indent="-273050" algn="just">
              <a:lnSpc>
                <a:spcPct val="80000"/>
              </a:lnSpc>
              <a:defRPr/>
            </a:pPr>
            <a:endParaRPr lang="pt-BR" sz="1000" b="1" dirty="0"/>
          </a:p>
          <a:p>
            <a:pPr marL="273050" indent="-273050" algn="just">
              <a:lnSpc>
                <a:spcPct val="80000"/>
              </a:lnSpc>
              <a:defRPr/>
            </a:pPr>
            <a:r>
              <a:rPr lang="pt-BR" b="1" dirty="0"/>
              <a:t>Agrupamentos: </a:t>
            </a:r>
          </a:p>
          <a:p>
            <a:pPr marL="0" indent="0" algn="just">
              <a:lnSpc>
                <a:spcPct val="80000"/>
              </a:lnSpc>
              <a:buNone/>
              <a:defRPr/>
            </a:pPr>
            <a:r>
              <a:rPr lang="pt-BR" b="1" dirty="0">
                <a:solidFill>
                  <a:srgbClr val="FF0000"/>
                </a:solidFill>
              </a:rPr>
              <a:t>	a)</a:t>
            </a:r>
            <a:r>
              <a:rPr lang="pt-BR" b="1" dirty="0"/>
              <a:t> </a:t>
            </a:r>
            <a:r>
              <a:rPr lang="pt-BR" b="1" dirty="0">
                <a:solidFill>
                  <a:srgbClr val="FF0000"/>
                </a:solidFill>
              </a:rPr>
              <a:t>agentes políticos</a:t>
            </a:r>
            <a:endParaRPr lang="pt-BR" b="1" dirty="0"/>
          </a:p>
          <a:p>
            <a:pPr marL="273050" indent="-273050">
              <a:buNone/>
              <a:defRPr/>
            </a:pPr>
            <a:r>
              <a:rPr lang="pt-BR" b="1" dirty="0"/>
              <a:t>       </a:t>
            </a:r>
            <a:r>
              <a:rPr lang="pt-BR" b="1" dirty="0">
                <a:solidFill>
                  <a:srgbClr val="FF0000"/>
                </a:solidFill>
              </a:rPr>
              <a:t>b) agentes particulares colaboradores</a:t>
            </a:r>
            <a:endParaRPr lang="pt-BR" b="1" dirty="0"/>
          </a:p>
          <a:p>
            <a:pPr marL="273050" indent="-273050">
              <a:buNone/>
              <a:defRPr/>
            </a:pPr>
            <a:r>
              <a:rPr lang="pt-BR" b="1" dirty="0">
                <a:solidFill>
                  <a:srgbClr val="FF0000"/>
                </a:solidFill>
              </a:rPr>
              <a:t>       c) servidores públicos</a:t>
            </a:r>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12</a:t>
            </a:fld>
            <a:endParaRPr lang="pt-BR"/>
          </a:p>
        </p:txBody>
      </p:sp>
    </p:spTree>
    <p:extLst>
      <p:ext uri="{BB962C8B-B14F-4D97-AF65-F5344CB8AC3E}">
        <p14:creationId xmlns:p14="http://schemas.microsoft.com/office/powerpoint/2010/main" val="3316844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AGENTES PÚBLICOS</a:t>
            </a:r>
          </a:p>
        </p:txBody>
      </p:sp>
      <p:sp>
        <p:nvSpPr>
          <p:cNvPr id="3" name="Espaço Reservado para Conteúdo 2"/>
          <p:cNvSpPr>
            <a:spLocks noGrp="1"/>
          </p:cNvSpPr>
          <p:nvPr>
            <p:ph idx="1"/>
          </p:nvPr>
        </p:nvSpPr>
        <p:spPr>
          <a:xfrm>
            <a:off x="677334" y="1246173"/>
            <a:ext cx="8596668" cy="5611827"/>
          </a:xfrm>
        </p:spPr>
        <p:txBody>
          <a:bodyPr>
            <a:normAutofit lnSpcReduction="10000"/>
          </a:bodyPr>
          <a:lstStyle/>
          <a:p>
            <a:pPr marL="273050" indent="-273050">
              <a:buNone/>
              <a:defRPr/>
            </a:pPr>
            <a:r>
              <a:rPr lang="pt-BR" b="1" dirty="0">
                <a:solidFill>
                  <a:srgbClr val="C00000"/>
                </a:solidFill>
              </a:rPr>
              <a:t>a)</a:t>
            </a:r>
            <a:r>
              <a:rPr lang="pt-BR" b="1" dirty="0"/>
              <a:t> Agentes políticos: exercem funções disciplinadas na Constituição Federal, transitoriedade, eleição (mandato)</a:t>
            </a:r>
          </a:p>
          <a:p>
            <a:pPr marL="273050" indent="-273050">
              <a:buNone/>
              <a:defRPr/>
            </a:pPr>
            <a:r>
              <a:rPr lang="pt-BR" b="1" dirty="0"/>
              <a:t>    		 Chefes do Executivo (Presidente da República, Governador, 				Prefeito), Ministros, Membros do Poder 	Legislativo, Secretários de 		Estado e Municipais</a:t>
            </a:r>
          </a:p>
          <a:p>
            <a:pPr marL="273050" indent="-273050">
              <a:buNone/>
              <a:defRPr/>
            </a:pPr>
            <a:r>
              <a:rPr lang="pt-BR" b="1" dirty="0"/>
              <a:t> </a:t>
            </a:r>
            <a:r>
              <a:rPr lang="pt-BR" b="1" dirty="0">
                <a:solidFill>
                  <a:srgbClr val="C00000"/>
                </a:solidFill>
              </a:rPr>
              <a:t>b) </a:t>
            </a:r>
            <a:r>
              <a:rPr lang="pt-BR" b="1" dirty="0"/>
              <a:t>agentes particulares colaboradores: exercem funções essenciais públicas (jurados, concessionários, permissionários, titulares de ofícios de notas e de registro não oficializados, terceiros contratados)</a:t>
            </a:r>
          </a:p>
          <a:p>
            <a:pPr marL="273050" indent="-273050">
              <a:buNone/>
              <a:defRPr/>
            </a:pPr>
            <a:r>
              <a:rPr lang="pt-BR" b="1" dirty="0">
                <a:solidFill>
                  <a:srgbClr val="C00000"/>
                </a:solidFill>
              </a:rPr>
              <a:t>c</a:t>
            </a:r>
            <a:r>
              <a:rPr lang="pt-BR" b="1" dirty="0"/>
              <a:t>) </a:t>
            </a:r>
            <a:r>
              <a:rPr lang="pt-BR" b="1" u="sng" dirty="0">
                <a:solidFill>
                  <a:srgbClr val="C00000"/>
                </a:solidFill>
              </a:rPr>
              <a:t>servidores: pessoas que se vinculam à Administração Pública por uma relação permanente de trabalho e recebem contrapartida pecuniária. São os profissionais da Administração Pública. Exercem funções de trabalho</a:t>
            </a:r>
          </a:p>
          <a:p>
            <a:pPr>
              <a:defRPr/>
            </a:pPr>
            <a:r>
              <a:rPr lang="pt-BR" b="1" dirty="0"/>
              <a:t>Tipos de servidores:</a:t>
            </a:r>
          </a:p>
          <a:p>
            <a:pPr lvl="1">
              <a:defRPr/>
            </a:pPr>
            <a:r>
              <a:rPr lang="pt-BR" b="1" dirty="0"/>
              <a:t>a) titulares de cargo (efetivo ou em comissão) ou emprego público </a:t>
            </a:r>
          </a:p>
          <a:p>
            <a:pPr lvl="1">
              <a:defRPr/>
            </a:pPr>
            <a:r>
              <a:rPr lang="pt-BR" b="1" dirty="0"/>
              <a:t>b) contratados temporários </a:t>
            </a:r>
          </a:p>
          <a:p>
            <a:pPr>
              <a:defRPr/>
            </a:pPr>
            <a:r>
              <a:rPr lang="pt-BR" b="1" dirty="0"/>
              <a:t>Vínculo dos servidores:  celetista, estatutário ou temporário (esse pode ser celetista ou regime administrativo)</a:t>
            </a:r>
          </a:p>
          <a:p>
            <a:pPr marL="273050" indent="-273050">
              <a:buNone/>
              <a:defRPr/>
            </a:pPr>
            <a:r>
              <a:rPr lang="pt-BR" b="1" dirty="0">
                <a:solidFill>
                  <a:srgbClr val="FF0000"/>
                </a:solidFill>
              </a:rPr>
              <a:t>	</a:t>
            </a:r>
            <a:r>
              <a:rPr lang="pt-BR" b="1" dirty="0"/>
              <a:t>     			</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13</a:t>
            </a:fld>
            <a:endParaRPr lang="pt-BR"/>
          </a:p>
        </p:txBody>
      </p:sp>
    </p:spTree>
    <p:extLst>
      <p:ext uri="{BB962C8B-B14F-4D97-AF65-F5344CB8AC3E}">
        <p14:creationId xmlns:p14="http://schemas.microsoft.com/office/powerpoint/2010/main" val="1264873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60850"/>
          </a:xfrm>
        </p:spPr>
        <p:txBody>
          <a:bodyPr/>
          <a:lstStyle/>
          <a:p>
            <a:r>
              <a:rPr lang="pt-BR" dirty="0"/>
              <a:t>AGENTES PÚBLICOS</a:t>
            </a:r>
          </a:p>
        </p:txBody>
      </p:sp>
      <p:sp>
        <p:nvSpPr>
          <p:cNvPr id="3" name="Espaço Reservado para Conteúdo 2"/>
          <p:cNvSpPr>
            <a:spLocks noGrp="1"/>
          </p:cNvSpPr>
          <p:nvPr>
            <p:ph idx="1"/>
          </p:nvPr>
        </p:nvSpPr>
        <p:spPr>
          <a:xfrm>
            <a:off x="677334" y="2273861"/>
            <a:ext cx="8596668" cy="4434436"/>
          </a:xfrm>
        </p:spPr>
        <p:txBody>
          <a:bodyPr>
            <a:normAutofit lnSpcReduction="10000"/>
          </a:bodyPr>
          <a:lstStyle/>
          <a:p>
            <a:pPr marL="273050" indent="-273050" algn="just">
              <a:lnSpc>
                <a:spcPct val="80000"/>
              </a:lnSpc>
              <a:defRPr/>
            </a:pPr>
            <a:r>
              <a:rPr lang="pt-BR" sz="2400" b="1" dirty="0"/>
              <a:t>Magistrados, membros do MP e dos Tribunais de Contas: Servidores públicos especiais:</a:t>
            </a:r>
          </a:p>
          <a:p>
            <a:pPr marL="730250" lvl="1" indent="-273050" algn="just">
              <a:lnSpc>
                <a:spcPct val="80000"/>
              </a:lnSpc>
              <a:defRPr/>
            </a:pPr>
            <a:r>
              <a:rPr lang="pt-BR" sz="2000" b="1" dirty="0"/>
              <a:t>Características:</a:t>
            </a:r>
          </a:p>
          <a:p>
            <a:pPr marL="1130300" lvl="2" indent="-273050" algn="just">
              <a:lnSpc>
                <a:spcPct val="80000"/>
              </a:lnSpc>
              <a:defRPr/>
            </a:pPr>
            <a:r>
              <a:rPr lang="pt-BR" b="1" dirty="0"/>
              <a:t>Vinculação profissional com o Estado;</a:t>
            </a:r>
          </a:p>
          <a:p>
            <a:pPr marL="1130300" lvl="2" indent="-273050" algn="just">
              <a:lnSpc>
                <a:spcPct val="80000"/>
              </a:lnSpc>
              <a:defRPr/>
            </a:pPr>
            <a:r>
              <a:rPr lang="pt-BR" b="1" dirty="0"/>
              <a:t>Função permanente;</a:t>
            </a:r>
          </a:p>
          <a:p>
            <a:pPr marL="1130300" lvl="2" indent="-273050" algn="just">
              <a:lnSpc>
                <a:spcPct val="80000"/>
              </a:lnSpc>
              <a:defRPr/>
            </a:pPr>
            <a:r>
              <a:rPr lang="pt-BR" b="1" dirty="0"/>
              <a:t>Concurso público(exceto os Ministros e Conselheiros dos TC);</a:t>
            </a:r>
          </a:p>
          <a:p>
            <a:pPr marL="1130300" lvl="2" indent="-273050" algn="just">
              <a:lnSpc>
                <a:spcPct val="80000"/>
              </a:lnSpc>
              <a:defRPr/>
            </a:pPr>
            <a:r>
              <a:rPr lang="pt-BR" b="1" dirty="0"/>
              <a:t>Não  interferem diretamente nos objetivos políticos;</a:t>
            </a:r>
          </a:p>
          <a:p>
            <a:pPr marL="1130300" lvl="2" indent="-273050" algn="just">
              <a:lnSpc>
                <a:spcPct val="80000"/>
              </a:lnSpc>
              <a:defRPr/>
            </a:pPr>
            <a:r>
              <a:rPr lang="pt-BR" b="1" dirty="0"/>
              <a:t>Regime jurídico-funcional diferenciado</a:t>
            </a:r>
            <a:endParaRPr lang="pt-BR" sz="2400" b="1" dirty="0"/>
          </a:p>
          <a:p>
            <a:pPr algn="just"/>
            <a:r>
              <a:rPr lang="pt-BR" altLang="pt-BR" sz="2400" b="1" dirty="0"/>
              <a:t>Militares: pessoas vinculadas ao Estado por estatuto próprio. Após 98 foi excluída, da CF, a denominação servidor</a:t>
            </a:r>
          </a:p>
          <a:p>
            <a:pPr lvl="1" algn="just"/>
            <a:r>
              <a:rPr lang="pt-BR" altLang="pt-BR" sz="2200" b="1" dirty="0"/>
              <a:t>Estatuto próprio: aplicação das regras: art. 37, XI, XII, XIV da CF</a:t>
            </a:r>
          </a:p>
          <a:p>
            <a:endParaRPr lang="pt-BR" b="1"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14</a:t>
            </a:fld>
            <a:endParaRPr lang="pt-BR"/>
          </a:p>
        </p:txBody>
      </p:sp>
    </p:spTree>
    <p:extLst>
      <p:ext uri="{BB962C8B-B14F-4D97-AF65-F5344CB8AC3E}">
        <p14:creationId xmlns:p14="http://schemas.microsoft.com/office/powerpoint/2010/main" val="4012796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2024743"/>
            <a:ext cx="8596668" cy="2502705"/>
          </a:xfrm>
        </p:spPr>
        <p:txBody>
          <a:bodyPr>
            <a:normAutofit/>
          </a:bodyPr>
          <a:lstStyle/>
          <a:p>
            <a:r>
              <a:rPr lang="pt-BR" b="1" dirty="0"/>
              <a:t>Regime constitucional dos servidores</a:t>
            </a:r>
            <a:br>
              <a:rPr lang="pt-BR" b="1" dirty="0"/>
            </a:br>
            <a:r>
              <a:rPr lang="pt-BR" b="1" dirty="0"/>
              <a:t>Alguns vetores</a:t>
            </a:r>
          </a:p>
        </p:txBody>
      </p:sp>
      <p:sp>
        <p:nvSpPr>
          <p:cNvPr id="4" name="Espaço Reservado para Número de Slide 3"/>
          <p:cNvSpPr>
            <a:spLocks noGrp="1"/>
          </p:cNvSpPr>
          <p:nvPr>
            <p:ph type="sldNum" sz="quarter" idx="12"/>
          </p:nvPr>
        </p:nvSpPr>
        <p:spPr/>
        <p:txBody>
          <a:bodyPr/>
          <a:lstStyle/>
          <a:p>
            <a:fld id="{0AB167E1-0602-43B3-9572-2FA585A9FA67}" type="slidenum">
              <a:rPr lang="pt-BR" smtClean="0"/>
              <a:t>15</a:t>
            </a:fld>
            <a:endParaRPr lang="pt-BR"/>
          </a:p>
        </p:txBody>
      </p:sp>
    </p:spTree>
    <p:extLst>
      <p:ext uri="{BB962C8B-B14F-4D97-AF65-F5344CB8AC3E}">
        <p14:creationId xmlns:p14="http://schemas.microsoft.com/office/powerpoint/2010/main" val="2629175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78153"/>
          </a:xfrm>
        </p:spPr>
        <p:txBody>
          <a:bodyPr>
            <a:normAutofit fontScale="90000"/>
          </a:bodyPr>
          <a:lstStyle/>
          <a:p>
            <a:r>
              <a:rPr lang="pt-BR" b="1" dirty="0"/>
              <a:t>Normas de observância obrigatória para os</a:t>
            </a:r>
            <a:br>
              <a:rPr lang="pt-BR" b="1" dirty="0"/>
            </a:br>
            <a:r>
              <a:rPr lang="pt-BR" dirty="0"/>
              <a:t> </a:t>
            </a:r>
            <a:r>
              <a:rPr lang="pt-BR" b="1" dirty="0"/>
              <a:t>regimes</a:t>
            </a:r>
            <a:r>
              <a:rPr lang="pt-BR" dirty="0"/>
              <a:t> </a:t>
            </a:r>
            <a:r>
              <a:rPr lang="pt-BR" b="1" dirty="0"/>
              <a:t>estatutários e previdenciários</a:t>
            </a:r>
          </a:p>
        </p:txBody>
      </p:sp>
      <p:sp>
        <p:nvSpPr>
          <p:cNvPr id="3" name="Espaço Reservado para Conteúdo 2"/>
          <p:cNvSpPr>
            <a:spLocks noGrp="1"/>
          </p:cNvSpPr>
          <p:nvPr>
            <p:ph idx="1"/>
          </p:nvPr>
        </p:nvSpPr>
        <p:spPr>
          <a:xfrm>
            <a:off x="171450" y="1416106"/>
            <a:ext cx="9387417" cy="4760857"/>
          </a:xfrm>
        </p:spPr>
        <p:txBody>
          <a:bodyPr>
            <a:normAutofit fontScale="77500" lnSpcReduction="20000"/>
          </a:bodyPr>
          <a:lstStyle/>
          <a:p>
            <a:pPr marL="273050" indent="-273050" algn="just"/>
            <a:endParaRPr lang="pt-BR" altLang="pt-BR" b="1" dirty="0"/>
          </a:p>
          <a:p>
            <a:pPr marL="273050" indent="-273050" algn="just"/>
            <a:r>
              <a:rPr lang="pt-BR" altLang="pt-BR" b="1" dirty="0">
                <a:solidFill>
                  <a:srgbClr val="C00000"/>
                </a:solidFill>
              </a:rPr>
              <a:t>As normas constantes na Constituição Federal sobre servidores são de observância obrigatória </a:t>
            </a:r>
          </a:p>
          <a:p>
            <a:pPr marL="0" indent="0" algn="just">
              <a:buNone/>
            </a:pPr>
            <a:r>
              <a:rPr lang="pt-BR" altLang="pt-BR" b="1" dirty="0">
                <a:solidFill>
                  <a:srgbClr val="C00000"/>
                </a:solidFill>
              </a:rPr>
              <a:t>    para os entes (tanto para o regime funcional quanto o previdenciário)</a:t>
            </a:r>
          </a:p>
          <a:p>
            <a:pPr marL="730250" lvl="1" indent="-273050" algn="just">
              <a:lnSpc>
                <a:spcPct val="120000"/>
              </a:lnSpc>
            </a:pPr>
            <a:r>
              <a:rPr lang="pt-BR" altLang="pt-BR" b="1" dirty="0"/>
              <a:t>Ex. concurso público de ingresso, estabilidade, limite de remuneração (teto) princípio da legalidade</a:t>
            </a:r>
          </a:p>
          <a:p>
            <a:pPr marL="457200" lvl="1" indent="0" algn="just">
              <a:lnSpc>
                <a:spcPct val="120000"/>
              </a:lnSpc>
              <a:buNone/>
            </a:pPr>
            <a:r>
              <a:rPr lang="pt-BR" altLang="pt-BR" b="1" dirty="0"/>
              <a:t>     para instituição de vencimentos e vantagens funcionais, acumulação de cargos, empregos e funções,</a:t>
            </a:r>
          </a:p>
          <a:p>
            <a:pPr marL="457200" lvl="1" indent="0" algn="just">
              <a:lnSpc>
                <a:spcPct val="120000"/>
              </a:lnSpc>
              <a:buNone/>
            </a:pPr>
            <a:r>
              <a:rPr lang="pt-BR" altLang="pt-BR" b="1" dirty="0"/>
              <a:t>     cálculo de vantagens (vedado o cálculo em cascata) etc.</a:t>
            </a:r>
          </a:p>
          <a:p>
            <a:pPr marL="457200" lvl="1" indent="0" algn="just">
              <a:lnSpc>
                <a:spcPct val="120000"/>
              </a:lnSpc>
              <a:buNone/>
            </a:pPr>
            <a:r>
              <a:rPr lang="pt-BR" altLang="pt-BR" b="1" dirty="0"/>
              <a:t>	</a:t>
            </a:r>
            <a:r>
              <a:rPr lang="pt-BR" altLang="pt-BR" b="1" dirty="0" err="1"/>
              <a:t>Arts</a:t>
            </a:r>
            <a:r>
              <a:rPr lang="pt-BR" altLang="pt-BR" b="1" dirty="0"/>
              <a:t>. 37, 38, 39, 40 e 41; </a:t>
            </a:r>
            <a:r>
              <a:rPr lang="pt-BR" altLang="pt-BR" b="1" dirty="0" err="1"/>
              <a:t>arts</a:t>
            </a:r>
            <a:r>
              <a:rPr lang="pt-BR" altLang="pt-BR" b="1" dirty="0"/>
              <a:t>. 149 e 169, todos da CF</a:t>
            </a:r>
          </a:p>
          <a:p>
            <a:pPr marL="273050" indent="-273050" algn="just"/>
            <a:r>
              <a:rPr lang="pt-BR" altLang="pt-BR" b="1" dirty="0"/>
              <a:t>Não é lícito restringir ou ampliar essas normas ( ex. estabilidade não pode ser reduzida ou ampliada)</a:t>
            </a:r>
          </a:p>
          <a:p>
            <a:pPr marL="273050" indent="-273050" algn="just"/>
            <a:endParaRPr lang="pt-BR" altLang="pt-BR" sz="1200" b="1" dirty="0"/>
          </a:p>
          <a:p>
            <a:pPr marL="273050" indent="-273050" algn="just"/>
            <a:r>
              <a:rPr lang="pt-BR" altLang="pt-BR" b="1" dirty="0"/>
              <a:t>Outros direitos podem ser concedidos – interesse público. Ex. licença-prêmio, adicional de insalubridade</a:t>
            </a:r>
          </a:p>
          <a:p>
            <a:pPr marL="273050" indent="-273050" algn="just"/>
            <a:endParaRPr lang="pt-BR" altLang="pt-BR" b="1" dirty="0"/>
          </a:p>
          <a:p>
            <a:pPr marL="273050" indent="-273050" algn="just"/>
            <a:r>
              <a:rPr lang="pt-BR" altLang="pt-BR" b="1" dirty="0">
                <a:solidFill>
                  <a:srgbClr val="C00000"/>
                </a:solidFill>
              </a:rPr>
              <a:t>Conflito entre norma estatutária e a Constituição Federal: norma constitucional prevalece</a:t>
            </a:r>
          </a:p>
          <a:p>
            <a:pPr marL="273050" indent="-273050" algn="just"/>
            <a:r>
              <a:rPr lang="pt-BR" altLang="pt-BR" b="1" dirty="0">
                <a:solidFill>
                  <a:srgbClr val="C00000"/>
                </a:solidFill>
              </a:rPr>
              <a:t>A importância da declaração de inconstitucionalidade das leis </a:t>
            </a:r>
          </a:p>
          <a:p>
            <a:pPr marL="273050" indent="-273050" algn="just"/>
            <a:r>
              <a:rPr lang="pt-BR" altLang="pt-BR" b="1" dirty="0">
                <a:solidFill>
                  <a:srgbClr val="C00000"/>
                </a:solidFill>
              </a:rPr>
              <a:t>As </a:t>
            </a:r>
            <a:r>
              <a:rPr lang="pt-BR" altLang="pt-BR" b="1" dirty="0" err="1">
                <a:solidFill>
                  <a:srgbClr val="C00000"/>
                </a:solidFill>
              </a:rPr>
              <a:t>ADIs</a:t>
            </a:r>
            <a:r>
              <a:rPr lang="pt-BR" altLang="pt-BR" b="1" dirty="0">
                <a:solidFill>
                  <a:srgbClr val="C00000"/>
                </a:solidFill>
              </a:rPr>
              <a:t> e sua observância obrigatória pelos entes da federação (União, Estados, DF e Municípios) </a:t>
            </a:r>
            <a:r>
              <a:rPr lang="pt-BR" altLang="pt-BR" b="1" dirty="0" err="1">
                <a:solidFill>
                  <a:srgbClr val="C00000"/>
                </a:solidFill>
              </a:rPr>
              <a:t>Ex</a:t>
            </a:r>
            <a:r>
              <a:rPr lang="pt-BR" altLang="pt-BR" b="1" dirty="0">
                <a:solidFill>
                  <a:srgbClr val="C00000"/>
                </a:solidFill>
              </a:rPr>
              <a:t> ADI 3772 (Lei federal no. 11.301/2006) </a:t>
            </a:r>
          </a:p>
          <a:p>
            <a:pPr marL="273050" indent="-273050" algn="just"/>
            <a:r>
              <a:rPr lang="pt-BR" altLang="pt-BR" b="1" dirty="0">
                <a:solidFill>
                  <a:srgbClr val="C00000"/>
                </a:solidFill>
              </a:rPr>
              <a:t>Súmulas Vinculantes: obrigatórias para o Poder Judiciário e Administração Pública</a:t>
            </a:r>
          </a:p>
          <a:p>
            <a:pPr marL="273050" indent="-273050" algn="just"/>
            <a:endParaRPr lang="pt-BR" altLang="pt-BR" b="1" dirty="0"/>
          </a:p>
          <a:p>
            <a:pPr marL="273050" indent="-273050" algn="just"/>
            <a:endParaRPr lang="pt-BR" altLang="pt-BR" b="1" dirty="0"/>
          </a:p>
          <a:p>
            <a:pPr marL="273050" indent="-273050" algn="just"/>
            <a:endParaRPr lang="pt-BR" altLang="pt-BR" sz="1200" b="1" dirty="0"/>
          </a:p>
          <a:p>
            <a:pPr marL="730250" lvl="1" indent="-273050" algn="just"/>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16</a:t>
            </a:fld>
            <a:endParaRPr lang="pt-BR"/>
          </a:p>
        </p:txBody>
      </p:sp>
    </p:spTree>
    <p:extLst>
      <p:ext uri="{BB962C8B-B14F-4D97-AF65-F5344CB8AC3E}">
        <p14:creationId xmlns:p14="http://schemas.microsoft.com/office/powerpoint/2010/main" val="2802715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2756" y="930584"/>
            <a:ext cx="10249592" cy="3625232"/>
          </a:xfrm>
        </p:spPr>
        <p:txBody>
          <a:bodyPr>
            <a:normAutofit/>
          </a:bodyPr>
          <a:lstStyle/>
          <a:p>
            <a:r>
              <a:rPr lang="pt-BR" b="1" dirty="0"/>
              <a:t>Aspectos relevantes de algumas categorias ou 	institutos jurídicos estatutários</a:t>
            </a:r>
          </a:p>
        </p:txBody>
      </p:sp>
      <p:sp>
        <p:nvSpPr>
          <p:cNvPr id="4" name="Espaço Reservado para Número de Slide 3"/>
          <p:cNvSpPr>
            <a:spLocks noGrp="1"/>
          </p:cNvSpPr>
          <p:nvPr>
            <p:ph type="sldNum" sz="quarter" idx="12"/>
          </p:nvPr>
        </p:nvSpPr>
        <p:spPr/>
        <p:txBody>
          <a:bodyPr/>
          <a:lstStyle/>
          <a:p>
            <a:fld id="{0AB167E1-0602-43B3-9572-2FA585A9FA67}" type="slidenum">
              <a:rPr lang="pt-BR" smtClean="0"/>
              <a:t>17</a:t>
            </a:fld>
            <a:endParaRPr lang="pt-BR"/>
          </a:p>
        </p:txBody>
      </p:sp>
    </p:spTree>
    <p:extLst>
      <p:ext uri="{BB962C8B-B14F-4D97-AF65-F5344CB8AC3E}">
        <p14:creationId xmlns:p14="http://schemas.microsoft.com/office/powerpoint/2010/main" val="4216122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Concurso público</a:t>
            </a:r>
          </a:p>
        </p:txBody>
      </p:sp>
      <p:sp>
        <p:nvSpPr>
          <p:cNvPr id="3" name="Espaço Reservado para Conteúdo 2"/>
          <p:cNvSpPr>
            <a:spLocks noGrp="1"/>
          </p:cNvSpPr>
          <p:nvPr>
            <p:ph idx="1"/>
          </p:nvPr>
        </p:nvSpPr>
        <p:spPr/>
        <p:txBody>
          <a:bodyPr>
            <a:normAutofit fontScale="92500" lnSpcReduction="10000"/>
          </a:bodyPr>
          <a:lstStyle/>
          <a:p>
            <a:pPr marL="0" indent="0" algn="just">
              <a:buNone/>
            </a:pPr>
            <a:r>
              <a:rPr lang="pt-BR" altLang="pt-BR" sz="2800" b="1" dirty="0"/>
              <a:t>Art. 37, II, CF: para cargos efetivos, empregos e funções (exceto cargos em comissão)</a:t>
            </a:r>
          </a:p>
          <a:p>
            <a:pPr marL="0" indent="0" algn="just">
              <a:buNone/>
            </a:pPr>
            <a:r>
              <a:rPr lang="pt-BR" altLang="pt-BR" sz="2800" b="1" dirty="0"/>
              <a:t>Obriga a Administração Pública Direta e Indireta</a:t>
            </a:r>
          </a:p>
          <a:p>
            <a:pPr algn="just">
              <a:buNone/>
            </a:pPr>
            <a:r>
              <a:rPr lang="pt-BR" altLang="pt-BR" sz="2800" b="1" u="sng" dirty="0">
                <a:solidFill>
                  <a:srgbClr val="C00000"/>
                </a:solidFill>
              </a:rPr>
              <a:t>Necessário editar lei sobre regras genéricas dos concursos </a:t>
            </a:r>
            <a:r>
              <a:rPr lang="pt-BR" altLang="pt-BR" sz="2800" b="1" dirty="0"/>
              <a:t>( fases, recursos, se exigência de psicotécnico, etc.; previsão para cotas para pessoas com deficiência ou outras)</a:t>
            </a:r>
          </a:p>
          <a:p>
            <a:pPr algn="just">
              <a:buNone/>
            </a:pPr>
            <a:r>
              <a:rPr lang="pt-BR" altLang="pt-BR" sz="2800" b="1" dirty="0"/>
              <a:t>A importância do edital: reflexo no RPPS</a:t>
            </a:r>
          </a:p>
          <a:p>
            <a:pPr algn="just">
              <a:buNone/>
            </a:pPr>
            <a:r>
              <a:rPr lang="pt-BR" altLang="pt-BR" sz="2800" b="1" dirty="0"/>
              <a:t>Atribuições dos cargos: edital</a:t>
            </a:r>
          </a:p>
          <a:p>
            <a:pPr algn="just">
              <a:buNone/>
            </a:pPr>
            <a:endParaRPr lang="pt-BR" altLang="pt-BR" sz="1400" dirty="0"/>
          </a:p>
          <a:p>
            <a:pPr algn="just">
              <a:buNone/>
            </a:pPr>
            <a:endParaRPr lang="pt-BR" altLang="pt-BR" sz="1400" b="1" dirty="0"/>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18</a:t>
            </a:fld>
            <a:endParaRPr lang="pt-BR"/>
          </a:p>
        </p:txBody>
      </p:sp>
    </p:spTree>
    <p:extLst>
      <p:ext uri="{BB962C8B-B14F-4D97-AF65-F5344CB8AC3E}">
        <p14:creationId xmlns:p14="http://schemas.microsoft.com/office/powerpoint/2010/main" val="2941921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Aposentadoria do servidor por invalidez – servidor que ingressa incapacitado</a:t>
            </a:r>
          </a:p>
        </p:txBody>
      </p:sp>
      <p:sp>
        <p:nvSpPr>
          <p:cNvPr id="3" name="Espaço Reservado para Conteúdo 2"/>
          <p:cNvSpPr>
            <a:spLocks noGrp="1"/>
          </p:cNvSpPr>
          <p:nvPr>
            <p:ph idx="1"/>
          </p:nvPr>
        </p:nvSpPr>
        <p:spPr/>
        <p:txBody>
          <a:bodyPr>
            <a:normAutofit/>
          </a:bodyPr>
          <a:lstStyle/>
          <a:p>
            <a:pPr>
              <a:lnSpc>
                <a:spcPct val="80000"/>
              </a:lnSpc>
              <a:defRPr/>
            </a:pPr>
            <a:endParaRPr lang="pt-BR" sz="2400" b="1" dirty="0">
              <a:effectLst>
                <a:outerShdw blurRad="38100" dist="38100" dir="2700000" algn="tl">
                  <a:srgbClr val="C0C0C0"/>
                </a:outerShdw>
              </a:effectLst>
            </a:endParaRPr>
          </a:p>
          <a:p>
            <a:pPr>
              <a:lnSpc>
                <a:spcPct val="80000"/>
              </a:lnSpc>
              <a:defRPr/>
            </a:pPr>
            <a:r>
              <a:rPr lang="pt-BR" sz="2400" b="1" dirty="0">
                <a:effectLst>
                  <a:outerShdw blurRad="38100" dist="38100" dir="2700000" algn="tl">
                    <a:srgbClr val="C0C0C0"/>
                  </a:outerShdw>
                </a:effectLst>
              </a:rPr>
              <a:t>Servidor que ingressa no serviço público </a:t>
            </a:r>
            <a:r>
              <a:rPr lang="pt-BR" sz="2400" b="1" u="sng" dirty="0">
                <a:solidFill>
                  <a:srgbClr val="C00000"/>
                </a:solidFill>
                <a:effectLst>
                  <a:outerShdw blurRad="38100" dist="38100" dir="2700000" algn="tl">
                    <a:srgbClr val="C0C0C0"/>
                  </a:outerShdw>
                </a:effectLst>
              </a:rPr>
              <a:t>incapacitado</a:t>
            </a:r>
            <a:r>
              <a:rPr lang="pt-BR" sz="2400" b="1" dirty="0">
                <a:effectLst>
                  <a:outerShdw blurRad="38100" dist="38100" dir="2700000" algn="tl">
                    <a:srgbClr val="C0C0C0"/>
                  </a:outerShdw>
                </a:effectLst>
              </a:rPr>
              <a:t> – pode ter sua posse anulada (devido processo legal)</a:t>
            </a:r>
          </a:p>
          <a:p>
            <a:pPr>
              <a:lnSpc>
                <a:spcPct val="80000"/>
              </a:lnSpc>
              <a:defRPr/>
            </a:pPr>
            <a:r>
              <a:rPr lang="pt-BR" sz="2400" b="1" dirty="0">
                <a:effectLst>
                  <a:outerShdw blurRad="38100" dist="38100" dir="2700000" algn="tl">
                    <a:srgbClr val="C0C0C0"/>
                  </a:outerShdw>
                </a:effectLst>
              </a:rPr>
              <a:t>Decreto no. 47.244, de 28.04.2006 (Município de São Paulo) – estabelece procedimento administrativo para anulação de posse</a:t>
            </a:r>
          </a:p>
          <a:p>
            <a:pPr lvl="1">
              <a:lnSpc>
                <a:spcPct val="80000"/>
              </a:lnSpc>
              <a:defRPr/>
            </a:pPr>
            <a:r>
              <a:rPr lang="pt-BR" sz="2200" b="1" dirty="0">
                <a:effectLst>
                  <a:outerShdw blurRad="38100" dist="38100" dir="2700000" algn="tl">
                    <a:srgbClr val="C0C0C0"/>
                  </a:outerShdw>
                </a:effectLst>
              </a:rPr>
              <a:t>- fraude ou omissão de informação por parte do servidor:</a:t>
            </a:r>
          </a:p>
          <a:p>
            <a:pPr lvl="2">
              <a:lnSpc>
                <a:spcPct val="80000"/>
              </a:lnSpc>
              <a:defRPr/>
            </a:pPr>
            <a:r>
              <a:rPr lang="pt-BR" sz="2000" b="1" dirty="0">
                <a:effectLst>
                  <a:outerShdw blurRad="38100" dist="38100" dir="2700000" algn="tl">
                    <a:srgbClr val="C0C0C0"/>
                  </a:outerShdw>
                </a:effectLst>
              </a:rPr>
              <a:t>Antecedentes criminais </a:t>
            </a:r>
          </a:p>
          <a:p>
            <a:pPr lvl="2">
              <a:lnSpc>
                <a:spcPct val="80000"/>
              </a:lnSpc>
              <a:defRPr/>
            </a:pPr>
            <a:r>
              <a:rPr lang="pt-BR" sz="2000" b="1" dirty="0">
                <a:effectLst>
                  <a:outerShdw blurRad="38100" dist="38100" dir="2700000" algn="tl">
                    <a:srgbClr val="C0C0C0"/>
                  </a:outerShdw>
                </a:effectLst>
              </a:rPr>
              <a:t>Omissão de patologia pré-existente </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19</a:t>
            </a:fld>
            <a:endParaRPr lang="pt-BR"/>
          </a:p>
        </p:txBody>
      </p:sp>
    </p:spTree>
    <p:extLst>
      <p:ext uri="{BB962C8B-B14F-4D97-AF65-F5344CB8AC3E}">
        <p14:creationId xmlns:p14="http://schemas.microsoft.com/office/powerpoint/2010/main" val="705330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1118508"/>
            <a:ext cx="8596668" cy="2449286"/>
          </a:xfrm>
        </p:spPr>
        <p:txBody>
          <a:bodyPr/>
          <a:lstStyle/>
          <a:p>
            <a:r>
              <a:rPr lang="pt-BR" dirty="0"/>
              <a:t>REGIMES JURÍDICOS DOS SERVIDORES PÚBLICOS</a:t>
            </a:r>
          </a:p>
        </p:txBody>
      </p:sp>
      <p:sp>
        <p:nvSpPr>
          <p:cNvPr id="4" name="Espaço Reservado para Número de Slide 3"/>
          <p:cNvSpPr>
            <a:spLocks noGrp="1"/>
          </p:cNvSpPr>
          <p:nvPr>
            <p:ph type="sldNum" sz="quarter" idx="12"/>
          </p:nvPr>
        </p:nvSpPr>
        <p:spPr/>
        <p:txBody>
          <a:bodyPr/>
          <a:lstStyle/>
          <a:p>
            <a:fld id="{0AB167E1-0602-43B3-9572-2FA585A9FA67}" type="slidenum">
              <a:rPr lang="pt-BR" smtClean="0"/>
              <a:t>2</a:t>
            </a:fld>
            <a:endParaRPr lang="pt-BR"/>
          </a:p>
        </p:txBody>
      </p:sp>
    </p:spTree>
    <p:extLst>
      <p:ext uri="{BB962C8B-B14F-4D97-AF65-F5344CB8AC3E}">
        <p14:creationId xmlns:p14="http://schemas.microsoft.com/office/powerpoint/2010/main" val="2024750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2700868"/>
            <a:ext cx="8596668" cy="924076"/>
          </a:xfrm>
        </p:spPr>
        <p:txBody>
          <a:bodyPr/>
          <a:lstStyle/>
          <a:p>
            <a:r>
              <a:rPr lang="pt-BR" b="1" dirty="0"/>
              <a:t>ACESSO FUNCIONAL</a:t>
            </a:r>
          </a:p>
        </p:txBody>
      </p:sp>
      <p:sp>
        <p:nvSpPr>
          <p:cNvPr id="4" name="Espaço Reservado para Número de Slide 3"/>
          <p:cNvSpPr>
            <a:spLocks noGrp="1"/>
          </p:cNvSpPr>
          <p:nvPr>
            <p:ph type="sldNum" sz="quarter" idx="12"/>
          </p:nvPr>
        </p:nvSpPr>
        <p:spPr/>
        <p:txBody>
          <a:bodyPr/>
          <a:lstStyle/>
          <a:p>
            <a:fld id="{0AB167E1-0602-43B3-9572-2FA585A9FA67}" type="slidenum">
              <a:rPr lang="pt-BR" smtClean="0"/>
              <a:t>20</a:t>
            </a:fld>
            <a:endParaRPr lang="pt-BR"/>
          </a:p>
        </p:txBody>
      </p:sp>
    </p:spTree>
    <p:extLst>
      <p:ext uri="{BB962C8B-B14F-4D97-AF65-F5344CB8AC3E}">
        <p14:creationId xmlns:p14="http://schemas.microsoft.com/office/powerpoint/2010/main" val="1331314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altLang="pt-BR" sz="2800" b="1" dirty="0"/>
              <a:t>Acesso e transferência: formas de ingresso em carreira diversa daquela para a qual o servidor ingressou por concurso  </a:t>
            </a:r>
            <a:br>
              <a:rPr lang="pt-BR" altLang="pt-BR" sz="2800" b="1" dirty="0"/>
            </a:br>
            <a:endParaRPr lang="pt-BR" sz="2800" b="1" dirty="0"/>
          </a:p>
        </p:txBody>
      </p:sp>
      <p:sp>
        <p:nvSpPr>
          <p:cNvPr id="3" name="Espaço Reservado para Conteúdo 2"/>
          <p:cNvSpPr>
            <a:spLocks noGrp="1"/>
          </p:cNvSpPr>
          <p:nvPr>
            <p:ph idx="1"/>
          </p:nvPr>
        </p:nvSpPr>
        <p:spPr/>
        <p:txBody>
          <a:bodyPr/>
          <a:lstStyle/>
          <a:p>
            <a:pPr algn="just">
              <a:lnSpc>
                <a:spcPct val="90000"/>
              </a:lnSpc>
            </a:pPr>
            <a:r>
              <a:rPr lang="pt-BR" altLang="pt-BR" sz="3600" dirty="0"/>
              <a:t>Súmula vinculante no 43:</a:t>
            </a:r>
          </a:p>
          <a:p>
            <a:pPr algn="just"/>
            <a:r>
              <a:rPr lang="pt-BR" dirty="0"/>
              <a:t>É inconstitucional toda modalidade de provimento que propicie ao servidor investir-se, sem prévia aprovação em concurso público destinado ao seu provimento, em cargo que não integra a carreira na qual anteriormente investido.</a:t>
            </a:r>
          </a:p>
          <a:p>
            <a:pPr algn="just"/>
            <a:r>
              <a:rPr lang="pt-BR" altLang="pt-BR" sz="3600" dirty="0"/>
              <a:t>(conversão da Súmula 685)</a:t>
            </a:r>
            <a:endParaRPr lang="pt-BR" altLang="pt-BR" dirty="0"/>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21</a:t>
            </a:fld>
            <a:endParaRPr lang="pt-BR"/>
          </a:p>
        </p:txBody>
      </p:sp>
    </p:spTree>
    <p:extLst>
      <p:ext uri="{BB962C8B-B14F-4D97-AF65-F5344CB8AC3E}">
        <p14:creationId xmlns:p14="http://schemas.microsoft.com/office/powerpoint/2010/main" val="1560911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FORMAS DE ACESSO INCONSTITUCIONAIS</a:t>
            </a:r>
          </a:p>
        </p:txBody>
      </p:sp>
      <p:sp>
        <p:nvSpPr>
          <p:cNvPr id="3" name="Espaço Reservado para Conteúdo 2"/>
          <p:cNvSpPr>
            <a:spLocks noGrp="1"/>
          </p:cNvSpPr>
          <p:nvPr>
            <p:ph idx="1"/>
          </p:nvPr>
        </p:nvSpPr>
        <p:spPr>
          <a:xfrm>
            <a:off x="677334" y="1641021"/>
            <a:ext cx="8596668" cy="5159829"/>
          </a:xfrm>
        </p:spPr>
        <p:txBody>
          <a:bodyPr>
            <a:normAutofit fontScale="25000" lnSpcReduction="20000"/>
          </a:bodyPr>
          <a:lstStyle/>
          <a:p>
            <a:pPr algn="just">
              <a:lnSpc>
                <a:spcPct val="90000"/>
              </a:lnSpc>
            </a:pPr>
            <a:endParaRPr lang="pt-BR" altLang="pt-BR" sz="2900" b="1" u="sng" dirty="0"/>
          </a:p>
          <a:p>
            <a:pPr algn="just">
              <a:lnSpc>
                <a:spcPct val="90000"/>
              </a:lnSpc>
            </a:pPr>
            <a:r>
              <a:rPr lang="pt-BR" altLang="pt-BR" sz="4800" b="1" u="sng" dirty="0"/>
              <a:t>Transposição </a:t>
            </a:r>
          </a:p>
          <a:p>
            <a:pPr lvl="1" algn="just"/>
            <a:r>
              <a:rPr lang="pt-BR" altLang="pt-BR" sz="4800" b="1" dirty="0"/>
              <a:t>ADI 3342 (STF) – Resolução 825,de 2002, da Assembleia Legislativa do Estado de São Paulo: é inconstitucional toda modalidade de provimento que propicie ao servidor investir-se, sem concurso, em cargo de outra carreira</a:t>
            </a:r>
          </a:p>
          <a:p>
            <a:pPr lvl="1" algn="just"/>
            <a:r>
              <a:rPr lang="pt-BR" sz="4800" dirty="0"/>
              <a:t>ADI 3857 (STF) – é inconstitucional a lei que, a pretexto de reorganização de carreira, enseja provimento derivado de cargos. (transposição de funções do nível médio a cargos de nível superior – embora mantidos em quadro em extinção);</a:t>
            </a:r>
            <a:endParaRPr lang="pt-BR" altLang="pt-BR" sz="4800" b="1" dirty="0"/>
          </a:p>
          <a:p>
            <a:pPr marL="457200" lvl="1" indent="0" algn="just">
              <a:buNone/>
            </a:pPr>
            <a:endParaRPr lang="pt-BR" altLang="pt-BR" sz="4800" b="1" dirty="0"/>
          </a:p>
          <a:p>
            <a:pPr algn="just">
              <a:lnSpc>
                <a:spcPct val="90000"/>
              </a:lnSpc>
            </a:pPr>
            <a:r>
              <a:rPr lang="pt-PT" altLang="pt-BR" sz="4800" b="1" u="sng" dirty="0"/>
              <a:t>Enquadramento  de servidor estável em cargo efetivo sem concurso: inconstitucional</a:t>
            </a:r>
          </a:p>
          <a:p>
            <a:pPr algn="just">
              <a:lnSpc>
                <a:spcPct val="90000"/>
              </a:lnSpc>
            </a:pPr>
            <a:endParaRPr lang="pt-BR" sz="4800" b="1" dirty="0"/>
          </a:p>
          <a:p>
            <a:pPr algn="just">
              <a:lnSpc>
                <a:spcPct val="120000"/>
              </a:lnSpc>
            </a:pPr>
            <a:r>
              <a:rPr lang="pt-BR" sz="4800" b="1" dirty="0"/>
              <a:t>AÇÃO DIRETA DE INCONSTITUCIONALIDADE. MEDIDA CAUTELAR. CONSTITUIÇÃO DO ESTADO DO PARANÁ: § 2º DO ART. 35. LEI ESTADUAL Nº 10.219, DE 21 DE DEZEMBRO DE 1992: ART. 70, § 2º. SERVIDORES PÚBLICOS ORIUNDOS DO REGIME CELETISTA: CONTAGEM DO TEMPO DE SERVIÇO PRESTADO AO ESTADO: EFETIVIDADE E ESTABILIDADE: DISTINÇÃO. 1. Não afronta o princípio da iniciativa prevista no art. 61, § 1º, inciso II, alínea "c", da Constituição Federal, a norma da Carta Estadual que, exceto para fins de aposentadoria e disponibilidade, permite o cômputo do tempo de serviço prestado ao Estado para os demais efeitos legais. 2. Efetividade e estabilidade. Não há que confundir efetividade com estabilidade. Aquela é atributo do cargo, designando o funcionário desde o instante da nomeação; a estabilidade é aderência, é integração no serviço público depois de preenchidas determinadas condições fixadas em lei, que se adquire pelo decurso de tempo. Precedente: RE nº 167.635. 3. </a:t>
            </a:r>
            <a:r>
              <a:rPr lang="pt-BR" sz="4800" b="1" dirty="0">
                <a:solidFill>
                  <a:srgbClr val="C00000"/>
                </a:solidFill>
              </a:rPr>
              <a:t>O servidor que preenchera as condições exigidas pelo art. 19 do ADCT-CF/88 é estável no cargo para o qual fora contratado pela Administração Pública, mas não é efetivo. Por isso não se equipara ao servidor público efetivo no que concerne aos efeitos legais que dependam da efetividade. 4. </a:t>
            </a:r>
            <a:r>
              <a:rPr lang="pt-BR" sz="4800" b="1" dirty="0"/>
              <a:t>Pedido de liminar deferido, em parte. (ADI 1695/MC/PR, Pleno, Rel. Min, Maurício Correa, </a:t>
            </a:r>
            <a:r>
              <a:rPr lang="pt-BR" sz="4800" b="1" dirty="0" err="1"/>
              <a:t>DJe</a:t>
            </a:r>
            <a:r>
              <a:rPr lang="pt-BR" sz="4800" b="1" dirty="0"/>
              <a:t> 07.08.98)</a:t>
            </a:r>
          </a:p>
          <a:p>
            <a:pPr hangingPunct="0">
              <a:lnSpc>
                <a:spcPct val="120000"/>
              </a:lnSpc>
            </a:pPr>
            <a:r>
              <a:rPr lang="pt-BR" sz="4800" b="1" dirty="0"/>
              <a:t>Nesse sentido: </a:t>
            </a:r>
            <a:r>
              <a:rPr lang="x-none" sz="4800" b="1" dirty="0"/>
              <a:t>ADI 1222-3 AL; 180-9 RS; 186-8 PR; 872-2 RS; 1150-RS;1695-MC</a:t>
            </a:r>
            <a:endParaRPr lang="pt-BR" sz="4800" b="1" dirty="0"/>
          </a:p>
          <a:p>
            <a:pPr hangingPunct="0">
              <a:lnSpc>
                <a:spcPct val="120000"/>
              </a:lnSpc>
            </a:pPr>
            <a:r>
              <a:rPr lang="pt-BR" sz="4800" dirty="0"/>
              <a:t> </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22</a:t>
            </a:fld>
            <a:endParaRPr lang="pt-BR"/>
          </a:p>
        </p:txBody>
      </p:sp>
    </p:spTree>
    <p:extLst>
      <p:ext uri="{BB962C8B-B14F-4D97-AF65-F5344CB8AC3E}">
        <p14:creationId xmlns:p14="http://schemas.microsoft.com/office/powerpoint/2010/main" val="2308431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FORMAS DE ACESSO INCONSTITUCIONAIS</a:t>
            </a:r>
            <a:endParaRPr lang="pt-BR" dirty="0"/>
          </a:p>
        </p:txBody>
      </p:sp>
      <p:sp>
        <p:nvSpPr>
          <p:cNvPr id="3" name="Espaço Reservado para Conteúdo 2"/>
          <p:cNvSpPr>
            <a:spLocks noGrp="1"/>
          </p:cNvSpPr>
          <p:nvPr>
            <p:ph idx="1"/>
          </p:nvPr>
        </p:nvSpPr>
        <p:spPr>
          <a:xfrm>
            <a:off x="677334" y="1861457"/>
            <a:ext cx="8596668" cy="4906736"/>
          </a:xfrm>
        </p:spPr>
        <p:txBody>
          <a:bodyPr>
            <a:normAutofit fontScale="92500" lnSpcReduction="20000"/>
          </a:bodyPr>
          <a:lstStyle/>
          <a:p>
            <a:r>
              <a:rPr lang="pt-BR" altLang="pt-BR" b="1" dirty="0"/>
              <a:t>Transformação de cargos:</a:t>
            </a:r>
          </a:p>
          <a:p>
            <a:r>
              <a:rPr lang="pt-BR" altLang="pt-BR" b="1" dirty="0"/>
              <a:t>ADI</a:t>
            </a:r>
            <a:r>
              <a:rPr lang="pt-BR" altLang="pt-BR" dirty="0"/>
              <a:t> nº 1.030(STF- j. 28.8.1996): inconstitucional a lei que procedeu à transformação, com seus ocupantes, de cargos de nível médio em cargos de nível superior – espécie de aproveitamento ofensivo ao disposto no art. 37, II, CF</a:t>
            </a:r>
          </a:p>
          <a:p>
            <a:r>
              <a:rPr lang="pt-BR" altLang="pt-BR" b="1" dirty="0"/>
              <a:t>Transformação (acesso) na carreira do magistério (professores em especialista):</a:t>
            </a:r>
          </a:p>
          <a:p>
            <a:pPr lvl="1" algn="just">
              <a:buFontTx/>
              <a:buChar char="-"/>
            </a:pPr>
            <a:r>
              <a:rPr lang="pt-BR" b="1" dirty="0"/>
              <a:t>Agravo regimental em recurso extraordinário com agravo. 2. Professores municipais. Concurso público para provimento de cargo de especialista em ensino. 3. RE-RG 523.086. Inaplicabilidade. 4. Violação à cláusula de reserva de plenário. Inexistência. Precedentes. 5 Concurso público interno. Provimento derivado mediante acesso. Inconstitucionalidade. ADI 231 e 837. Enunciado 685. 6. Agravo regimental a que se nega provimento.</a:t>
            </a:r>
          </a:p>
          <a:p>
            <a:pPr lvl="2" algn="just">
              <a:buFontTx/>
              <a:buChar char="-"/>
            </a:pPr>
            <a:r>
              <a:rPr lang="pt-BR" altLang="pt-BR" b="1" dirty="0"/>
              <a:t>STF: </a:t>
            </a:r>
            <a:r>
              <a:rPr lang="pt-BR" altLang="pt-BR" b="1" dirty="0" err="1"/>
              <a:t>AgR</a:t>
            </a:r>
            <a:r>
              <a:rPr lang="pt-BR" altLang="pt-BR" b="1" dirty="0"/>
              <a:t> ARE 680296 (j.13.11.2012)</a:t>
            </a:r>
          </a:p>
          <a:p>
            <a:pPr lvl="2" algn="just">
              <a:buFontTx/>
              <a:buChar char="-"/>
            </a:pPr>
            <a:r>
              <a:rPr lang="pt-BR" altLang="pt-BR" sz="1900" b="1" dirty="0">
                <a:solidFill>
                  <a:srgbClr val="C00000"/>
                </a:solidFill>
              </a:rPr>
              <a:t>Acompanhar a ADI 3567 (onde se discute o acesso interno do professor para cargo de especialista)</a:t>
            </a:r>
          </a:p>
          <a:p>
            <a:r>
              <a:rPr lang="pt-BR" altLang="pt-BR" b="1" dirty="0"/>
              <a:t>Transformação de agente de creche em professor</a:t>
            </a:r>
          </a:p>
          <a:p>
            <a:pPr lvl="2" algn="just"/>
            <a:r>
              <a:rPr lang="pt-BR" u="sng" dirty="0"/>
              <a:t>o enquadramento pela lei somente poderá incluir os servidores que possuam a habilitação para o magistério e que </a:t>
            </a:r>
            <a:r>
              <a:rPr lang="pt-BR" b="1" u="sng" dirty="0"/>
              <a:t>essa habilitação tenha sido exigida quando da realização do concurso público de provas e títulos que precedeu o seu ingresso no serviço público. (parecer CNE/CEB 7/2011)</a:t>
            </a:r>
          </a:p>
          <a:p>
            <a:pPr marL="914400" lvl="2" indent="0" algn="just">
              <a:buNone/>
            </a:pPr>
            <a:endParaRPr lang="pt-BR" altLang="pt-BR" b="1" dirty="0"/>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23</a:t>
            </a:fld>
            <a:endParaRPr lang="pt-BR"/>
          </a:p>
        </p:txBody>
      </p:sp>
    </p:spTree>
    <p:extLst>
      <p:ext uri="{BB962C8B-B14F-4D97-AF65-F5344CB8AC3E}">
        <p14:creationId xmlns:p14="http://schemas.microsoft.com/office/powerpoint/2010/main" val="3055970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FORMAS DE ACESSO INCONSTITUCIONAIS</a:t>
            </a:r>
            <a:endParaRPr lang="pt-BR" dirty="0"/>
          </a:p>
        </p:txBody>
      </p:sp>
      <p:sp>
        <p:nvSpPr>
          <p:cNvPr id="3" name="Espaço Reservado para Conteúdo 2"/>
          <p:cNvSpPr>
            <a:spLocks noGrp="1"/>
          </p:cNvSpPr>
          <p:nvPr>
            <p:ph idx="1"/>
          </p:nvPr>
        </p:nvSpPr>
        <p:spPr/>
        <p:txBody>
          <a:bodyPr/>
          <a:lstStyle/>
          <a:p>
            <a:r>
              <a:rPr lang="pt-BR" altLang="pt-BR" b="1" dirty="0"/>
              <a:t>Transferência do professor (nível médio) para professor (nível universitário</a:t>
            </a:r>
            <a:r>
              <a:rPr lang="pt-BR" altLang="pt-BR" dirty="0"/>
              <a:t>): </a:t>
            </a:r>
            <a:r>
              <a:rPr lang="pt-BR" altLang="pt-BR" dirty="0">
                <a:solidFill>
                  <a:srgbClr val="C00000"/>
                </a:solidFill>
              </a:rPr>
              <a:t>discussão no RE 523086 (repercussão geral reconhecida) tema 493</a:t>
            </a:r>
          </a:p>
          <a:p>
            <a:r>
              <a:rPr lang="pt-BR" altLang="pt-BR" dirty="0">
                <a:solidFill>
                  <a:srgbClr val="C00000"/>
                </a:solidFill>
              </a:rPr>
              <a:t>Acompanhar</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24</a:t>
            </a:fld>
            <a:endParaRPr lang="pt-BR"/>
          </a:p>
        </p:txBody>
      </p:sp>
    </p:spTree>
    <p:extLst>
      <p:ext uri="{BB962C8B-B14F-4D97-AF65-F5344CB8AC3E}">
        <p14:creationId xmlns:p14="http://schemas.microsoft.com/office/powerpoint/2010/main" val="2662817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1355272"/>
            <a:ext cx="8596668" cy="1918608"/>
          </a:xfrm>
        </p:spPr>
        <p:txBody>
          <a:bodyPr/>
          <a:lstStyle/>
          <a:p>
            <a:r>
              <a:rPr lang="pt-BR" b="1" dirty="0"/>
              <a:t>ESTÁGIO PROBATÓRIO E ESTABILIDADE</a:t>
            </a:r>
          </a:p>
        </p:txBody>
      </p:sp>
      <p:sp>
        <p:nvSpPr>
          <p:cNvPr id="4" name="Espaço Reservado para Número de Slide 3"/>
          <p:cNvSpPr>
            <a:spLocks noGrp="1"/>
          </p:cNvSpPr>
          <p:nvPr>
            <p:ph type="sldNum" sz="quarter" idx="12"/>
          </p:nvPr>
        </p:nvSpPr>
        <p:spPr/>
        <p:txBody>
          <a:bodyPr/>
          <a:lstStyle/>
          <a:p>
            <a:fld id="{0AB167E1-0602-43B3-9572-2FA585A9FA67}" type="slidenum">
              <a:rPr lang="pt-BR" smtClean="0"/>
              <a:t>25</a:t>
            </a:fld>
            <a:endParaRPr lang="pt-BR"/>
          </a:p>
        </p:txBody>
      </p:sp>
    </p:spTree>
    <p:extLst>
      <p:ext uri="{BB962C8B-B14F-4D97-AF65-F5344CB8AC3E}">
        <p14:creationId xmlns:p14="http://schemas.microsoft.com/office/powerpoint/2010/main" val="1225436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5"/>
          <p:cNvSpPr txBox="1">
            <a:spLocks noGrp="1"/>
          </p:cNvSpPr>
          <p:nvPr/>
        </p:nvSpPr>
        <p:spPr>
          <a:xfrm>
            <a:off x="4191000" y="6356351"/>
            <a:ext cx="3352800" cy="365125"/>
          </a:xfrm>
          <a:prstGeom prst="rect">
            <a:avLst/>
          </a:prstGeom>
          <a:noFill/>
        </p:spPr>
        <p:txBody>
          <a:bodyPr lIns="0" tIns="0" rIns="0" bIns="0" anchor="b"/>
          <a:lstStyle/>
          <a:p>
            <a:pPr>
              <a:defRPr/>
            </a:pPr>
            <a:endParaRPr lang="en-US" sz="1200">
              <a:solidFill>
                <a:schemeClr val="tx2">
                  <a:shade val="90000"/>
                </a:schemeClr>
              </a:solidFill>
              <a:latin typeface="Arial" charset="0"/>
              <a:cs typeface="Arial" charset="0"/>
            </a:endParaRPr>
          </a:p>
        </p:txBody>
      </p:sp>
      <p:sp>
        <p:nvSpPr>
          <p:cNvPr id="61445" name="Espaço Reservado para Número de Slide 1"/>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7BA10C2-6898-4DE5-8E6A-2AD5DEE0F7DA}" type="slidenum">
              <a:rPr lang="en-US" altLang="pt-BR"/>
              <a:pPr eaLnBrk="1" hangingPunct="1"/>
              <a:t>26</a:t>
            </a:fld>
            <a:endParaRPr lang="en-US" altLang="pt-BR"/>
          </a:p>
        </p:txBody>
      </p:sp>
      <p:sp>
        <p:nvSpPr>
          <p:cNvPr id="61443" name="Rectangle 3"/>
          <p:cNvSpPr>
            <a:spLocks noGrp="1" noChangeArrowheads="1"/>
          </p:cNvSpPr>
          <p:nvPr>
            <p:ph type="body" idx="4294967295"/>
          </p:nvPr>
        </p:nvSpPr>
        <p:spPr>
          <a:xfrm>
            <a:off x="0" y="404813"/>
            <a:ext cx="9474200" cy="6249080"/>
          </a:xfrm>
        </p:spPr>
        <p:txBody>
          <a:bodyPr>
            <a:normAutofit fontScale="85000" lnSpcReduction="10000"/>
          </a:bodyPr>
          <a:lstStyle/>
          <a:p>
            <a:pPr marL="457200" indent="-457200" algn="just">
              <a:lnSpc>
                <a:spcPct val="80000"/>
              </a:lnSpc>
            </a:pPr>
            <a:r>
              <a:rPr lang="pt-BR" altLang="pt-BR" sz="3100" dirty="0"/>
              <a:t>Efetividade: atributo do cargo;</a:t>
            </a:r>
          </a:p>
          <a:p>
            <a:pPr marL="457200" indent="-457200" algn="just">
              <a:lnSpc>
                <a:spcPct val="80000"/>
              </a:lnSpc>
            </a:pPr>
            <a:endParaRPr lang="pt-BR" altLang="pt-BR" sz="1200" dirty="0"/>
          </a:p>
          <a:p>
            <a:pPr marL="457200" indent="-457200" algn="just">
              <a:lnSpc>
                <a:spcPct val="80000"/>
              </a:lnSpc>
            </a:pPr>
            <a:r>
              <a:rPr lang="pt-BR" altLang="pt-BR" sz="3100" dirty="0"/>
              <a:t>Estabilidade: atributo do servidor – 3 (três) anos de efetivo exercício – art. 41 da CF</a:t>
            </a:r>
          </a:p>
          <a:p>
            <a:pPr marL="457200" indent="-457200" algn="just">
              <a:lnSpc>
                <a:spcPct val="80000"/>
              </a:lnSpc>
            </a:pPr>
            <a:endParaRPr lang="pt-BR" altLang="pt-BR" sz="1200" dirty="0"/>
          </a:p>
          <a:p>
            <a:pPr marL="457200" indent="-457200" algn="just">
              <a:lnSpc>
                <a:spcPct val="80000"/>
              </a:lnSpc>
            </a:pPr>
            <a:r>
              <a:rPr lang="pt-BR" altLang="pt-BR" sz="3100" dirty="0"/>
              <a:t>Perda do cargo:</a:t>
            </a:r>
          </a:p>
          <a:p>
            <a:pPr marL="838200" lvl="1" indent="-381000" algn="just">
              <a:lnSpc>
                <a:spcPct val="80000"/>
              </a:lnSpc>
            </a:pPr>
            <a:r>
              <a:rPr lang="pt-BR" altLang="pt-BR" b="1" dirty="0"/>
              <a:t>Sentença judicial</a:t>
            </a:r>
          </a:p>
          <a:p>
            <a:pPr marL="838200" lvl="1" indent="-381000" algn="just">
              <a:lnSpc>
                <a:spcPct val="80000"/>
              </a:lnSpc>
            </a:pPr>
            <a:r>
              <a:rPr lang="pt-BR" altLang="pt-BR" b="1" dirty="0"/>
              <a:t>Processo administrativo</a:t>
            </a:r>
          </a:p>
          <a:p>
            <a:pPr marL="838200" lvl="1" indent="-381000" algn="just">
              <a:lnSpc>
                <a:spcPct val="80000"/>
              </a:lnSpc>
            </a:pPr>
            <a:r>
              <a:rPr lang="pt-BR" altLang="pt-BR" b="1" dirty="0"/>
              <a:t>Avaliação periódica de desempenho (LC – PL 248/98)</a:t>
            </a:r>
          </a:p>
          <a:p>
            <a:pPr marL="838200" lvl="1" indent="-381000" algn="just">
              <a:lnSpc>
                <a:spcPct val="80000"/>
              </a:lnSpc>
            </a:pPr>
            <a:r>
              <a:rPr lang="pt-BR" altLang="pt-BR" b="1" dirty="0"/>
              <a:t>Por excesso de despesa de pessoal (art. 169,§§ 4º e 7º, da CF) </a:t>
            </a:r>
          </a:p>
          <a:p>
            <a:pPr marL="457200" lvl="1" indent="0" algn="just">
              <a:lnSpc>
                <a:spcPct val="80000"/>
              </a:lnSpc>
              <a:buNone/>
            </a:pPr>
            <a:r>
              <a:rPr lang="pt-BR" altLang="pt-BR" b="1" dirty="0"/>
              <a:t>	Lei federal nº 9.801/99 (normas gerais para perda de cargo 	público por excesso de 	despesas)</a:t>
            </a:r>
          </a:p>
          <a:p>
            <a:pPr marL="838200" lvl="1" indent="-381000" algn="just">
              <a:lnSpc>
                <a:spcPct val="80000"/>
              </a:lnSpc>
            </a:pPr>
            <a:r>
              <a:rPr lang="pt-BR" altLang="pt-BR" b="1" dirty="0"/>
              <a:t>Estabilidade excepcional – art. 19 do ADCT.</a:t>
            </a:r>
          </a:p>
          <a:p>
            <a:pPr marL="639763" lvl="1" indent="-246063" algn="just">
              <a:lnSpc>
                <a:spcPct val="80000"/>
              </a:lnSpc>
              <a:buNone/>
            </a:pPr>
            <a:r>
              <a:rPr lang="pt-BR" altLang="pt-BR" b="1" dirty="0"/>
              <a:t>STF: </a:t>
            </a:r>
          </a:p>
          <a:p>
            <a:pPr marL="639763" lvl="1" indent="-246063" algn="just">
              <a:lnSpc>
                <a:spcPct val="110000"/>
              </a:lnSpc>
              <a:buNone/>
            </a:pPr>
            <a:r>
              <a:rPr lang="pt-BR" altLang="pt-BR" b="1" dirty="0"/>
              <a:t>– Estágio probatório e estabilidade estão vinculados – prazo comum de três anos </a:t>
            </a:r>
          </a:p>
          <a:p>
            <a:pPr marL="639763" lvl="1" indent="-246063" algn="just">
              <a:lnSpc>
                <a:spcPct val="110000"/>
              </a:lnSpc>
              <a:buNone/>
            </a:pPr>
            <a:r>
              <a:rPr lang="pt-BR" altLang="pt-BR" b="1" dirty="0"/>
              <a:t>	(STA 269 </a:t>
            </a:r>
            <a:r>
              <a:rPr lang="pt-BR" altLang="pt-BR" b="1" dirty="0" err="1"/>
              <a:t>AgR</a:t>
            </a:r>
            <a:r>
              <a:rPr lang="pt-BR" altLang="pt-BR" b="1" dirty="0"/>
              <a:t>/DF - </a:t>
            </a:r>
            <a:r>
              <a:rPr lang="pt-BR" altLang="pt-BR" b="1" dirty="0" err="1"/>
              <a:t>DJe</a:t>
            </a:r>
            <a:r>
              <a:rPr lang="pt-BR" altLang="pt-BR" b="1" dirty="0"/>
              <a:t> de 26.2.2010;AI 754802 ED-</a:t>
            </a:r>
            <a:r>
              <a:rPr lang="pt-BR" altLang="pt-BR" b="1" dirty="0" err="1"/>
              <a:t>AgR</a:t>
            </a:r>
            <a:r>
              <a:rPr lang="pt-BR" altLang="pt-BR" b="1" dirty="0"/>
              <a:t>/DF, rel. Min. Gilmar Mendes, 7.6.2011 -AI-754802)</a:t>
            </a:r>
          </a:p>
          <a:p>
            <a:pPr marL="639763" lvl="1" indent="-246063" algn="just">
              <a:lnSpc>
                <a:spcPct val="110000"/>
              </a:lnSpc>
            </a:pPr>
            <a:r>
              <a:rPr lang="pt-BR" altLang="pt-BR" b="1" dirty="0"/>
              <a:t>MS 24543 (j.21.08.03) </a:t>
            </a:r>
            <a:r>
              <a:rPr lang="pt-BR" altLang="pt-BR" b="1" u="sng" dirty="0"/>
              <a:t>falta de avaliação não afasta a presunção da estabilidade no cargo – retorno ao cargo anterior enquanto submetido ao estágio probatório</a:t>
            </a:r>
          </a:p>
          <a:p>
            <a:pPr marL="639763" lvl="1" indent="-246063" algn="just">
              <a:lnSpc>
                <a:spcPct val="110000"/>
              </a:lnSpc>
            </a:pPr>
            <a:r>
              <a:rPr lang="pt-BR" altLang="pt-BR" b="1" dirty="0">
                <a:solidFill>
                  <a:srgbClr val="C00000"/>
                </a:solidFill>
              </a:rPr>
              <a:t>RE 120133 ( leitura recomendada - analisa a estabilidade e o estágio probatório</a:t>
            </a:r>
            <a:r>
              <a:rPr lang="pt-BR" altLang="pt-BR" dirty="0">
                <a:solidFill>
                  <a:srgbClr val="C00000"/>
                </a:solidFill>
              </a:rPr>
              <a:t>)</a:t>
            </a:r>
          </a:p>
          <a:p>
            <a:pPr marL="639763" lvl="1" indent="-246063" algn="just">
              <a:lnSpc>
                <a:spcPct val="120000"/>
              </a:lnSpc>
              <a:buNone/>
            </a:pPr>
            <a:r>
              <a:rPr lang="pt-BR" altLang="pt-BR" b="1" dirty="0">
                <a:solidFill>
                  <a:srgbClr val="C00000"/>
                </a:solidFill>
              </a:rPr>
              <a:t>Concurso público para deficiente </a:t>
            </a:r>
            <a:r>
              <a:rPr lang="pt-BR" altLang="pt-BR" b="1" dirty="0"/>
              <a:t>– </a:t>
            </a:r>
            <a:r>
              <a:rPr lang="pt-BR" altLang="pt-BR" b="1" u="sng" dirty="0"/>
              <a:t>no estágio é que a administração deve verificar a adaptação do servidor no serviço, qualidades e os requisitos para estabilidade</a:t>
            </a:r>
            <a:r>
              <a:rPr lang="pt-BR" altLang="pt-BR" b="1" dirty="0"/>
              <a:t> (</a:t>
            </a:r>
            <a:r>
              <a:rPr lang="pt-BR" altLang="pt-BR" b="1" dirty="0" err="1"/>
              <a:t>REsp</a:t>
            </a:r>
            <a:r>
              <a:rPr lang="pt-BR" altLang="pt-BR" b="1" dirty="0"/>
              <a:t> 1.179.987-PR, j.13.09.2011)</a:t>
            </a:r>
          </a:p>
          <a:p>
            <a:pPr marL="639763" lvl="1" indent="-246063" algn="just">
              <a:lnSpc>
                <a:spcPct val="80000"/>
              </a:lnSpc>
            </a:pPr>
            <a:endParaRPr lang="pt-BR" altLang="pt-BR" sz="1050" b="1" dirty="0"/>
          </a:p>
          <a:p>
            <a:pPr marL="639763" lvl="1" indent="-246063" algn="just">
              <a:lnSpc>
                <a:spcPct val="110000"/>
              </a:lnSpc>
            </a:pPr>
            <a:endParaRPr lang="pt-BR" altLang="pt-BR" dirty="0">
              <a:solidFill>
                <a:srgbClr val="C00000"/>
              </a:solidFill>
            </a:endParaRPr>
          </a:p>
          <a:p>
            <a:pPr marL="639763" lvl="1" indent="-246063">
              <a:lnSpc>
                <a:spcPct val="110000"/>
              </a:lnSpc>
            </a:pPr>
            <a:endParaRPr lang="pt-BR" altLang="pt-BR" sz="1200" dirty="0">
              <a:solidFill>
                <a:srgbClr val="C00000"/>
              </a:solidFill>
            </a:endParaRPr>
          </a:p>
          <a:p>
            <a:pPr marL="838200" lvl="1" indent="-381000">
              <a:lnSpc>
                <a:spcPct val="80000"/>
              </a:lnSpc>
            </a:pPr>
            <a:endParaRPr lang="pt-BR" altLang="pt-BR" b="1" dirty="0"/>
          </a:p>
        </p:txBody>
      </p:sp>
      <p:sp>
        <p:nvSpPr>
          <p:cNvPr id="5" name="Espaço Reservado para Número de Slide 4"/>
          <p:cNvSpPr txBox="1">
            <a:spLocks noGrp="1"/>
          </p:cNvSpPr>
          <p:nvPr/>
        </p:nvSpPr>
        <p:spPr>
          <a:xfrm>
            <a:off x="9448800" y="6356351"/>
            <a:ext cx="762000" cy="365125"/>
          </a:xfrm>
          <a:prstGeom prst="rect">
            <a:avLst/>
          </a:prstGeom>
          <a:noFill/>
        </p:spPr>
        <p:txBody>
          <a:bodyPr lIns="0" tIns="0" rIns="0" bIns="0" anchor="b"/>
          <a:lstStyle/>
          <a:p>
            <a:pPr algn="r">
              <a:defRPr/>
            </a:pPr>
            <a:endParaRPr lang="en-US" sz="1200" dirty="0">
              <a:solidFill>
                <a:schemeClr val="tx2">
                  <a:shade val="90000"/>
                </a:schemeClr>
              </a:solidFill>
              <a:latin typeface="Arial" charset="0"/>
              <a:cs typeface="Arial" charset="0"/>
            </a:endParaRPr>
          </a:p>
        </p:txBody>
      </p:sp>
    </p:spTree>
    <p:extLst>
      <p:ext uri="{BB962C8B-B14F-4D97-AF65-F5344CB8AC3E}">
        <p14:creationId xmlns:p14="http://schemas.microsoft.com/office/powerpoint/2010/main" val="209633061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Especificidades do estágio probatório</a:t>
            </a:r>
          </a:p>
        </p:txBody>
      </p:sp>
      <p:sp>
        <p:nvSpPr>
          <p:cNvPr id="3" name="Espaço Reservado para Conteúdo 2"/>
          <p:cNvSpPr>
            <a:spLocks noGrp="1"/>
          </p:cNvSpPr>
          <p:nvPr>
            <p:ph idx="1"/>
          </p:nvPr>
        </p:nvSpPr>
        <p:spPr/>
        <p:txBody>
          <a:bodyPr/>
          <a:lstStyle/>
          <a:p>
            <a:pPr lvl="1" algn="just"/>
            <a:r>
              <a:rPr lang="pt-BR" altLang="pt-BR" dirty="0"/>
              <a:t>RMS 22450 – Não basta uma avaliação para embasar reprovação no estágio probatório</a:t>
            </a:r>
          </a:p>
          <a:p>
            <a:pPr lvl="1" algn="just"/>
            <a:endParaRPr lang="pt-BR" altLang="pt-BR" sz="1200" dirty="0">
              <a:solidFill>
                <a:srgbClr val="FF0000"/>
              </a:solidFill>
            </a:endParaRPr>
          </a:p>
          <a:p>
            <a:pPr lvl="1" algn="just"/>
            <a:r>
              <a:rPr lang="pt-BR" altLang="pt-BR" dirty="0">
                <a:solidFill>
                  <a:srgbClr val="FF0000"/>
                </a:solidFill>
              </a:rPr>
              <a:t>A licença médica ou auxílio doença no período probatório</a:t>
            </a:r>
            <a:r>
              <a:rPr lang="pt-BR" altLang="pt-BR" dirty="0"/>
              <a:t> – necessidade de prorrogação pelo período de afastamento – STJ RMS 19884, DJE 10.12.2007</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27</a:t>
            </a:fld>
            <a:endParaRPr lang="pt-BR"/>
          </a:p>
        </p:txBody>
      </p:sp>
    </p:spTree>
    <p:extLst>
      <p:ext uri="{BB962C8B-B14F-4D97-AF65-F5344CB8AC3E}">
        <p14:creationId xmlns:p14="http://schemas.microsoft.com/office/powerpoint/2010/main" val="469935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2041070"/>
            <a:ext cx="8596668" cy="1616530"/>
          </a:xfrm>
        </p:spPr>
        <p:txBody>
          <a:bodyPr/>
          <a:lstStyle/>
          <a:p>
            <a:r>
              <a:rPr lang="pt-BR" dirty="0"/>
              <a:t>CARGOS PÚBLICOS</a:t>
            </a:r>
          </a:p>
        </p:txBody>
      </p:sp>
      <p:sp>
        <p:nvSpPr>
          <p:cNvPr id="4" name="Espaço Reservado para Número de Slide 3"/>
          <p:cNvSpPr>
            <a:spLocks noGrp="1"/>
          </p:cNvSpPr>
          <p:nvPr>
            <p:ph type="sldNum" sz="quarter" idx="12"/>
          </p:nvPr>
        </p:nvSpPr>
        <p:spPr/>
        <p:txBody>
          <a:bodyPr/>
          <a:lstStyle/>
          <a:p>
            <a:fld id="{0AB167E1-0602-43B3-9572-2FA585A9FA67}" type="slidenum">
              <a:rPr lang="pt-BR" smtClean="0"/>
              <a:t>28</a:t>
            </a:fld>
            <a:endParaRPr lang="pt-BR"/>
          </a:p>
        </p:txBody>
      </p:sp>
    </p:spTree>
    <p:extLst>
      <p:ext uri="{BB962C8B-B14F-4D97-AF65-F5344CB8AC3E}">
        <p14:creationId xmlns:p14="http://schemas.microsoft.com/office/powerpoint/2010/main" val="2032860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70164"/>
          </a:xfrm>
        </p:spPr>
        <p:txBody>
          <a:bodyPr/>
          <a:lstStyle/>
          <a:p>
            <a:r>
              <a:rPr lang="pt-BR" dirty="0"/>
              <a:t>ESPECIFICIDADES DOS CARGOS PÚBLICOS</a:t>
            </a:r>
          </a:p>
        </p:txBody>
      </p:sp>
      <p:sp>
        <p:nvSpPr>
          <p:cNvPr id="3" name="Espaço Reservado para Conteúdo 2"/>
          <p:cNvSpPr>
            <a:spLocks noGrp="1"/>
          </p:cNvSpPr>
          <p:nvPr>
            <p:ph idx="1"/>
          </p:nvPr>
        </p:nvSpPr>
        <p:spPr>
          <a:xfrm>
            <a:off x="677334" y="1534886"/>
            <a:ext cx="8596668" cy="5208813"/>
          </a:xfrm>
        </p:spPr>
        <p:txBody>
          <a:bodyPr>
            <a:normAutofit fontScale="92500" lnSpcReduction="10000"/>
          </a:bodyPr>
          <a:lstStyle/>
          <a:p>
            <a:pPr marL="273050" indent="-273050" algn="just"/>
            <a:r>
              <a:rPr lang="pt-BR" altLang="pt-BR" b="1" dirty="0"/>
              <a:t>Cargo público</a:t>
            </a:r>
            <a:r>
              <a:rPr lang="pt-BR" altLang="pt-BR" dirty="0"/>
              <a:t>: unidade administrativa criada por lei à qual é conferida um plexo de atribuições a serem desempenhadas pelo servidor, em número certo, com denominação e estipêndio próprio. A todo cargo correspondem funções (exceto cargo de Vice Prefeito);</a:t>
            </a:r>
          </a:p>
          <a:p>
            <a:pPr marL="273050" indent="-273050" algn="just"/>
            <a:r>
              <a:rPr lang="pt-BR" altLang="pt-BR" dirty="0">
                <a:solidFill>
                  <a:srgbClr val="C00000"/>
                </a:solidFill>
              </a:rPr>
              <a:t>Atribuições devem constar em lei.</a:t>
            </a:r>
          </a:p>
          <a:p>
            <a:pPr algn="just">
              <a:lnSpc>
                <a:spcPct val="90000"/>
              </a:lnSpc>
            </a:pPr>
            <a:r>
              <a:rPr lang="pt-BR" altLang="pt-BR" sz="2400" b="1" dirty="0"/>
              <a:t>Criação de cargos: observar as seguintes normas:</a:t>
            </a:r>
          </a:p>
          <a:p>
            <a:pPr lvl="1" algn="just">
              <a:lnSpc>
                <a:spcPct val="90000"/>
              </a:lnSpc>
            </a:pPr>
            <a:r>
              <a:rPr lang="pt-BR" altLang="pt-BR" sz="2000" b="1" dirty="0"/>
              <a:t>Art. 169, § 1º, I e II da CF</a:t>
            </a:r>
          </a:p>
          <a:p>
            <a:pPr lvl="1" algn="just">
              <a:lnSpc>
                <a:spcPct val="90000"/>
              </a:lnSpc>
            </a:pPr>
            <a:r>
              <a:rPr lang="pt-BR" altLang="pt-BR" sz="2000" b="1" dirty="0"/>
              <a:t>(ADI 3599 - 21.05.07- A ausência de dotações orçamentárias prévias não autorizam declarar a inconstitucionalidade da lei, impedindo somente a aplicação naquele exercício financeiro)</a:t>
            </a:r>
          </a:p>
          <a:p>
            <a:pPr lvl="1" algn="just">
              <a:lnSpc>
                <a:spcPct val="90000"/>
              </a:lnSpc>
            </a:pPr>
            <a:r>
              <a:rPr lang="pt-BR" altLang="pt-BR" sz="2000" b="1" dirty="0"/>
              <a:t>Art. 16 e 17 da LRF (despesas de caráter continuado)</a:t>
            </a:r>
          </a:p>
          <a:p>
            <a:pPr lvl="1" algn="just">
              <a:lnSpc>
                <a:spcPct val="90000"/>
              </a:lnSpc>
            </a:pPr>
            <a:r>
              <a:rPr lang="pt-BR" altLang="pt-BR" sz="2000" b="1" dirty="0"/>
              <a:t>Art. 20 da LRF (limites de despesas de pessoal)</a:t>
            </a:r>
          </a:p>
          <a:p>
            <a:pPr lvl="1" algn="just">
              <a:lnSpc>
                <a:spcPct val="90000"/>
              </a:lnSpc>
            </a:pPr>
            <a:r>
              <a:rPr lang="pt-BR" altLang="pt-BR" sz="2000" b="1" dirty="0"/>
              <a:t>Art. 21, par. único, da LRF (aumento de despesas em fim de mandato- 180 dias – nulidade do ato)</a:t>
            </a:r>
          </a:p>
          <a:p>
            <a:pPr lvl="1" algn="just">
              <a:lnSpc>
                <a:spcPct val="90000"/>
              </a:lnSpc>
            </a:pPr>
            <a:r>
              <a:rPr lang="pt-BR" altLang="pt-BR" sz="2000" b="1" dirty="0"/>
              <a:t>Art. 22 da LRF (vedação de criação, quando a despesas com pessoal exceder  95% do limite).</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29</a:t>
            </a:fld>
            <a:endParaRPr lang="pt-BR"/>
          </a:p>
        </p:txBody>
      </p:sp>
    </p:spTree>
    <p:extLst>
      <p:ext uri="{BB962C8B-B14F-4D97-AF65-F5344CB8AC3E}">
        <p14:creationId xmlns:p14="http://schemas.microsoft.com/office/powerpoint/2010/main" val="3274215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Regimes jurídicos</a:t>
            </a:r>
          </a:p>
        </p:txBody>
      </p:sp>
      <p:sp>
        <p:nvSpPr>
          <p:cNvPr id="3" name="Espaço Reservado para Conteúdo 2"/>
          <p:cNvSpPr>
            <a:spLocks noGrp="1"/>
          </p:cNvSpPr>
          <p:nvPr>
            <p:ph idx="1"/>
          </p:nvPr>
        </p:nvSpPr>
        <p:spPr>
          <a:xfrm>
            <a:off x="677334" y="1715513"/>
            <a:ext cx="8596668" cy="4325850"/>
          </a:xfrm>
        </p:spPr>
        <p:txBody>
          <a:bodyPr>
            <a:normAutofit fontScale="92500"/>
          </a:bodyPr>
          <a:lstStyle/>
          <a:p>
            <a:pPr marL="273050" indent="-273050" algn="just"/>
            <a:r>
              <a:rPr lang="pt-BR" altLang="pt-BR" dirty="0"/>
              <a:t>Constituição Federal - cada ente federativo tem </a:t>
            </a:r>
            <a:r>
              <a:rPr lang="pt-BR" altLang="pt-BR" b="1" dirty="0"/>
              <a:t>autonomia na organização político-administrativa</a:t>
            </a:r>
            <a:r>
              <a:rPr lang="pt-BR" altLang="pt-BR" dirty="0"/>
              <a:t> : legislação de cada ente institui o respectivo regime de seus servidores (art. 18, 24 e 30 CF): o regime de trabalho e o previdenciário</a:t>
            </a:r>
          </a:p>
          <a:p>
            <a:pPr marL="273050" indent="-273050" algn="just"/>
            <a:endParaRPr lang="pt-BR" altLang="pt-BR" dirty="0"/>
          </a:p>
          <a:p>
            <a:pPr marL="273050" indent="-273050" algn="just"/>
            <a:endParaRPr lang="pt-BR" altLang="pt-BR" dirty="0"/>
          </a:p>
          <a:p>
            <a:pPr marL="273050" indent="-273050" algn="just"/>
            <a:r>
              <a:rPr lang="pt-BR" altLang="pt-BR" b="1" u="sng" dirty="0">
                <a:solidFill>
                  <a:srgbClr val="C00000"/>
                </a:solidFill>
              </a:rPr>
              <a:t>Regime jurídico dos servidores</a:t>
            </a:r>
            <a:r>
              <a:rPr lang="pt-BR" altLang="pt-BR" b="1" dirty="0"/>
              <a:t>: conjunto de regras que disciplinam a relação jurídica dos servidores públicos com a Administração Pública</a:t>
            </a:r>
          </a:p>
          <a:p>
            <a:pPr marL="0" indent="0" algn="just">
              <a:buNone/>
            </a:pPr>
            <a:r>
              <a:rPr lang="pt-BR" altLang="pt-BR" b="1" dirty="0"/>
              <a:t>   </a:t>
            </a:r>
          </a:p>
          <a:p>
            <a:pPr marL="273050" indent="-273050" algn="just"/>
            <a:r>
              <a:rPr lang="pt-BR" altLang="pt-BR" b="1" dirty="0"/>
              <a:t>No caso da relação de trabalho: relação jurídico-funcional</a:t>
            </a:r>
          </a:p>
          <a:p>
            <a:pPr marL="273050" indent="-273050" algn="just"/>
            <a:r>
              <a:rPr lang="pt-BR" altLang="pt-BR" b="1" dirty="0"/>
              <a:t>No caso da relação com a previdência: relação previdenciária</a:t>
            </a:r>
          </a:p>
          <a:p>
            <a:pPr marL="730250" lvl="1" indent="-273050" algn="just"/>
            <a:r>
              <a:rPr lang="pt-BR" altLang="pt-BR" b="1" dirty="0"/>
              <a:t>Se o servidor for estatutário: regime próprio de previdência dos servidores (RPPS)</a:t>
            </a:r>
          </a:p>
          <a:p>
            <a:pPr marL="730250" lvl="1" indent="-273050" algn="just"/>
            <a:r>
              <a:rPr lang="pt-BR" altLang="pt-BR" b="1" dirty="0"/>
              <a:t>Se for celetista: regime geral de previdência (RGPS)</a:t>
            </a:r>
          </a:p>
          <a:p>
            <a:pPr marL="273050" indent="-273050" algn="just"/>
            <a:endParaRPr lang="pt-BR" altLang="pt-BR" dirty="0"/>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3</a:t>
            </a:fld>
            <a:endParaRPr lang="pt-BR"/>
          </a:p>
        </p:txBody>
      </p:sp>
    </p:spTree>
    <p:extLst>
      <p:ext uri="{BB962C8B-B14F-4D97-AF65-F5344CB8AC3E}">
        <p14:creationId xmlns:p14="http://schemas.microsoft.com/office/powerpoint/2010/main" val="2873559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ESPECIFICIDADES DOS CARGOS PÚBLICOS</a:t>
            </a:r>
          </a:p>
        </p:txBody>
      </p:sp>
      <p:sp>
        <p:nvSpPr>
          <p:cNvPr id="3" name="Espaço Reservado para Conteúdo 2"/>
          <p:cNvSpPr>
            <a:spLocks noGrp="1"/>
          </p:cNvSpPr>
          <p:nvPr>
            <p:ph idx="1"/>
          </p:nvPr>
        </p:nvSpPr>
        <p:spPr/>
        <p:txBody>
          <a:bodyPr/>
          <a:lstStyle/>
          <a:p>
            <a:pPr algn="just">
              <a:lnSpc>
                <a:spcPct val="90000"/>
              </a:lnSpc>
            </a:pPr>
            <a:r>
              <a:rPr lang="pt-BR" altLang="pt-BR" sz="2400" b="1" dirty="0"/>
              <a:t>Iniciativa para propor leis de criação de cargos:</a:t>
            </a:r>
          </a:p>
          <a:p>
            <a:pPr lvl="1" algn="just">
              <a:lnSpc>
                <a:spcPct val="90000"/>
              </a:lnSpc>
            </a:pPr>
            <a:r>
              <a:rPr lang="pt-BR" altLang="pt-BR" sz="2000" b="1" dirty="0"/>
              <a:t>No Executivo: Chefe do Executivo</a:t>
            </a:r>
          </a:p>
          <a:p>
            <a:pPr lvl="1" algn="just">
              <a:lnSpc>
                <a:spcPct val="90000"/>
              </a:lnSpc>
            </a:pPr>
            <a:r>
              <a:rPr lang="pt-BR" altLang="pt-BR" sz="2000" b="1" dirty="0"/>
              <a:t>No Legislativo: Presidente da Câmara</a:t>
            </a:r>
          </a:p>
          <a:p>
            <a:pPr algn="just">
              <a:lnSpc>
                <a:spcPct val="90000"/>
              </a:lnSpc>
            </a:pPr>
            <a:endParaRPr lang="pt-BR" altLang="pt-BR" sz="1200" b="1" dirty="0"/>
          </a:p>
          <a:p>
            <a:pPr algn="just">
              <a:lnSpc>
                <a:spcPct val="90000"/>
              </a:lnSpc>
            </a:pPr>
            <a:r>
              <a:rPr lang="pt-BR" altLang="pt-BR" sz="2400" b="1" dirty="0"/>
              <a:t>Criação de cargos no Poder Executivo por lei de iniciativa de Vereador – usurpação de competência.</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30</a:t>
            </a:fld>
            <a:endParaRPr lang="pt-BR"/>
          </a:p>
        </p:txBody>
      </p:sp>
    </p:spTree>
    <p:extLst>
      <p:ext uri="{BB962C8B-B14F-4D97-AF65-F5344CB8AC3E}">
        <p14:creationId xmlns:p14="http://schemas.microsoft.com/office/powerpoint/2010/main" val="13509942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ESPECIFICIDADES DOS CARGOS PÚBLICOS</a:t>
            </a:r>
          </a:p>
        </p:txBody>
      </p:sp>
      <p:sp>
        <p:nvSpPr>
          <p:cNvPr id="3" name="Espaço Reservado para Conteúdo 2"/>
          <p:cNvSpPr>
            <a:spLocks noGrp="1"/>
          </p:cNvSpPr>
          <p:nvPr>
            <p:ph idx="1"/>
          </p:nvPr>
        </p:nvSpPr>
        <p:spPr/>
        <p:txBody>
          <a:bodyPr/>
          <a:lstStyle/>
          <a:p>
            <a:pPr algn="just"/>
            <a:r>
              <a:rPr lang="pt-BR" altLang="pt-BR" b="1" dirty="0"/>
              <a:t>Criação de cargos ou disposições sobre provimento de cargos na Lei Orgânica do Município - inconstitucional (usurpação da iniciativa do Chefe do Executivo) – vício formal;</a:t>
            </a:r>
          </a:p>
          <a:p>
            <a:pPr algn="just"/>
            <a:endParaRPr lang="pt-BR" altLang="pt-BR" sz="900" b="1" dirty="0"/>
          </a:p>
          <a:p>
            <a:pPr algn="just"/>
            <a:r>
              <a:rPr lang="pt-BR" altLang="pt-BR" b="1" dirty="0"/>
              <a:t>Criação de cargos por decreto – inconstitucional – matéria de reserva de lei – art. 169, § 1º, CF</a:t>
            </a:r>
            <a:r>
              <a:rPr lang="pt-BR" altLang="pt-BR" sz="2000" b="1" dirty="0"/>
              <a:t> (</a:t>
            </a:r>
            <a:r>
              <a:rPr lang="pt-BR" altLang="pt-BR" sz="1400" b="1" dirty="0"/>
              <a:t>STF: RE 577025 j.11.12.2008 – criação de cargos por Decreto – inconstitucional).</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31</a:t>
            </a:fld>
            <a:endParaRPr lang="pt-BR"/>
          </a:p>
        </p:txBody>
      </p:sp>
    </p:spTree>
    <p:extLst>
      <p:ext uri="{BB962C8B-B14F-4D97-AF65-F5344CB8AC3E}">
        <p14:creationId xmlns:p14="http://schemas.microsoft.com/office/powerpoint/2010/main" val="994663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5"/>
          <p:cNvSpPr txBox="1">
            <a:spLocks noGrp="1"/>
          </p:cNvSpPr>
          <p:nvPr/>
        </p:nvSpPr>
        <p:spPr>
          <a:xfrm>
            <a:off x="4191000" y="6356351"/>
            <a:ext cx="3352800" cy="365125"/>
          </a:xfrm>
          <a:prstGeom prst="rect">
            <a:avLst/>
          </a:prstGeom>
          <a:noFill/>
        </p:spPr>
        <p:txBody>
          <a:bodyPr lIns="0" tIns="0" rIns="0" bIns="0" anchor="b"/>
          <a:lstStyle/>
          <a:p>
            <a:pPr>
              <a:defRPr/>
            </a:pPr>
            <a:endParaRPr lang="en-US" sz="1200">
              <a:solidFill>
                <a:schemeClr val="tx2">
                  <a:shade val="90000"/>
                </a:schemeClr>
              </a:solidFill>
              <a:latin typeface="Arial" charset="0"/>
              <a:cs typeface="Arial" charset="0"/>
            </a:endParaRPr>
          </a:p>
        </p:txBody>
      </p:sp>
      <p:sp>
        <p:nvSpPr>
          <p:cNvPr id="69637" name="Espaço Reservado para Número de Slide 1"/>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42B84D4-C0D2-4F4C-AA88-86DB5FBCE5D8}" type="slidenum">
              <a:rPr lang="en-US" altLang="pt-BR"/>
              <a:pPr eaLnBrk="1" hangingPunct="1"/>
              <a:t>32</a:t>
            </a:fld>
            <a:endParaRPr lang="en-US" altLang="pt-BR"/>
          </a:p>
        </p:txBody>
      </p:sp>
      <p:sp>
        <p:nvSpPr>
          <p:cNvPr id="69635" name="Rectangle 3"/>
          <p:cNvSpPr>
            <a:spLocks noGrp="1" noChangeArrowheads="1"/>
          </p:cNvSpPr>
          <p:nvPr>
            <p:ph type="body" idx="4294967295"/>
          </p:nvPr>
        </p:nvSpPr>
        <p:spPr>
          <a:xfrm>
            <a:off x="0" y="260350"/>
            <a:ext cx="9937750" cy="5462588"/>
          </a:xfrm>
        </p:spPr>
        <p:txBody>
          <a:bodyPr/>
          <a:lstStyle/>
          <a:p>
            <a:pPr marL="0" indent="0" algn="just">
              <a:buNone/>
              <a:defRPr/>
            </a:pPr>
            <a:r>
              <a:rPr lang="pt-BR" sz="2900" b="1" dirty="0"/>
              <a:t>Modalidades de cargo</a:t>
            </a:r>
            <a:r>
              <a:rPr lang="pt-BR" sz="2900" dirty="0"/>
              <a:t>:</a:t>
            </a:r>
          </a:p>
          <a:p>
            <a:pPr marL="273050" indent="-273050" algn="just">
              <a:defRPr/>
            </a:pPr>
            <a:endParaRPr lang="pt-BR" sz="1200" b="1" dirty="0"/>
          </a:p>
          <a:p>
            <a:pPr marL="273050" indent="-273050" algn="just">
              <a:defRPr/>
            </a:pPr>
            <a:r>
              <a:rPr lang="pt-BR" sz="2900" b="1" dirty="0"/>
              <a:t>Cargo político: </a:t>
            </a:r>
            <a:r>
              <a:rPr lang="pt-BR" sz="2900" dirty="0"/>
              <a:t>por eleição (mandato) abrange os cargos auxiliares (Ministro, Secretário)</a:t>
            </a:r>
          </a:p>
          <a:p>
            <a:pPr marL="273050" indent="-273050" algn="just">
              <a:defRPr/>
            </a:pPr>
            <a:endParaRPr lang="pt-BR" sz="1200" b="1" dirty="0"/>
          </a:p>
          <a:p>
            <a:pPr marL="273050" indent="-273050" algn="just">
              <a:defRPr/>
            </a:pPr>
            <a:r>
              <a:rPr lang="pt-BR" sz="2900" b="1" dirty="0"/>
              <a:t>Cargo efetivo</a:t>
            </a:r>
            <a:r>
              <a:rPr lang="pt-BR" sz="2900" dirty="0"/>
              <a:t>: cargo ocupado por alguém de forma não transitória – fator identificativo: permanência requisitos de provimento: educação formal, concurso público, regras estabelecidas em edital</a:t>
            </a:r>
          </a:p>
          <a:p>
            <a:pPr marL="273050" indent="-273050" algn="just">
              <a:defRPr/>
            </a:pPr>
            <a:endParaRPr lang="pt-BR" sz="1200" b="1" dirty="0"/>
          </a:p>
          <a:p>
            <a:pPr marL="273050" indent="-273050" algn="just">
              <a:defRPr/>
            </a:pPr>
            <a:r>
              <a:rPr lang="pt-BR" sz="2900" b="1" dirty="0"/>
              <a:t>Cargos vitalícios</a:t>
            </a:r>
            <a:r>
              <a:rPr lang="pt-BR" sz="2900" dirty="0"/>
              <a:t>: maior garantia</a:t>
            </a:r>
            <a:r>
              <a:rPr lang="pt-BR" sz="2600" dirty="0"/>
              <a:t> </a:t>
            </a:r>
            <a:r>
              <a:rPr lang="pt-BR" sz="2900" dirty="0"/>
              <a:t>de permanência</a:t>
            </a:r>
          </a:p>
        </p:txBody>
      </p:sp>
      <p:sp>
        <p:nvSpPr>
          <p:cNvPr id="5" name="Espaço Reservado para Número de Slide 4"/>
          <p:cNvSpPr txBox="1">
            <a:spLocks noGrp="1"/>
          </p:cNvSpPr>
          <p:nvPr/>
        </p:nvSpPr>
        <p:spPr>
          <a:xfrm>
            <a:off x="9448800" y="6356351"/>
            <a:ext cx="762000" cy="365125"/>
          </a:xfrm>
          <a:prstGeom prst="rect">
            <a:avLst/>
          </a:prstGeom>
          <a:noFill/>
        </p:spPr>
        <p:txBody>
          <a:bodyPr lIns="0" tIns="0" rIns="0" bIns="0" anchor="b"/>
          <a:lstStyle/>
          <a:p>
            <a:pPr algn="r">
              <a:defRPr/>
            </a:pPr>
            <a:endParaRPr lang="en-US" sz="1200" dirty="0">
              <a:solidFill>
                <a:schemeClr val="tx2">
                  <a:shade val="90000"/>
                </a:schemeClr>
              </a:solidFill>
              <a:latin typeface="Arial" charset="0"/>
              <a:cs typeface="Arial" charset="0"/>
            </a:endParaRPr>
          </a:p>
        </p:txBody>
      </p:sp>
    </p:spTree>
    <p:extLst>
      <p:ext uri="{BB962C8B-B14F-4D97-AF65-F5344CB8AC3E}">
        <p14:creationId xmlns:p14="http://schemas.microsoft.com/office/powerpoint/2010/main" val="403710964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Cargos em comissão que não possuem caráter de assessoramento, chefia e direção</a:t>
            </a:r>
          </a:p>
        </p:txBody>
      </p:sp>
      <p:sp>
        <p:nvSpPr>
          <p:cNvPr id="3" name="Espaço Reservado para Conteúdo 2"/>
          <p:cNvSpPr>
            <a:spLocks noGrp="1"/>
          </p:cNvSpPr>
          <p:nvPr>
            <p:ph idx="1"/>
          </p:nvPr>
        </p:nvSpPr>
        <p:spPr>
          <a:xfrm>
            <a:off x="677334" y="2160589"/>
            <a:ext cx="8596668" cy="4493304"/>
          </a:xfrm>
        </p:spPr>
        <p:txBody>
          <a:bodyPr>
            <a:normAutofit fontScale="77500" lnSpcReduction="20000"/>
          </a:bodyPr>
          <a:lstStyle/>
          <a:p>
            <a:pPr algn="just"/>
            <a:r>
              <a:rPr lang="pt-BR" b="1" dirty="0"/>
              <a:t>É </a:t>
            </a:r>
            <a:r>
              <a:rPr lang="pt-BR" b="1" dirty="0">
                <a:solidFill>
                  <a:srgbClr val="C00000"/>
                </a:solidFill>
              </a:rPr>
              <a:t>inconstitucional a criação de cargos em comissão que não possuem caráter de assessoramento, chefia ou direção e que não demandam relação de confiança entre o servidor nomeado e o seu superior hierárquico</a:t>
            </a:r>
            <a:r>
              <a:rPr lang="pt-BR" b="1" dirty="0"/>
              <a:t>” (ADI 3.602, Pleno, Relator o Ministro Joaquim Barbosa, DJ de 7.6.11). No mesmo sentido: AI 656.666-AgR, Segunda Turma, Relator o Ministro Gilmar Mendes, DJ de 5.3.2012 e ADI 3.233, Pleno, Relator o Ministro Joaquim Barbosa, </a:t>
            </a:r>
            <a:r>
              <a:rPr lang="pt-BR" b="1" dirty="0" err="1"/>
              <a:t>DJe</a:t>
            </a:r>
            <a:r>
              <a:rPr lang="pt-BR" b="1" dirty="0"/>
              <a:t> 14.9.2007.</a:t>
            </a:r>
          </a:p>
          <a:p>
            <a:pPr lvl="1" algn="just">
              <a:lnSpc>
                <a:spcPct val="120000"/>
              </a:lnSpc>
            </a:pPr>
            <a:r>
              <a:rPr lang="pt-BR" altLang="pt-BR" b="1" dirty="0"/>
              <a:t>perito médico-psiquiátrico, perito médico-clínico, auditor de controle interno, produtor jornalístico, repórter fotográfico, perito psicólogo, enfermeiro, motorista — teriam atribuições eminentemente técnicas, nos quais inexistiria relação de confiança entre nomeante e nomeado. Assim, apontou-se que tais cargos deveriam ser preenchidos regularmente pela via do concurso público.</a:t>
            </a:r>
          </a:p>
          <a:p>
            <a:pPr>
              <a:lnSpc>
                <a:spcPct val="120000"/>
              </a:lnSpc>
            </a:pPr>
            <a:endParaRPr lang="pt-BR" altLang="pt-BR" sz="2000" b="1" dirty="0"/>
          </a:p>
          <a:p>
            <a:pPr algn="just"/>
            <a:r>
              <a:rPr lang="pt-BR" b="1" dirty="0"/>
              <a:t>AÇÃO DIRETA DE INCONSTITUCIONALIDADE – Expressões e dispositivos das Leis Municipais nº 14.375, de 27 de dezembro de 2007 e </a:t>
            </a:r>
            <a:r>
              <a:rPr lang="pt-BR" b="1" dirty="0" err="1"/>
              <a:t>nºs</a:t>
            </a:r>
            <a:r>
              <a:rPr lang="pt-BR" b="1" dirty="0"/>
              <a:t> 14.840, 14.841, 14.842, 14.843, 14.845, de 18 dezembro de 2008, e seus anexos, que tratam da criação de cargos em comissão de assessoria na Prefeitura Municipal de São Carlos e em sua Administração Indireta, como fundações, PROHAB e Serviço Autônomo de Água e Esgoto – </a:t>
            </a:r>
            <a:r>
              <a:rPr lang="pt-BR" b="1" u="sng" dirty="0">
                <a:solidFill>
                  <a:srgbClr val="C00000"/>
                </a:solidFill>
              </a:rPr>
              <a:t>Atribuições que não exigem necessidade de vínculo especial de confiança e lealdade, a justificar a criação de cargo em comissão – Funções técnicas, </a:t>
            </a:r>
            <a:r>
              <a:rPr lang="pt-BR" b="1" u="sng" dirty="0" err="1">
                <a:solidFill>
                  <a:srgbClr val="C00000"/>
                </a:solidFill>
              </a:rPr>
              <a:t>burocráticas,operacionais</a:t>
            </a:r>
            <a:r>
              <a:rPr lang="pt-BR" b="1" u="sng" dirty="0">
                <a:solidFill>
                  <a:srgbClr val="C00000"/>
                </a:solidFill>
              </a:rPr>
              <a:t> e profissionais, típicas de cargos de provimento efetivo, a ser preenchido por servidor concursado </a:t>
            </a:r>
            <a:r>
              <a:rPr lang="pt-BR" b="1" dirty="0"/>
              <a:t>– Violação dos </a:t>
            </a:r>
            <a:r>
              <a:rPr lang="pt-BR" b="1" dirty="0" err="1"/>
              <a:t>arts</a:t>
            </a:r>
            <a:r>
              <a:rPr lang="pt-BR" b="1" dirty="0"/>
              <a:t>. 111, 115, II e V, e 144 da CE – Procedência da ação.”(</a:t>
            </a:r>
            <a:r>
              <a:rPr lang="pt-BR" dirty="0"/>
              <a:t>TJSP ADI 2006840.70.2015.8.26.0000, Órgão especial, Rel. Des. Francisco </a:t>
            </a:r>
            <a:r>
              <a:rPr lang="pt-BR" dirty="0" err="1"/>
              <a:t>Casoni</a:t>
            </a:r>
            <a:r>
              <a:rPr lang="pt-BR" dirty="0"/>
              <a:t>, 29.07.2015)</a:t>
            </a:r>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33</a:t>
            </a:fld>
            <a:endParaRPr lang="pt-BR"/>
          </a:p>
        </p:txBody>
      </p:sp>
    </p:spTree>
    <p:extLst>
      <p:ext uri="{BB962C8B-B14F-4D97-AF65-F5344CB8AC3E}">
        <p14:creationId xmlns:p14="http://schemas.microsoft.com/office/powerpoint/2010/main" val="2055207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Equiparação de cargos e de remuneração</a:t>
            </a:r>
          </a:p>
        </p:txBody>
      </p:sp>
      <p:sp>
        <p:nvSpPr>
          <p:cNvPr id="3" name="Espaço Reservado para Conteúdo 2"/>
          <p:cNvSpPr>
            <a:spLocks noGrp="1"/>
          </p:cNvSpPr>
          <p:nvPr>
            <p:ph idx="1"/>
          </p:nvPr>
        </p:nvSpPr>
        <p:spPr/>
        <p:txBody>
          <a:bodyPr>
            <a:normAutofit lnSpcReduction="10000"/>
          </a:bodyPr>
          <a:lstStyle/>
          <a:p>
            <a:pPr marL="273050" indent="-273050" algn="just">
              <a:defRPr/>
            </a:pPr>
            <a:r>
              <a:rPr lang="pt-BR" b="1" dirty="0"/>
              <a:t>STF já deixou assentado o entendimento de que, ressalvadas as exceções constitucionais, viola o art. 37, XIII, da Constituição da </a:t>
            </a:r>
            <a:r>
              <a:rPr lang="pt-BR" b="1" dirty="0">
                <a:solidFill>
                  <a:srgbClr val="C00000"/>
                </a:solidFill>
              </a:rPr>
              <a:t>República qualquer regramento vinculativo que venha a ser estabelecido em tema de estipêndio funcional no âmbito do serviço público, não </a:t>
            </a:r>
            <a:r>
              <a:rPr lang="pt-BR" b="1" dirty="0"/>
              <a:t>importando se no plano da União Federal, dos Estados-membros, do Distrito Federal ou dos Municípios (ADI 396/RS, Rel. p/ o acórdão Min. GILMAR MENDES - ADI 2.840/ES, Rel. Min. ELLEN GRACIE ADI 4.001/SC, Rel. Min. EROS GRAU - ADI 4.009/SC, Rel. Min. EROS GRAU; RE 411156</a:t>
            </a:r>
          </a:p>
          <a:p>
            <a:pPr marL="273050" indent="-273050" algn="just">
              <a:defRPr/>
            </a:pPr>
            <a:r>
              <a:rPr lang="pt-BR" b="1" dirty="0">
                <a:solidFill>
                  <a:srgbClr val="C00000"/>
                </a:solidFill>
              </a:rPr>
              <a:t>Relação entre cargo efetivo e cargo de agente político – servidor aposentado com direitos e vantagens de cargo político:</a:t>
            </a:r>
          </a:p>
          <a:p>
            <a:pPr lvl="1" algn="just">
              <a:defRPr/>
            </a:pPr>
            <a:r>
              <a:rPr lang="pt-BR" b="1" dirty="0"/>
              <a:t>Impossibilidade de equiparação entre os proventos de aposentadoria de servidores públicos e os subsídios de agente político - Inexistência de afronta ao art. 40, § 8º., da CF, art. 7º da EC 41/03 – TJSP. Ap. 9169134.28.2007.8.26.0000- 6a.Câmara Direito Público, j.24.10.2011</a:t>
            </a:r>
          </a:p>
          <a:p>
            <a:pPr marL="273050" indent="-273050" algn="just">
              <a:defRPr/>
            </a:pPr>
            <a:endParaRPr lang="pt-BR" sz="1200" b="1" dirty="0"/>
          </a:p>
          <a:p>
            <a:pPr marL="0" indent="0">
              <a:buNone/>
            </a:pPr>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34</a:t>
            </a:fld>
            <a:endParaRPr lang="pt-BR"/>
          </a:p>
        </p:txBody>
      </p:sp>
    </p:spTree>
    <p:extLst>
      <p:ext uri="{BB962C8B-B14F-4D97-AF65-F5344CB8AC3E}">
        <p14:creationId xmlns:p14="http://schemas.microsoft.com/office/powerpoint/2010/main" val="333801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Equiparação de cargos e de remuneração</a:t>
            </a:r>
            <a:endParaRPr lang="pt-BR" dirty="0"/>
          </a:p>
        </p:txBody>
      </p:sp>
      <p:sp>
        <p:nvSpPr>
          <p:cNvPr id="3" name="Espaço Reservado para Conteúdo 2"/>
          <p:cNvSpPr>
            <a:spLocks noGrp="1"/>
          </p:cNvSpPr>
          <p:nvPr>
            <p:ph idx="1"/>
          </p:nvPr>
        </p:nvSpPr>
        <p:spPr>
          <a:xfrm>
            <a:off x="677334" y="2160589"/>
            <a:ext cx="8596668" cy="4476975"/>
          </a:xfrm>
        </p:spPr>
        <p:txBody>
          <a:bodyPr>
            <a:normAutofit fontScale="25000" lnSpcReduction="20000"/>
          </a:bodyPr>
          <a:lstStyle/>
          <a:p>
            <a:pPr algn="just">
              <a:lnSpc>
                <a:spcPct val="120000"/>
              </a:lnSpc>
            </a:pPr>
            <a:r>
              <a:rPr lang="pt-BR" altLang="pt-BR" sz="6400" b="1" dirty="0">
                <a:solidFill>
                  <a:srgbClr val="C00000"/>
                </a:solidFill>
              </a:rPr>
              <a:t>Cargos de Secretário Municipal ou Estadual – servidores que exerceram esses cargos – efeitos nos proventos de aposentadoria e pensão</a:t>
            </a:r>
          </a:p>
          <a:p>
            <a:pPr lvl="1" algn="just">
              <a:lnSpc>
                <a:spcPct val="120000"/>
              </a:lnSpc>
            </a:pPr>
            <a:r>
              <a:rPr lang="pt-BR" altLang="pt-BR" sz="6400" b="1" dirty="0"/>
              <a:t>Mandado de Segurança - Servidores Públicos Municipais. Praia grande. Aposentados e pensionista - </a:t>
            </a:r>
            <a:r>
              <a:rPr lang="pt-BR" altLang="pt-BR" sz="6400" b="1" dirty="0">
                <a:solidFill>
                  <a:srgbClr val="C00000"/>
                </a:solidFill>
              </a:rPr>
              <a:t>Pretensão à revisão de proventos e pensão para o valor fixado para os subsídios de Secretários Municipais, agentes políticos</a:t>
            </a:r>
            <a:r>
              <a:rPr lang="pt-BR" altLang="pt-BR" sz="6400" b="1" dirty="0"/>
              <a:t>. Pedido embasado no art. 83, §3o., III, da Lei Orgânica de Praia grande (lei municipal no. 681/90). Declaração incidental de inconstitucionalidade da LOM pelo Órgão especial desta Corte. Impossibilidade de equiparação entre os proventos de aposentadoria de servidores públicos e os subsídios de agente político. Inexistência de afronta ao art. 40, , §8o da CF, art. 7o. da EC 41/2003. Sentença de denegação da ordem. recurso improvido (Ac. 9169134.28.2007.8.26.0000, Rel. </a:t>
            </a:r>
            <a:r>
              <a:rPr lang="pt-BR" altLang="pt-BR" sz="6400" b="1" dirty="0" err="1"/>
              <a:t>Des.Reinaldo</a:t>
            </a:r>
            <a:r>
              <a:rPr lang="pt-BR" altLang="pt-BR" sz="6400" b="1" dirty="0"/>
              <a:t> </a:t>
            </a:r>
            <a:r>
              <a:rPr lang="pt-BR" altLang="pt-BR" sz="6400" b="1" dirty="0" err="1"/>
              <a:t>Miluzzi</a:t>
            </a:r>
            <a:r>
              <a:rPr lang="pt-BR" altLang="pt-BR" sz="6400" b="1" dirty="0"/>
              <a:t>, j. 24.20.2011).</a:t>
            </a:r>
          </a:p>
          <a:p>
            <a:pPr lvl="1" algn="just">
              <a:lnSpc>
                <a:spcPct val="120000"/>
              </a:lnSpc>
            </a:pPr>
            <a:r>
              <a:rPr lang="pt-BR" altLang="pt-BR" sz="6400" b="1" dirty="0"/>
              <a:t>Nesse mesmo sentido, os acórdãos proferidos  na Ac. 0008437-08.2009.8.26.0457, rel. Des. Antonio </a:t>
            </a:r>
            <a:r>
              <a:rPr lang="pt-BR" altLang="pt-BR" sz="6400" b="1" dirty="0" err="1"/>
              <a:t>Villen</a:t>
            </a:r>
            <a:r>
              <a:rPr lang="pt-BR" altLang="pt-BR" sz="6400" b="1" dirty="0"/>
              <a:t>, j. 23.05.2011 e Ac. 0008352-79.2010.8.26.0459, Rel. Des. Eduardo </a:t>
            </a:r>
            <a:r>
              <a:rPr lang="pt-BR" altLang="pt-BR" sz="6400" b="1" dirty="0" err="1"/>
              <a:t>Pachi</a:t>
            </a:r>
            <a:r>
              <a:rPr lang="pt-BR" altLang="pt-BR" sz="6400" b="1" dirty="0"/>
              <a:t>, j. 19.12.2012)</a:t>
            </a:r>
          </a:p>
          <a:p>
            <a:pPr algn="just">
              <a:lnSpc>
                <a:spcPct val="120000"/>
              </a:lnSpc>
            </a:pPr>
            <a:endParaRPr lang="pt-BR" altLang="pt-BR" sz="6400" b="1" dirty="0"/>
          </a:p>
          <a:p>
            <a:pPr marL="0" indent="0" algn="just">
              <a:lnSpc>
                <a:spcPct val="80000"/>
              </a:lnSpc>
              <a:buNone/>
            </a:pPr>
            <a:endParaRPr lang="pt-BR" altLang="pt-BR" sz="6400" b="1" dirty="0"/>
          </a:p>
          <a:p>
            <a:pPr marL="457200" lvl="1" indent="0" algn="just">
              <a:lnSpc>
                <a:spcPct val="80000"/>
              </a:lnSpc>
              <a:buNone/>
            </a:pPr>
            <a:endParaRPr lang="pt-BR" altLang="pt-BR" sz="6400" b="1" dirty="0"/>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35</a:t>
            </a:fld>
            <a:endParaRPr lang="pt-BR"/>
          </a:p>
        </p:txBody>
      </p:sp>
    </p:spTree>
    <p:extLst>
      <p:ext uri="{BB962C8B-B14F-4D97-AF65-F5344CB8AC3E}">
        <p14:creationId xmlns:p14="http://schemas.microsoft.com/office/powerpoint/2010/main" val="9247183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Equiparação de cargos e de </a:t>
            </a:r>
            <a:br>
              <a:rPr lang="pt-BR" b="1" dirty="0"/>
            </a:br>
            <a:r>
              <a:rPr lang="pt-BR" b="1" dirty="0"/>
              <a:t>remuneração</a:t>
            </a:r>
          </a:p>
        </p:txBody>
      </p:sp>
      <p:sp>
        <p:nvSpPr>
          <p:cNvPr id="3" name="Espaço Reservado para Conteúdo 2"/>
          <p:cNvSpPr>
            <a:spLocks noGrp="1"/>
          </p:cNvSpPr>
          <p:nvPr>
            <p:ph idx="1"/>
          </p:nvPr>
        </p:nvSpPr>
        <p:spPr/>
        <p:txBody>
          <a:bodyPr>
            <a:normAutofit fontScale="85000" lnSpcReduction="10000"/>
          </a:bodyPr>
          <a:lstStyle/>
          <a:p>
            <a:pPr algn="just" fontAlgn="t"/>
            <a:r>
              <a:rPr lang="pt-BR" b="1" dirty="0"/>
              <a:t>Mandado de Segurança</a:t>
            </a:r>
            <a:r>
              <a:rPr lang="pt-BR" b="1" u="sng" dirty="0"/>
              <a:t>. Servidor público aposentado do Município de Niterói que, quando em atividade, exerceu os Cargos Comissionados de Secretário e Subsecretário Municipal, tendo sido legalmente incorporadas as respectivas vantagens aos seus proventos. </a:t>
            </a:r>
            <a:r>
              <a:rPr lang="pt-BR" b="1" dirty="0"/>
              <a:t>Pretensão de majoração dos valores das respectivas gratificações com base em Leis Municipais que reajustaram os valores dos subsídios dos aludidos cargos em comissão. Entendimento desta Relatora quanto à inexistência de direito líquido e certo do Impetrante, eis que há previsão legal expressa no sentido que a aludida incorporação seria considerada como direito pessoal, passando a incidir sobre ela o mesmo percentual dos aumentos gerais de vencimentos. </a:t>
            </a:r>
            <a:r>
              <a:rPr lang="pt-BR" b="1" u="sng" dirty="0">
                <a:solidFill>
                  <a:srgbClr val="C00000"/>
                </a:solidFill>
              </a:rPr>
              <a:t>Assim, as incorporações, há tempos abolidas do ordenamento jurídico pátrio, devem ter as respectivas vantagens pecuniárias reajustadas conforme os índices gerais de aumento dos servidores públicos, tal como previsto em lei, e não como deseja o Impetrante que deseja vinculá-las aos valores percebidos pelos atuais ocupantes dos cargos de Secretário e de Subsecretário Municipal</a:t>
            </a:r>
            <a:r>
              <a:rPr lang="pt-BR" b="1" dirty="0"/>
              <a:t>. Acolhimento integral do Parecer da Ilustre Procuradora de Justiça. DENEGAÇÃO DA ORDEM.’ (2007.004.00316 – DES. CONCEICAO MOUSNIER - Julgamento: 25/04/2007 -)</a:t>
            </a:r>
          </a:p>
          <a:p>
            <a:r>
              <a:rPr lang="pt-BR" dirty="0"/>
              <a:t> </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36</a:t>
            </a:fld>
            <a:endParaRPr lang="pt-BR"/>
          </a:p>
        </p:txBody>
      </p:sp>
    </p:spTree>
    <p:extLst>
      <p:ext uri="{BB962C8B-B14F-4D97-AF65-F5344CB8AC3E}">
        <p14:creationId xmlns:p14="http://schemas.microsoft.com/office/powerpoint/2010/main" val="19333216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Transformação de cargos e reorganização de carreira</a:t>
            </a:r>
          </a:p>
        </p:txBody>
      </p:sp>
      <p:sp>
        <p:nvSpPr>
          <p:cNvPr id="3" name="Espaço Reservado para Conteúdo 2"/>
          <p:cNvSpPr>
            <a:spLocks noGrp="1"/>
          </p:cNvSpPr>
          <p:nvPr>
            <p:ph idx="1"/>
          </p:nvPr>
        </p:nvSpPr>
        <p:spPr/>
        <p:txBody>
          <a:bodyPr>
            <a:normAutofit fontScale="92500" lnSpcReduction="20000"/>
          </a:bodyPr>
          <a:lstStyle/>
          <a:p>
            <a:pPr algn="just">
              <a:defRPr/>
            </a:pPr>
            <a:r>
              <a:rPr lang="pt-BR" u="sng" dirty="0">
                <a:solidFill>
                  <a:srgbClr val="C00000"/>
                </a:solidFill>
              </a:rPr>
              <a:t>Transformação de cargos:</a:t>
            </a:r>
            <a:r>
              <a:rPr lang="pt-BR" u="sng" dirty="0"/>
              <a:t> Não pode haver repercussão nos direitos do servidor.</a:t>
            </a:r>
            <a:endParaRPr lang="en-US" b="1" dirty="0"/>
          </a:p>
          <a:p>
            <a:pPr algn="just">
              <a:defRPr/>
            </a:pPr>
            <a:r>
              <a:rPr lang="pt-BR" dirty="0"/>
              <a:t>não alteração dos elementos caracterizadores do cargo, ou seja, nível de escolaridade e atribuições relativas ao cargo </a:t>
            </a:r>
          </a:p>
          <a:p>
            <a:pPr algn="just">
              <a:defRPr/>
            </a:pPr>
            <a:r>
              <a:rPr lang="pt-BR" dirty="0"/>
              <a:t>Posição do STF:</a:t>
            </a:r>
          </a:p>
          <a:p>
            <a:pPr marL="0" indent="0" algn="just">
              <a:buNone/>
              <a:defRPr/>
            </a:pPr>
            <a:r>
              <a:rPr lang="pt-BR" dirty="0"/>
              <a:t>	</a:t>
            </a:r>
            <a:r>
              <a:rPr lang="en-US" b="1" dirty="0"/>
              <a:t>STF MS N. 26.740 e MS 26.955: </a:t>
            </a:r>
            <a:r>
              <a:rPr lang="en-US" b="1" dirty="0" err="1"/>
              <a:t>não</a:t>
            </a:r>
            <a:r>
              <a:rPr lang="en-US" b="1" dirty="0"/>
              <a:t> </a:t>
            </a:r>
            <a:r>
              <a:rPr lang="en-US" b="1" dirty="0" err="1"/>
              <a:t>pode</a:t>
            </a:r>
            <a:r>
              <a:rPr lang="en-US" b="1" dirty="0"/>
              <a:t> haver </a:t>
            </a:r>
            <a:r>
              <a:rPr lang="en-US" b="1" dirty="0" err="1"/>
              <a:t>alteração</a:t>
            </a:r>
            <a:r>
              <a:rPr lang="en-US" b="1" dirty="0"/>
              <a:t> 	</a:t>
            </a:r>
            <a:r>
              <a:rPr lang="en-US" b="1" dirty="0" err="1"/>
              <a:t>substancial</a:t>
            </a:r>
            <a:r>
              <a:rPr lang="en-US" b="1" dirty="0"/>
              <a:t> das 	</a:t>
            </a:r>
            <a:r>
              <a:rPr lang="en-US" b="1" dirty="0" err="1"/>
              <a:t>atribuições</a:t>
            </a:r>
            <a:r>
              <a:rPr lang="en-US" b="1" dirty="0"/>
              <a:t> dos cargos</a:t>
            </a:r>
          </a:p>
          <a:p>
            <a:pPr algn="just">
              <a:defRPr/>
            </a:pPr>
            <a:endParaRPr lang="pt-BR" sz="1050" u="sng" dirty="0"/>
          </a:p>
          <a:p>
            <a:pPr algn="just">
              <a:defRPr/>
            </a:pPr>
            <a:r>
              <a:rPr lang="en-US" b="1" u="sng" dirty="0" err="1">
                <a:solidFill>
                  <a:srgbClr val="C00000"/>
                </a:solidFill>
              </a:rPr>
              <a:t>Reorganização</a:t>
            </a:r>
            <a:r>
              <a:rPr lang="en-US" b="1" u="sng" dirty="0">
                <a:solidFill>
                  <a:srgbClr val="C00000"/>
                </a:solidFill>
              </a:rPr>
              <a:t> de </a:t>
            </a:r>
            <a:r>
              <a:rPr lang="en-US" b="1" u="sng" dirty="0" err="1">
                <a:solidFill>
                  <a:srgbClr val="C00000"/>
                </a:solidFill>
              </a:rPr>
              <a:t>carreira</a:t>
            </a:r>
            <a:r>
              <a:rPr lang="en-US" b="1" dirty="0"/>
              <a:t>: </a:t>
            </a:r>
            <a:r>
              <a:rPr lang="en-US" b="1" dirty="0" err="1"/>
              <a:t>não</a:t>
            </a:r>
            <a:r>
              <a:rPr lang="en-US" b="1" dirty="0"/>
              <a:t> </a:t>
            </a:r>
            <a:r>
              <a:rPr lang="en-US" b="1" dirty="0" err="1"/>
              <a:t>pode</a:t>
            </a:r>
            <a:r>
              <a:rPr lang="en-US" b="1" dirty="0"/>
              <a:t> haver </a:t>
            </a:r>
            <a:r>
              <a:rPr lang="en-US" b="1" dirty="0" err="1"/>
              <a:t>decesso</a:t>
            </a:r>
            <a:r>
              <a:rPr lang="en-US" b="1" dirty="0"/>
              <a:t> </a:t>
            </a:r>
            <a:r>
              <a:rPr lang="en-US" b="1" dirty="0" err="1"/>
              <a:t>remuneratório</a:t>
            </a:r>
            <a:r>
              <a:rPr lang="en-US" b="1" dirty="0"/>
              <a:t>. </a:t>
            </a:r>
            <a:r>
              <a:rPr lang="en-US" b="1" dirty="0" err="1"/>
              <a:t>Eventuais</a:t>
            </a:r>
            <a:r>
              <a:rPr lang="en-US" b="1" dirty="0"/>
              <a:t> </a:t>
            </a:r>
            <a:r>
              <a:rPr lang="en-US" b="1" dirty="0" err="1"/>
              <a:t>valores</a:t>
            </a:r>
            <a:r>
              <a:rPr lang="en-US" b="1" dirty="0"/>
              <a:t> que </a:t>
            </a:r>
            <a:r>
              <a:rPr lang="en-US" b="1" dirty="0" err="1"/>
              <a:t>excedem</a:t>
            </a:r>
            <a:r>
              <a:rPr lang="en-US" b="1" dirty="0"/>
              <a:t> </a:t>
            </a:r>
            <a:r>
              <a:rPr lang="en-US" b="1" dirty="0" err="1"/>
              <a:t>aos</a:t>
            </a:r>
            <a:r>
              <a:rPr lang="en-US" b="1" dirty="0"/>
              <a:t> </a:t>
            </a:r>
            <a:r>
              <a:rPr lang="en-US" b="1" dirty="0" err="1"/>
              <a:t>novos</a:t>
            </a:r>
            <a:r>
              <a:rPr lang="en-US" b="1" dirty="0"/>
              <a:t> </a:t>
            </a:r>
            <a:r>
              <a:rPr lang="en-US" b="1" dirty="0" err="1"/>
              <a:t>valores</a:t>
            </a:r>
            <a:r>
              <a:rPr lang="en-US" b="1" dirty="0"/>
              <a:t> </a:t>
            </a:r>
            <a:r>
              <a:rPr lang="en-US" b="1" dirty="0" err="1"/>
              <a:t>deverão</a:t>
            </a:r>
            <a:r>
              <a:rPr lang="en-US" b="1" dirty="0"/>
              <a:t> </a:t>
            </a:r>
            <a:r>
              <a:rPr lang="en-US" b="1" dirty="0" err="1"/>
              <a:t>ser</a:t>
            </a:r>
            <a:r>
              <a:rPr lang="en-US" b="1" dirty="0"/>
              <a:t> </a:t>
            </a:r>
            <a:r>
              <a:rPr lang="en-US" b="1" dirty="0" err="1"/>
              <a:t>mantidos</a:t>
            </a:r>
            <a:r>
              <a:rPr lang="en-US" b="1" dirty="0"/>
              <a:t> e </a:t>
            </a:r>
            <a:r>
              <a:rPr lang="en-US" b="1" dirty="0" err="1"/>
              <a:t>absorvidos</a:t>
            </a:r>
            <a:r>
              <a:rPr lang="en-US" b="1" dirty="0"/>
              <a:t> </a:t>
            </a:r>
            <a:r>
              <a:rPr lang="en-US" b="1" dirty="0" err="1"/>
              <a:t>nos</a:t>
            </a:r>
            <a:r>
              <a:rPr lang="en-US" b="1" dirty="0"/>
              <a:t> </a:t>
            </a:r>
            <a:r>
              <a:rPr lang="en-US" b="1" dirty="0" err="1"/>
              <a:t>novos</a:t>
            </a:r>
            <a:r>
              <a:rPr lang="en-US" b="1" dirty="0"/>
              <a:t> </a:t>
            </a:r>
            <a:r>
              <a:rPr lang="en-US" b="1" dirty="0" err="1"/>
              <a:t>reajustes</a:t>
            </a:r>
            <a:endParaRPr lang="en-US" b="1" dirty="0"/>
          </a:p>
          <a:p>
            <a:pPr marL="273050" indent="-273050" algn="just"/>
            <a:r>
              <a:rPr lang="en-US" altLang="pt-BR" b="1" dirty="0" err="1"/>
              <a:t>Efeitos</a:t>
            </a:r>
            <a:r>
              <a:rPr lang="en-US" altLang="pt-BR" b="1" dirty="0"/>
              <a:t> </a:t>
            </a:r>
            <a:r>
              <a:rPr lang="en-US" altLang="pt-BR" b="1" dirty="0" err="1"/>
              <a:t>nos</a:t>
            </a:r>
            <a:r>
              <a:rPr lang="en-US" altLang="pt-BR" b="1" dirty="0"/>
              <a:t> </a:t>
            </a:r>
            <a:r>
              <a:rPr lang="en-US" altLang="pt-BR" b="1" dirty="0" err="1"/>
              <a:t>proventos</a:t>
            </a:r>
            <a:r>
              <a:rPr lang="en-US" altLang="pt-BR" b="1" dirty="0"/>
              <a:t> dos </a:t>
            </a:r>
            <a:r>
              <a:rPr lang="en-US" altLang="pt-BR" b="1" dirty="0" err="1"/>
              <a:t>aposentados</a:t>
            </a:r>
            <a:r>
              <a:rPr lang="en-US" altLang="pt-BR" b="1" dirty="0"/>
              <a:t>: </a:t>
            </a:r>
            <a:r>
              <a:rPr lang="pt-BR" altLang="pt-BR" dirty="0"/>
              <a:t>alterado o escalonamento hierárquico da carreira a que pertence o servidor inativo, criando novos níveis para a progressão de servidores da ativa- não necessidade de dar ao aposentado o último nível (não pode haver redução) (STF </a:t>
            </a:r>
            <a:r>
              <a:rPr lang="pt-BR" altLang="pt-BR" dirty="0" err="1"/>
              <a:t>Ag.REg</a:t>
            </a:r>
            <a:r>
              <a:rPr lang="pt-BR" altLang="pt-BR" dirty="0"/>
              <a:t> AI 825743);</a:t>
            </a:r>
          </a:p>
          <a:p>
            <a:pPr marL="273050" indent="-273050" algn="just"/>
            <a:endParaRPr lang="pt-BR" altLang="pt-BR" sz="1400" dirty="0"/>
          </a:p>
          <a:p>
            <a:pPr marL="0" indent="0" algn="just">
              <a:buNone/>
              <a:defRPr/>
            </a:pPr>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37</a:t>
            </a:fld>
            <a:endParaRPr lang="pt-BR"/>
          </a:p>
        </p:txBody>
      </p:sp>
    </p:spTree>
    <p:extLst>
      <p:ext uri="{BB962C8B-B14F-4D97-AF65-F5344CB8AC3E}">
        <p14:creationId xmlns:p14="http://schemas.microsoft.com/office/powerpoint/2010/main" val="3071584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Transferência de cargos</a:t>
            </a:r>
          </a:p>
        </p:txBody>
      </p:sp>
      <p:sp>
        <p:nvSpPr>
          <p:cNvPr id="3" name="Espaço Reservado para Conteúdo 2"/>
          <p:cNvSpPr>
            <a:spLocks noGrp="1"/>
          </p:cNvSpPr>
          <p:nvPr>
            <p:ph idx="1"/>
          </p:nvPr>
        </p:nvSpPr>
        <p:spPr/>
        <p:txBody>
          <a:bodyPr/>
          <a:lstStyle/>
          <a:p>
            <a:r>
              <a:rPr lang="pt-BR" altLang="pt-BR" b="1" dirty="0"/>
              <a:t>Transferência ou aproveitamento de funcionários de sociedade de economia mista  em liquidação para cargo e ou emprego na Administração Direta – inconstitucional violação do art. 37, II – ADI 2689/RN, j. 9.10.2003</a:t>
            </a:r>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38</a:t>
            </a:fld>
            <a:endParaRPr lang="pt-BR"/>
          </a:p>
        </p:txBody>
      </p:sp>
    </p:spTree>
    <p:extLst>
      <p:ext uri="{BB962C8B-B14F-4D97-AF65-F5344CB8AC3E}">
        <p14:creationId xmlns:p14="http://schemas.microsoft.com/office/powerpoint/2010/main" val="16432318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29343"/>
          </a:xfrm>
        </p:spPr>
        <p:txBody>
          <a:bodyPr/>
          <a:lstStyle/>
          <a:p>
            <a:r>
              <a:rPr lang="pt-BR" dirty="0"/>
              <a:t>OS DESVIOS DE FUNÇÃO</a:t>
            </a:r>
          </a:p>
        </p:txBody>
      </p:sp>
      <p:sp>
        <p:nvSpPr>
          <p:cNvPr id="3" name="Espaço Reservado para Conteúdo 2"/>
          <p:cNvSpPr>
            <a:spLocks noGrp="1"/>
          </p:cNvSpPr>
          <p:nvPr>
            <p:ph idx="1"/>
          </p:nvPr>
        </p:nvSpPr>
        <p:spPr>
          <a:xfrm>
            <a:off x="677334" y="1657351"/>
            <a:ext cx="8596668" cy="5004706"/>
          </a:xfrm>
        </p:spPr>
        <p:txBody>
          <a:bodyPr>
            <a:normAutofit/>
          </a:bodyPr>
          <a:lstStyle/>
          <a:p>
            <a:pPr algn="just">
              <a:lnSpc>
                <a:spcPct val="80000"/>
              </a:lnSpc>
            </a:pPr>
            <a:r>
              <a:rPr lang="pt-BR" altLang="pt-BR" b="1" dirty="0"/>
              <a:t>Desvio de função: o desvio de função ocorrido em data posterior à Constituição de 1988 não pode dar ensejo ao reenquadramento – direito a receber diferenças. (</a:t>
            </a:r>
            <a:r>
              <a:rPr lang="pt-BR" altLang="pt-BR" b="1" dirty="0">
                <a:hlinkClick r:id="rId2"/>
              </a:rPr>
              <a:t>AI 594.942-AgR</a:t>
            </a:r>
            <a:r>
              <a:rPr lang="pt-BR" altLang="pt-BR" b="1" dirty="0"/>
              <a:t>, p. 7-12-06).  </a:t>
            </a:r>
            <a:r>
              <a:rPr lang="pt-BR" altLang="pt-BR" b="1" dirty="0">
                <a:hlinkClick r:id="rId3"/>
              </a:rPr>
              <a:t>RE 205.511</a:t>
            </a:r>
            <a:r>
              <a:rPr lang="pt-BR" altLang="pt-BR" b="1" dirty="0"/>
              <a:t>, p. de 10-10-97;</a:t>
            </a:r>
          </a:p>
          <a:p>
            <a:pPr algn="just">
              <a:lnSpc>
                <a:spcPct val="80000"/>
              </a:lnSpc>
            </a:pPr>
            <a:endParaRPr lang="pt-BR" altLang="pt-BR" b="1" dirty="0"/>
          </a:p>
          <a:p>
            <a:pPr algn="just">
              <a:lnSpc>
                <a:spcPct val="80000"/>
              </a:lnSpc>
            </a:pPr>
            <a:r>
              <a:rPr lang="pt-BR" altLang="pt-BR" b="1" dirty="0"/>
              <a:t>Longe fica de vulnerar a Carta Política acórdão que, diante de desvio de função, implica o reconhecimento do direito à percepção, como verdadeira indenização, do valor maior, sem estampar enquadramento no </a:t>
            </a:r>
            <a:r>
              <a:rPr lang="pt-BR" altLang="pt-BR" b="1" dirty="0">
                <a:hlinkClick r:id="rId4"/>
              </a:rPr>
              <a:t>&lt;</a:t>
            </a:r>
            <a:r>
              <a:rPr lang="pt-BR" altLang="pt-BR" b="1" dirty="0"/>
              <a:t>cargo</a:t>
            </a:r>
            <a:r>
              <a:rPr lang="pt-BR" altLang="pt-BR" b="1" dirty="0">
                <a:hlinkClick r:id="rId5"/>
              </a:rPr>
              <a:t>&gt;</a:t>
            </a:r>
            <a:r>
              <a:rPr lang="pt-BR" altLang="pt-BR" b="1" dirty="0"/>
              <a:t>, para o que seria indispensável o concurso público.(</a:t>
            </a:r>
            <a:r>
              <a:rPr lang="pt-BR" altLang="pt-BR" b="1" dirty="0">
                <a:hlinkClick r:id="rId6"/>
              </a:rPr>
              <a:t>RE 275.840</a:t>
            </a:r>
            <a:r>
              <a:rPr lang="pt-BR" altLang="pt-BR" b="1" dirty="0"/>
              <a:t>, p.de 1º-6-01);</a:t>
            </a:r>
          </a:p>
          <a:p>
            <a:pPr algn="just">
              <a:lnSpc>
                <a:spcPct val="80000"/>
              </a:lnSpc>
            </a:pPr>
            <a:endParaRPr lang="pt-BR" altLang="pt-BR" b="1" dirty="0"/>
          </a:p>
          <a:p>
            <a:pPr algn="just">
              <a:lnSpc>
                <a:spcPct val="80000"/>
              </a:lnSpc>
            </a:pPr>
            <a:r>
              <a:rPr lang="pt-BR" altLang="pt-BR" b="1" dirty="0"/>
              <a:t>Fere o princípio inscrito no art. 37, II, da Constituição Federal, a atribuição, independentemente de concurso público, dos vencimentos de </a:t>
            </a:r>
            <a:r>
              <a:rPr lang="pt-BR" altLang="pt-BR" b="1" dirty="0">
                <a:hlinkClick r:id="rId7"/>
              </a:rPr>
              <a:t>&lt;</a:t>
            </a:r>
            <a:r>
              <a:rPr lang="pt-BR" altLang="pt-BR" b="1" dirty="0"/>
              <a:t>cargo</a:t>
            </a:r>
            <a:r>
              <a:rPr lang="pt-BR" altLang="pt-BR" b="1" dirty="0">
                <a:hlinkClick r:id="rId8"/>
              </a:rPr>
              <a:t>&gt;</a:t>
            </a:r>
            <a:r>
              <a:rPr lang="pt-BR" altLang="pt-BR" b="1" dirty="0"/>
              <a:t> superior que haja desempenhado, por desvio de função, o </a:t>
            </a:r>
            <a:r>
              <a:rPr lang="pt-BR" altLang="pt-BR" b="1" dirty="0">
                <a:hlinkClick r:id="rId5"/>
              </a:rPr>
              <a:t>&lt;</a:t>
            </a:r>
            <a:r>
              <a:rPr lang="pt-BR" altLang="pt-BR" b="1" dirty="0"/>
              <a:t>servidor</a:t>
            </a:r>
            <a:r>
              <a:rPr lang="pt-BR" altLang="pt-BR" b="1" dirty="0">
                <a:hlinkClick r:id="rId9"/>
              </a:rPr>
              <a:t>&gt;</a:t>
            </a:r>
            <a:r>
              <a:rPr lang="pt-BR" altLang="pt-BR" b="1" dirty="0"/>
              <a:t>." (</a:t>
            </a:r>
            <a:r>
              <a:rPr lang="pt-BR" altLang="pt-BR" b="1" dirty="0">
                <a:hlinkClick r:id="rId10"/>
              </a:rPr>
              <a:t>RE 221.170</a:t>
            </a:r>
            <a:r>
              <a:rPr lang="pt-BR" altLang="pt-BR" b="1" dirty="0"/>
              <a:t>, j. de 30-6-00); </a:t>
            </a:r>
            <a:r>
              <a:rPr lang="pt-BR" altLang="pt-BR" b="1" dirty="0">
                <a:hlinkClick r:id="rId11"/>
              </a:rPr>
              <a:t>RE 219.934</a:t>
            </a:r>
            <a:r>
              <a:rPr lang="pt-BR" altLang="pt-BR" b="1" dirty="0"/>
              <a:t>, j.16-2-01;</a:t>
            </a:r>
          </a:p>
          <a:p>
            <a:pPr algn="just">
              <a:lnSpc>
                <a:spcPct val="80000"/>
              </a:lnSpc>
            </a:pPr>
            <a:endParaRPr lang="pt-BR" altLang="pt-BR" b="1" dirty="0"/>
          </a:p>
          <a:p>
            <a:pPr algn="just">
              <a:lnSpc>
                <a:spcPct val="80000"/>
              </a:lnSpc>
            </a:pPr>
            <a:r>
              <a:rPr lang="pt-BR" altLang="pt-BR" b="1" dirty="0"/>
              <a:t>Súmula 378 do STJ (efeitos – orientação) reconhecido o desvio de função, o servidor faz jus às diferenças salariais.</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39</a:t>
            </a:fld>
            <a:endParaRPr lang="pt-BR"/>
          </a:p>
        </p:txBody>
      </p:sp>
    </p:spTree>
    <p:extLst>
      <p:ext uri="{BB962C8B-B14F-4D97-AF65-F5344CB8AC3E}">
        <p14:creationId xmlns:p14="http://schemas.microsoft.com/office/powerpoint/2010/main" val="1847746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Regimes jurídicos de trabalho: modalidades</a:t>
            </a:r>
          </a:p>
        </p:txBody>
      </p:sp>
      <p:sp>
        <p:nvSpPr>
          <p:cNvPr id="3" name="Espaço Reservado para Conteúdo 2"/>
          <p:cNvSpPr>
            <a:spLocks noGrp="1"/>
          </p:cNvSpPr>
          <p:nvPr>
            <p:ph idx="1"/>
          </p:nvPr>
        </p:nvSpPr>
        <p:spPr/>
        <p:txBody>
          <a:bodyPr/>
          <a:lstStyle/>
          <a:p>
            <a:pPr marL="273050" indent="-273050">
              <a:defRPr/>
            </a:pPr>
            <a:endParaRPr lang="pt-BR" b="1" dirty="0"/>
          </a:p>
          <a:p>
            <a:pPr marL="273050" indent="-273050">
              <a:defRPr/>
            </a:pPr>
            <a:r>
              <a:rPr lang="pt-BR" b="1" dirty="0"/>
              <a:t>regime de cargo (estatutário: cargo efetivo e em comissão)</a:t>
            </a:r>
          </a:p>
          <a:p>
            <a:pPr marL="273050" indent="-273050">
              <a:defRPr/>
            </a:pPr>
            <a:endParaRPr lang="pt-BR" sz="1200" b="1" dirty="0"/>
          </a:p>
          <a:p>
            <a:pPr marL="273050" indent="-273050">
              <a:defRPr/>
            </a:pPr>
            <a:r>
              <a:rPr lang="pt-BR" b="1" dirty="0"/>
              <a:t>de função (administrativo)</a:t>
            </a:r>
          </a:p>
          <a:p>
            <a:pPr marL="273050" indent="-273050">
              <a:defRPr/>
            </a:pPr>
            <a:endParaRPr lang="pt-BR" sz="1200" b="1" dirty="0"/>
          </a:p>
          <a:p>
            <a:pPr marL="273050" indent="-273050">
              <a:defRPr/>
            </a:pPr>
            <a:r>
              <a:rPr lang="pt-BR" b="1" dirty="0"/>
              <a:t>de emprego (CLT)</a:t>
            </a:r>
          </a:p>
          <a:p>
            <a:pPr marL="273050" indent="-273050">
              <a:defRPr/>
            </a:pPr>
            <a:endParaRPr lang="pt-BR" sz="1200" dirty="0">
              <a:solidFill>
                <a:srgbClr val="FF3300"/>
              </a:solidFill>
            </a:endParaRPr>
          </a:p>
          <a:p>
            <a:pPr marL="0" indent="0">
              <a:buNone/>
            </a:pPr>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4</a:t>
            </a:fld>
            <a:endParaRPr lang="pt-BR"/>
          </a:p>
        </p:txBody>
      </p:sp>
    </p:spTree>
    <p:extLst>
      <p:ext uri="{BB962C8B-B14F-4D97-AF65-F5344CB8AC3E}">
        <p14:creationId xmlns:p14="http://schemas.microsoft.com/office/powerpoint/2010/main" val="41049068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2700868"/>
            <a:ext cx="8596668" cy="997554"/>
          </a:xfrm>
        </p:spPr>
        <p:txBody>
          <a:bodyPr/>
          <a:lstStyle/>
          <a:p>
            <a:r>
              <a:rPr lang="pt-BR" dirty="0"/>
              <a:t>REMUNERAÇÃO – DESTAQUES</a:t>
            </a:r>
          </a:p>
        </p:txBody>
      </p:sp>
      <p:sp>
        <p:nvSpPr>
          <p:cNvPr id="4" name="Espaço Reservado para Número de Slide 3"/>
          <p:cNvSpPr>
            <a:spLocks noGrp="1"/>
          </p:cNvSpPr>
          <p:nvPr>
            <p:ph type="sldNum" sz="quarter" idx="12"/>
          </p:nvPr>
        </p:nvSpPr>
        <p:spPr/>
        <p:txBody>
          <a:bodyPr/>
          <a:lstStyle/>
          <a:p>
            <a:fld id="{0AB167E1-0602-43B3-9572-2FA585A9FA67}" type="slidenum">
              <a:rPr lang="pt-BR" smtClean="0"/>
              <a:t>40</a:t>
            </a:fld>
            <a:endParaRPr lang="pt-BR"/>
          </a:p>
        </p:txBody>
      </p:sp>
    </p:spTree>
    <p:extLst>
      <p:ext uri="{BB962C8B-B14F-4D97-AF65-F5344CB8AC3E}">
        <p14:creationId xmlns:p14="http://schemas.microsoft.com/office/powerpoint/2010/main" val="14114596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Conceitos</a:t>
            </a:r>
          </a:p>
        </p:txBody>
      </p:sp>
      <p:sp>
        <p:nvSpPr>
          <p:cNvPr id="3" name="Espaço Reservado para Conteúdo 2"/>
          <p:cNvSpPr>
            <a:spLocks noGrp="1"/>
          </p:cNvSpPr>
          <p:nvPr>
            <p:ph idx="1"/>
          </p:nvPr>
        </p:nvSpPr>
        <p:spPr>
          <a:xfrm>
            <a:off x="677334" y="1608365"/>
            <a:ext cx="8596668" cy="4432998"/>
          </a:xfrm>
        </p:spPr>
        <p:txBody>
          <a:bodyPr/>
          <a:lstStyle/>
          <a:p>
            <a:endParaRPr lang="pt-BR" dirty="0"/>
          </a:p>
          <a:p>
            <a:r>
              <a:rPr lang="pt-BR" dirty="0"/>
              <a:t>O Estatuto deve prever conceitos:</a:t>
            </a:r>
          </a:p>
          <a:p>
            <a:r>
              <a:rPr lang="pt-BR" dirty="0"/>
              <a:t>Remuneração, vencimentos, vencimento, salário-base, vencimento-base, subsídio</a:t>
            </a:r>
          </a:p>
          <a:p>
            <a:r>
              <a:rPr lang="pt-BR" dirty="0"/>
              <a:t>A lei previdenciária deve prever </a:t>
            </a:r>
            <a:r>
              <a:rPr lang="pt-BR" sz="2400" dirty="0">
                <a:solidFill>
                  <a:srgbClr val="C00000"/>
                </a:solidFill>
              </a:rPr>
              <a:t>o conceito de remuneração no cargo efetivo – base da contribuição previdenciária, limite dos proventos e pensões (§ 2º. art. 40, CF)</a:t>
            </a:r>
            <a:endParaRPr lang="pt-BR" dirty="0">
              <a:solidFill>
                <a:srgbClr val="C00000"/>
              </a:solidFill>
            </a:endParaRPr>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41</a:t>
            </a:fld>
            <a:endParaRPr lang="pt-BR"/>
          </a:p>
        </p:txBody>
      </p:sp>
    </p:spTree>
    <p:extLst>
      <p:ext uri="{BB962C8B-B14F-4D97-AF65-F5344CB8AC3E}">
        <p14:creationId xmlns:p14="http://schemas.microsoft.com/office/powerpoint/2010/main" val="17349321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Estabilidade Financeira</a:t>
            </a:r>
          </a:p>
        </p:txBody>
      </p:sp>
      <p:sp>
        <p:nvSpPr>
          <p:cNvPr id="3" name="Espaço Reservado para Conteúdo 2"/>
          <p:cNvSpPr>
            <a:spLocks noGrp="1"/>
          </p:cNvSpPr>
          <p:nvPr>
            <p:ph idx="1"/>
          </p:nvPr>
        </p:nvSpPr>
        <p:spPr>
          <a:xfrm>
            <a:off x="677334" y="1534887"/>
            <a:ext cx="8596668" cy="4506476"/>
          </a:xfrm>
        </p:spPr>
        <p:txBody>
          <a:bodyPr/>
          <a:lstStyle/>
          <a:p>
            <a:pPr fontAlgn="t"/>
            <a:r>
              <a:rPr lang="pt-BR" dirty="0"/>
              <a:t> Jurisprudência do STF está consolidada no sentido de que não há direito adquirido à forma de cálculo de remuneração. </a:t>
            </a:r>
          </a:p>
          <a:p>
            <a:pPr fontAlgn="t">
              <a:buFont typeface="Wingdings" panose="05000000000000000000" pitchFamily="2" charset="2"/>
              <a:buChar char="Ø"/>
            </a:pPr>
            <a:r>
              <a:rPr lang="pt-BR" dirty="0"/>
              <a:t>Lei superveniente pode, sem causar decesso remuneratório, desvincular o cálculo da vantagem incorporada dos vencimentos do cargo em comissão ou função de confiança outrora ocupado pelo </a:t>
            </a:r>
            <a:r>
              <a:rPr lang="pt-BR" b="1" dirty="0"/>
              <a:t>servidor,</a:t>
            </a:r>
            <a:r>
              <a:rPr lang="pt-BR" dirty="0"/>
              <a:t> passando a quantia a ela correspondente a ser reajustada segundo os critérios das revisões gerais de remuneração do funcionalismo. (RE 563965/RN </a:t>
            </a:r>
            <a:r>
              <a:rPr lang="pt-BR" dirty="0">
                <a:solidFill>
                  <a:srgbClr val="C00000"/>
                </a:solidFill>
              </a:rPr>
              <a:t>repercussão geral reconhecida</a:t>
            </a:r>
            <a:r>
              <a:rPr lang="pt-BR" dirty="0"/>
              <a:t>)</a:t>
            </a:r>
          </a:p>
          <a:p>
            <a:pPr fontAlgn="t"/>
            <a:r>
              <a:rPr lang="pt-BR" dirty="0"/>
              <a:t>Reflexos nos proventos dos servidores que incorporaram vantagens dos cargos em comissão – paridade não alcança os cargos em comissão</a:t>
            </a:r>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42</a:t>
            </a:fld>
            <a:endParaRPr lang="pt-BR"/>
          </a:p>
        </p:txBody>
      </p:sp>
    </p:spTree>
    <p:extLst>
      <p:ext uri="{BB962C8B-B14F-4D97-AF65-F5344CB8AC3E}">
        <p14:creationId xmlns:p14="http://schemas.microsoft.com/office/powerpoint/2010/main" val="11153829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Subsídio e remuneração</a:t>
            </a:r>
          </a:p>
        </p:txBody>
      </p:sp>
      <p:sp>
        <p:nvSpPr>
          <p:cNvPr id="3" name="Espaço Reservado para Conteúdo 2"/>
          <p:cNvSpPr>
            <a:spLocks noGrp="1"/>
          </p:cNvSpPr>
          <p:nvPr>
            <p:ph idx="1"/>
          </p:nvPr>
        </p:nvSpPr>
        <p:spPr/>
        <p:txBody>
          <a:bodyPr/>
          <a:lstStyle/>
          <a:p>
            <a:r>
              <a:rPr lang="pt-BR" altLang="pt-BR" dirty="0"/>
              <a:t>parcela única, vedados outros acréscimos, com exceção de parcelas de natureza indenizatória ( horas extras, auxílios, por ex.)</a:t>
            </a:r>
          </a:p>
          <a:p>
            <a:r>
              <a:rPr lang="pt-BR" altLang="pt-BR" dirty="0">
                <a:solidFill>
                  <a:srgbClr val="C00000"/>
                </a:solidFill>
              </a:rPr>
              <a:t>Art. 37, X: somente por lei podem ser instituídos, observada a iniciativa de cada poder (executivo, legislativo, judiciário)</a:t>
            </a:r>
          </a:p>
          <a:p>
            <a:pPr marL="273050" indent="-273050"/>
            <a:r>
              <a:rPr lang="pt-BR" altLang="pt-BR" dirty="0"/>
              <a:t>Iniciativa de projeto para instituir  remuneração e outras vantagens para servidores do Executivo – usurpação de competência quando o projeto é do Legislativo -(ADI-4433) Precedentes ADI 1070</a:t>
            </a:r>
            <a:endParaRPr lang="en-US" altLang="pt-BR" dirty="0"/>
          </a:p>
          <a:p>
            <a:pPr marL="273050" indent="-273050"/>
            <a:r>
              <a:rPr lang="en-US" altLang="pt-BR" dirty="0" err="1"/>
              <a:t>Impossibilidade</a:t>
            </a:r>
            <a:r>
              <a:rPr lang="en-US" altLang="pt-BR" dirty="0"/>
              <a:t> de se </a:t>
            </a:r>
            <a:r>
              <a:rPr lang="en-US" altLang="pt-BR" dirty="0" err="1"/>
              <a:t>proceder</a:t>
            </a:r>
            <a:r>
              <a:rPr lang="en-US" altLang="pt-BR" dirty="0"/>
              <a:t> à </a:t>
            </a:r>
            <a:r>
              <a:rPr lang="en-US" altLang="pt-BR" dirty="0" err="1"/>
              <a:t>fixação</a:t>
            </a:r>
            <a:r>
              <a:rPr lang="en-US" altLang="pt-BR" dirty="0"/>
              <a:t> de  </a:t>
            </a:r>
            <a:r>
              <a:rPr lang="en-US" altLang="pt-BR" dirty="0" err="1"/>
              <a:t>vencimentos</a:t>
            </a:r>
            <a:r>
              <a:rPr lang="en-US" altLang="pt-BR" dirty="0"/>
              <a:t> </a:t>
            </a:r>
            <a:r>
              <a:rPr lang="en-US" altLang="pt-BR" dirty="0" err="1"/>
              <a:t>por</a:t>
            </a:r>
            <a:r>
              <a:rPr lang="en-US" altLang="pt-BR" dirty="0"/>
              <a:t> </a:t>
            </a:r>
            <a:r>
              <a:rPr lang="en-US" altLang="pt-BR" dirty="0" err="1"/>
              <a:t>Resolução</a:t>
            </a:r>
            <a:r>
              <a:rPr lang="en-US" altLang="pt-BR" dirty="0"/>
              <a:t> da </a:t>
            </a:r>
            <a:r>
              <a:rPr lang="en-US" altLang="pt-BR" dirty="0" err="1"/>
              <a:t>Câmara</a:t>
            </a:r>
            <a:r>
              <a:rPr lang="en-US" altLang="pt-BR" dirty="0"/>
              <a:t> </a:t>
            </a:r>
            <a:r>
              <a:rPr lang="en-US" altLang="pt-BR" dirty="0" err="1"/>
              <a:t>ou</a:t>
            </a:r>
            <a:r>
              <a:rPr lang="en-US" altLang="pt-BR" dirty="0"/>
              <a:t> da Assembleia – </a:t>
            </a:r>
            <a:r>
              <a:rPr lang="en-US" altLang="pt-BR" dirty="0" err="1"/>
              <a:t>somente</a:t>
            </a:r>
            <a:r>
              <a:rPr lang="en-US" altLang="pt-BR" dirty="0"/>
              <a:t> lei</a:t>
            </a:r>
            <a:endParaRPr lang="pt-BR" altLang="pt-BR" dirty="0"/>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43</a:t>
            </a:fld>
            <a:endParaRPr lang="pt-BR"/>
          </a:p>
        </p:txBody>
      </p:sp>
    </p:spTree>
    <p:extLst>
      <p:ext uri="{BB962C8B-B14F-4D97-AF65-F5344CB8AC3E}">
        <p14:creationId xmlns:p14="http://schemas.microsoft.com/office/powerpoint/2010/main" val="1580007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83721"/>
            <a:ext cx="8596668" cy="1546679"/>
          </a:xfrm>
        </p:spPr>
        <p:txBody>
          <a:bodyPr>
            <a:normAutofit fontScale="90000"/>
          </a:bodyPr>
          <a:lstStyle/>
          <a:p>
            <a:r>
              <a:rPr lang="pt-BR" b="1" dirty="0"/>
              <a:t>O servidor pode ser remunerado por subsídio? Pode haver alteração da forma de remuneração do servidor?</a:t>
            </a:r>
          </a:p>
        </p:txBody>
      </p:sp>
      <p:sp>
        <p:nvSpPr>
          <p:cNvPr id="3" name="Espaço Reservado para Conteúdo 2"/>
          <p:cNvSpPr>
            <a:spLocks noGrp="1"/>
          </p:cNvSpPr>
          <p:nvPr>
            <p:ph idx="1"/>
          </p:nvPr>
        </p:nvSpPr>
        <p:spPr/>
        <p:txBody>
          <a:bodyPr/>
          <a:lstStyle/>
          <a:p>
            <a:pPr marL="273050" indent="-273050" algn="just"/>
            <a:r>
              <a:rPr lang="pt-BR" altLang="pt-BR" dirty="0">
                <a:solidFill>
                  <a:schemeClr val="tx2"/>
                </a:solidFill>
              </a:rPr>
              <a:t>Subsídio </a:t>
            </a:r>
            <a:r>
              <a:rPr lang="pt-BR" altLang="pt-BR" dirty="0"/>
              <a:t>-obrigatório para as carreiras de Estado e para membros do Legislativo, Judiciário e Executivo</a:t>
            </a:r>
          </a:p>
          <a:p>
            <a:pPr marL="273050" indent="-273050" algn="just"/>
            <a:endParaRPr lang="pt-BR" altLang="pt-BR" sz="800" dirty="0"/>
          </a:p>
          <a:p>
            <a:pPr marL="273050" indent="-273050" algn="just"/>
            <a:r>
              <a:rPr lang="pt-BR" altLang="pt-BR" dirty="0"/>
              <a:t>Servidor de outras carreiras pode ser remunerado por subsídio? </a:t>
            </a:r>
          </a:p>
          <a:p>
            <a:pPr marL="273050" indent="-273050" algn="just"/>
            <a:r>
              <a:rPr lang="pt-BR" altLang="pt-BR" dirty="0"/>
              <a:t>Sim: § 4o. art. 39 da CF – parcela única</a:t>
            </a:r>
          </a:p>
          <a:p>
            <a:r>
              <a:rPr lang="pt-BR" dirty="0"/>
              <a:t>Alteração da remuneração para fixação de subsídio (absorção de vantagens)</a:t>
            </a:r>
          </a:p>
          <a:p>
            <a:r>
              <a:rPr lang="pt-BR" dirty="0"/>
              <a:t>Absorção de adicionais de tempo para os magistrados: Resolução no. 13 do CNJ (observada a irredutibilidade de vencimentos, quantia a ser absorvida nos próximos reajustes)</a:t>
            </a:r>
          </a:p>
          <a:p>
            <a:r>
              <a:rPr lang="pt-BR" dirty="0"/>
              <a:t>MS 26056/DF 10.04.2015 confirmou a possibilidade de absorção </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44</a:t>
            </a:fld>
            <a:endParaRPr lang="pt-BR"/>
          </a:p>
        </p:txBody>
      </p:sp>
    </p:spTree>
    <p:extLst>
      <p:ext uri="{BB962C8B-B14F-4D97-AF65-F5344CB8AC3E}">
        <p14:creationId xmlns:p14="http://schemas.microsoft.com/office/powerpoint/2010/main" val="3109463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Adicionais e cálculo em cascata – art. 37, XIV, CF</a:t>
            </a:r>
          </a:p>
        </p:txBody>
      </p:sp>
      <p:sp>
        <p:nvSpPr>
          <p:cNvPr id="3" name="Espaço Reservado para Conteúdo 2"/>
          <p:cNvSpPr>
            <a:spLocks noGrp="1"/>
          </p:cNvSpPr>
          <p:nvPr>
            <p:ph idx="1"/>
          </p:nvPr>
        </p:nvSpPr>
        <p:spPr/>
        <p:txBody>
          <a:bodyPr/>
          <a:lstStyle/>
          <a:p>
            <a:r>
              <a:rPr lang="pt-BR" b="1" dirty="0"/>
              <a:t>EMENTA: RECURSO EXTRAORDINÁRIO. ADMINISTRATIVO. SERVIDOR PÚBLICO. INEXISTÊNCIA DE DIREITO ADQUIRIDO À REGIME JURÍDICO. BASE DE CÁLCULO DE VANTAGENS PESSOAIS. EFEITO CASCATA: PROIBIÇÃO CONSTITUCIONAL. PRECEDENTES. IMPOSSIBILIDADE DE REDUÇÃO DOS VENCIMENTOS. PRINCÍPIO DA IRREDUTIBILIDADE DOS VENCIMENTOS. RECURSO AO QUAL SE DÁ PARCIAL PROVIMENTO.(RE 563708, Pleno, Rel. Min. Carmen Lucia, 06.02.2013)</a:t>
            </a:r>
          </a:p>
          <a:p>
            <a:r>
              <a:rPr lang="pt-BR" b="1" dirty="0"/>
              <a:t>Recomenda-se a leitura do acórdão</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45</a:t>
            </a:fld>
            <a:endParaRPr lang="pt-BR"/>
          </a:p>
        </p:txBody>
      </p:sp>
    </p:spTree>
    <p:extLst>
      <p:ext uri="{BB962C8B-B14F-4D97-AF65-F5344CB8AC3E}">
        <p14:creationId xmlns:p14="http://schemas.microsoft.com/office/powerpoint/2010/main" val="29896951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Adicionais e cálculo em cascata</a:t>
            </a:r>
            <a:endParaRPr lang="pt-BR" dirty="0"/>
          </a:p>
        </p:txBody>
      </p:sp>
      <p:sp>
        <p:nvSpPr>
          <p:cNvPr id="3" name="Espaço Reservado para Conteúdo 2"/>
          <p:cNvSpPr>
            <a:spLocks noGrp="1"/>
          </p:cNvSpPr>
          <p:nvPr>
            <p:ph idx="1"/>
          </p:nvPr>
        </p:nvSpPr>
        <p:spPr/>
        <p:txBody>
          <a:bodyPr>
            <a:normAutofit/>
          </a:bodyPr>
          <a:lstStyle/>
          <a:p>
            <a:r>
              <a:rPr lang="pt-BR" b="1" dirty="0"/>
              <a:t>EMENTA: SERVIDOR PÚBLICO. Vencimentos. Vantagens pecuniárias. Adicionais por Tempo de Serviço e Sexta-Parte. Cálculo. Influência recíproca. Cumulação. Excesso. Inadmissibilidade. Redução por ato da administração. Coisa julgada material anterior ao início de vigência da atual Constituição da República. Direito adquirido. Não oponibilidade. Ação julgada improcedente. Embargos de divergência conhecidos e acolhidos para esse fim. Interpretação do art. 37, XIV, da CF, e do art. 17, caput, do ADCT. Voto vencido. Não pode ser oposta à administração pública, para efeito de impedir redução de excesso na percepção de adicionais e sexta-parte, calculados com influência recíproca, coisa julgada material formada antes do início de vigência da atual Constituição da República.(RE 146331 </a:t>
            </a:r>
            <a:r>
              <a:rPr lang="pt-BR" b="1" dirty="0" err="1"/>
              <a:t>Edv</a:t>
            </a:r>
            <a:r>
              <a:rPr lang="pt-BR" b="1" dirty="0"/>
              <a:t>/SP, Min. Cesar </a:t>
            </a:r>
            <a:r>
              <a:rPr lang="pt-BR" b="1" dirty="0" err="1"/>
              <a:t>Peluzo</a:t>
            </a:r>
            <a:r>
              <a:rPr lang="pt-BR" b="1" dirty="0"/>
              <a:t>, j.23.11.2006)</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46</a:t>
            </a:fld>
            <a:endParaRPr lang="pt-BR"/>
          </a:p>
        </p:txBody>
      </p:sp>
    </p:spTree>
    <p:extLst>
      <p:ext uri="{BB962C8B-B14F-4D97-AF65-F5344CB8AC3E}">
        <p14:creationId xmlns:p14="http://schemas.microsoft.com/office/powerpoint/2010/main" val="10431433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Adicionais e cálculo em cascata</a:t>
            </a:r>
            <a:endParaRPr lang="pt-BR" dirty="0"/>
          </a:p>
        </p:txBody>
      </p:sp>
      <p:sp>
        <p:nvSpPr>
          <p:cNvPr id="3" name="Espaço Reservado para Conteúdo 2"/>
          <p:cNvSpPr>
            <a:spLocks noGrp="1"/>
          </p:cNvSpPr>
          <p:nvPr>
            <p:ph idx="1"/>
          </p:nvPr>
        </p:nvSpPr>
        <p:spPr/>
        <p:txBody>
          <a:bodyPr>
            <a:normAutofit fontScale="92500" lnSpcReduction="10000"/>
          </a:bodyPr>
          <a:lstStyle/>
          <a:p>
            <a:pPr fontAlgn="t"/>
            <a:r>
              <a:rPr lang="pt-BR" b="1" dirty="0"/>
              <a:t>Mandado de segurança. 2. Ato do Tribunal de Contas da União homologatório de aposentadoria supressor de adicional de tempo de serviço por decisão do extinto Tribunal Federal de Recursos </a:t>
            </a:r>
            <a:r>
              <a:rPr lang="pt-BR" b="1" dirty="0" err="1"/>
              <a:t>trânsita</a:t>
            </a:r>
            <a:r>
              <a:rPr lang="pt-BR" b="1" dirty="0"/>
              <a:t> em julgado anterior à Constituição de 1988. 3. Direito adquirido. 4. </a:t>
            </a:r>
            <a:r>
              <a:rPr lang="pt-BR" b="1" dirty="0" err="1"/>
              <a:t>Inoponível</a:t>
            </a:r>
            <a:r>
              <a:rPr lang="pt-BR" b="1" dirty="0"/>
              <a:t> - Art. 17 do ADCT; </a:t>
            </a:r>
            <a:r>
              <a:rPr lang="pt-BR" b="1" dirty="0" err="1"/>
              <a:t>RE-EDiv</a:t>
            </a:r>
            <a:r>
              <a:rPr lang="pt-BR" b="1" dirty="0"/>
              <a:t> 146.331, RE RG 600.658 e MS 24.875 - Plenário. 5. Segurança denegada.</a:t>
            </a:r>
          </a:p>
          <a:p>
            <a:pPr fontAlgn="t"/>
            <a:r>
              <a:rPr lang="pt-BR" dirty="0"/>
              <a:t>Não há garantia à continuidade de recebimento de adicionais por tempo de serviço em percentual superior àquele previsto em legislação posterior sob o fundamento de direito adquirido. Com base nessa orientação, o Plenário, em conclusão de julgamento e por maioria, denegou a segurança no tocante a percepção dos referidos adicionais. No caso, os impetrantes pretendiam restabelecer, sob a alegação de ofensa à coisa julgada e ao direito adquirido, a percepção da parcela relativa ao adicional por tempo de serviço, suprimida de seus proventos pelo TCU com base no art. 17 do ADCT. (MS 22423/RS, Rel. para acórdão Min. Gilmar Mendes, Pleno, p. 11.04.2016</a:t>
            </a:r>
          </a:p>
          <a:p>
            <a:r>
              <a:rPr lang="pt-BR" dirty="0"/>
              <a:t> </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47</a:t>
            </a:fld>
            <a:endParaRPr lang="pt-BR"/>
          </a:p>
        </p:txBody>
      </p:sp>
    </p:spTree>
    <p:extLst>
      <p:ext uri="{BB962C8B-B14F-4D97-AF65-F5344CB8AC3E}">
        <p14:creationId xmlns:p14="http://schemas.microsoft.com/office/powerpoint/2010/main" val="8315786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Salário-mínimo como base de cálculo?</a:t>
            </a:r>
          </a:p>
        </p:txBody>
      </p:sp>
      <p:sp>
        <p:nvSpPr>
          <p:cNvPr id="3" name="Espaço Reservado para Conteúdo 2"/>
          <p:cNvSpPr>
            <a:spLocks noGrp="1"/>
          </p:cNvSpPr>
          <p:nvPr>
            <p:ph idx="1"/>
          </p:nvPr>
        </p:nvSpPr>
        <p:spPr/>
        <p:txBody>
          <a:bodyPr/>
          <a:lstStyle/>
          <a:p>
            <a:pPr algn="just">
              <a:lnSpc>
                <a:spcPct val="80000"/>
              </a:lnSpc>
            </a:pPr>
            <a:r>
              <a:rPr lang="pt-BR" altLang="pt-BR" sz="3200" dirty="0"/>
              <a:t>Proibição de vinculação ao salário mínimo (art. 7º,IV, CF)</a:t>
            </a:r>
          </a:p>
          <a:p>
            <a:pPr algn="just">
              <a:lnSpc>
                <a:spcPct val="80000"/>
              </a:lnSpc>
            </a:pPr>
            <a:endParaRPr lang="pt-BR" altLang="pt-BR" sz="1100" dirty="0"/>
          </a:p>
          <a:p>
            <a:pPr algn="just">
              <a:lnSpc>
                <a:spcPct val="80000"/>
              </a:lnSpc>
            </a:pPr>
            <a:r>
              <a:rPr lang="pt-BR" altLang="pt-BR" sz="3200" dirty="0"/>
              <a:t>Súmula Vinculante 4 do STF - </a:t>
            </a:r>
            <a:r>
              <a:rPr lang="pt-BR" altLang="pt-BR" i="1" dirty="0"/>
              <a:t>Salvo os casos previstos na Constituição Federal, o salário mínimo não pode ser usado como indexador de base de cálculo de vantagem de servidor público ou de empregado, nem ser substituído por decisão judicial.</a:t>
            </a:r>
          </a:p>
          <a:p>
            <a:pPr algn="just">
              <a:lnSpc>
                <a:spcPct val="80000"/>
              </a:lnSpc>
            </a:pPr>
            <a:endParaRPr lang="pt-BR" altLang="pt-BR" i="1" dirty="0"/>
          </a:p>
          <a:p>
            <a:pPr algn="just">
              <a:lnSpc>
                <a:spcPct val="80000"/>
              </a:lnSpc>
            </a:pPr>
            <a:r>
              <a:rPr lang="pt-BR" altLang="pt-BR" sz="3200" dirty="0"/>
              <a:t>Adicional de insalubridade e </a:t>
            </a:r>
            <a:r>
              <a:rPr lang="pt-BR" altLang="pt-BR" sz="3200" dirty="0" err="1"/>
              <a:t>penosidade</a:t>
            </a:r>
            <a:endParaRPr lang="pt-BR" altLang="pt-BR" sz="3200" dirty="0"/>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48</a:t>
            </a:fld>
            <a:endParaRPr lang="pt-BR"/>
          </a:p>
        </p:txBody>
      </p:sp>
    </p:spTree>
    <p:extLst>
      <p:ext uri="{BB962C8B-B14F-4D97-AF65-F5344CB8AC3E}">
        <p14:creationId xmlns:p14="http://schemas.microsoft.com/office/powerpoint/2010/main" val="30647459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1320800"/>
          </a:xfrm>
        </p:spPr>
        <p:txBody>
          <a:bodyPr>
            <a:normAutofit fontScale="90000"/>
          </a:bodyPr>
          <a:lstStyle/>
          <a:p>
            <a:pPr algn="r"/>
            <a:br>
              <a:rPr lang="pt-BR" dirty="0"/>
            </a:br>
            <a:r>
              <a:rPr lang="pt-BR" sz="2700" b="1" dirty="0"/>
              <a:t>Reajustes  e vinculação a índices federais e salário mínimo</a:t>
            </a:r>
            <a:br>
              <a:rPr lang="pt-BR" sz="2700" b="1" dirty="0"/>
            </a:br>
            <a:endParaRPr lang="pt-BR" b="1" dirty="0"/>
          </a:p>
        </p:txBody>
      </p:sp>
      <p:sp>
        <p:nvSpPr>
          <p:cNvPr id="3" name="Espaço Reservado para Conteúdo 2"/>
          <p:cNvSpPr>
            <a:spLocks noGrp="1"/>
          </p:cNvSpPr>
          <p:nvPr>
            <p:ph idx="1"/>
          </p:nvPr>
        </p:nvSpPr>
        <p:spPr/>
        <p:txBody>
          <a:bodyPr>
            <a:normAutofit fontScale="77500" lnSpcReduction="20000"/>
          </a:bodyPr>
          <a:lstStyle/>
          <a:p>
            <a:pPr marL="273050" indent="-273050" algn="just"/>
            <a:r>
              <a:rPr lang="pt-BR" sz="2200" b="1" dirty="0"/>
              <a:t>Súmula vinculante no 42</a:t>
            </a:r>
          </a:p>
          <a:p>
            <a:pPr marL="273050" indent="-273050" algn="just"/>
            <a:r>
              <a:rPr lang="pt-BR" sz="2200" b="1" dirty="0"/>
              <a:t>É inconstitucional a vinculação do reajuste de vencimentos de servidores estaduais ou municipais a índices federais de correção monetária.(reajuste automático)</a:t>
            </a:r>
          </a:p>
          <a:p>
            <a:pPr marL="273050" indent="-273050" algn="just"/>
            <a:r>
              <a:rPr lang="pt-BR" altLang="pt-BR" sz="2200" b="1" dirty="0"/>
              <a:t>Lei municipal determinando reajuste de remuneração pelo IPC – inconstitucional – viola autonomia dos Municípios (STF: RE 145.018, RE 213.361, RE 247.387 e RE 251.238)</a:t>
            </a:r>
          </a:p>
          <a:p>
            <a:pPr marL="273050" indent="-273050" algn="just"/>
            <a:endParaRPr lang="pt-BR" altLang="pt-BR" sz="2200" b="1" dirty="0"/>
          </a:p>
          <a:p>
            <a:pPr marL="273050" indent="-273050" algn="just"/>
            <a:r>
              <a:rPr lang="pt-BR" altLang="pt-BR" sz="2200" b="1" dirty="0"/>
              <a:t>AC (ação cautelar) 2288(STF: j. 10.3.2009) – houve decisão de Tribunal de Justiça julgando viável a vinculação da remuneração dos servidores às variações do salário mínimo:</a:t>
            </a:r>
          </a:p>
          <a:p>
            <a:pPr lvl="1" algn="just">
              <a:lnSpc>
                <a:spcPct val="90000"/>
              </a:lnSpc>
            </a:pPr>
            <a:r>
              <a:rPr lang="pt-BR" altLang="pt-BR" sz="2000" b="1" dirty="0"/>
              <a:t>STF entendeu inconstitucional impor ao Estado fator de indexação alheio ao controle do Estado membro – impede que o Estado membro tenha efetivo controle sobre a política de remuneração de seus servidores – deferiu a liminar para conceder efeito suspensivo ao recurso extraordinário interposto contra a decisão do Tribunal de Justiça.</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49</a:t>
            </a:fld>
            <a:endParaRPr lang="pt-BR"/>
          </a:p>
        </p:txBody>
      </p:sp>
    </p:spTree>
    <p:extLst>
      <p:ext uri="{BB962C8B-B14F-4D97-AF65-F5344CB8AC3E}">
        <p14:creationId xmlns:p14="http://schemas.microsoft.com/office/powerpoint/2010/main" val="3826647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Regime estatutário: características</a:t>
            </a:r>
            <a:endParaRPr lang="pt-BR" dirty="0"/>
          </a:p>
        </p:txBody>
      </p:sp>
      <p:sp>
        <p:nvSpPr>
          <p:cNvPr id="3" name="Espaço Reservado para Conteúdo 2"/>
          <p:cNvSpPr>
            <a:spLocks noGrp="1"/>
          </p:cNvSpPr>
          <p:nvPr>
            <p:ph idx="1"/>
          </p:nvPr>
        </p:nvSpPr>
        <p:spPr>
          <a:xfrm>
            <a:off x="677334" y="1472751"/>
            <a:ext cx="8596668" cy="4568612"/>
          </a:xfrm>
        </p:spPr>
        <p:txBody>
          <a:bodyPr>
            <a:normAutofit/>
          </a:bodyPr>
          <a:lstStyle/>
          <a:p>
            <a:pPr marL="273050" indent="-273050"/>
            <a:endParaRPr lang="pt-BR" altLang="pt-BR" dirty="0"/>
          </a:p>
          <a:p>
            <a:pPr marL="273050" indent="-273050"/>
            <a:r>
              <a:rPr lang="pt-BR" altLang="pt-BR" dirty="0"/>
              <a:t> </a:t>
            </a:r>
            <a:r>
              <a:rPr lang="pt-BR" altLang="pt-BR" b="1" dirty="0"/>
              <a:t>regras básicas – lei</a:t>
            </a:r>
          </a:p>
          <a:p>
            <a:pPr marL="273050" indent="-273050"/>
            <a:r>
              <a:rPr lang="pt-BR" altLang="pt-BR" b="1" dirty="0"/>
              <a:t> regras de caráter organizacional – atos administrativos (decretos, portarias, circulares, etc.)</a:t>
            </a:r>
          </a:p>
          <a:p>
            <a:pPr marL="273050" indent="-273050"/>
            <a:r>
              <a:rPr lang="pt-BR" altLang="pt-BR" b="1" dirty="0"/>
              <a:t>Pluralidade normativa: entes federativos editam os estatutos de seus servidores (autonomia dos entes federativos- organização de seus serviços e servidores)</a:t>
            </a:r>
          </a:p>
          <a:p>
            <a:pPr marL="273050" indent="-273050"/>
            <a:r>
              <a:rPr lang="pt-BR" altLang="pt-BR" b="1" dirty="0"/>
              <a:t>Regime de cargo (efetivo e cargo em comissão)</a:t>
            </a:r>
          </a:p>
          <a:p>
            <a:pPr marL="273050" indent="-273050"/>
            <a:r>
              <a:rPr lang="pt-BR" altLang="pt-BR" b="1" dirty="0"/>
              <a:t>Natureza não contratual</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5</a:t>
            </a:fld>
            <a:endParaRPr lang="pt-BR"/>
          </a:p>
        </p:txBody>
      </p:sp>
    </p:spTree>
    <p:extLst>
      <p:ext uri="{BB962C8B-B14F-4D97-AF65-F5344CB8AC3E}">
        <p14:creationId xmlns:p14="http://schemas.microsoft.com/office/powerpoint/2010/main" val="39019538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a:xfrm>
            <a:off x="677334" y="171450"/>
            <a:ext cx="8596668" cy="1543050"/>
          </a:xfrm>
        </p:spPr>
        <p:txBody>
          <a:bodyPr>
            <a:noAutofit/>
          </a:bodyPr>
          <a:lstStyle/>
          <a:p>
            <a:pPr eaLnBrk="1" hangingPunct="1"/>
            <a:r>
              <a:rPr lang="pt-BR" altLang="pt-BR" sz="3200" b="1" dirty="0"/>
              <a:t>EXEMPLOS DE SISTEMAS REMUNERATÓRIOS QUE IMPACTAM AS DESPESAS DE PESSOAL E OS RECURSOS PREVIDENCIÁRIOS</a:t>
            </a:r>
          </a:p>
        </p:txBody>
      </p:sp>
      <p:sp>
        <p:nvSpPr>
          <p:cNvPr id="13315" name="Espaço Reservado para Conteúdo 2"/>
          <p:cNvSpPr>
            <a:spLocks noGrp="1"/>
          </p:cNvSpPr>
          <p:nvPr>
            <p:ph idx="1"/>
          </p:nvPr>
        </p:nvSpPr>
        <p:spPr>
          <a:xfrm>
            <a:off x="410817" y="1484314"/>
            <a:ext cx="9799983" cy="5373687"/>
          </a:xfrm>
        </p:spPr>
        <p:txBody>
          <a:bodyPr/>
          <a:lstStyle/>
          <a:p>
            <a:pPr eaLnBrk="1" hangingPunct="1"/>
            <a:endParaRPr lang="pt-BR" altLang="pt-BR" b="1" dirty="0"/>
          </a:p>
          <a:p>
            <a:pPr eaLnBrk="1" hangingPunct="1"/>
            <a:r>
              <a:rPr lang="pt-BR" altLang="pt-BR" b="1" dirty="0"/>
              <a:t>Sistema concebido com expressivos percentuais de aumento nos acessos e promoções dos servidores</a:t>
            </a:r>
          </a:p>
          <a:p>
            <a:pPr eaLnBrk="1" hangingPunct="1"/>
            <a:r>
              <a:rPr lang="pt-BR" altLang="pt-BR" b="1" dirty="0"/>
              <a:t>Plano de reorganização de cargos e carreiras</a:t>
            </a:r>
          </a:p>
          <a:p>
            <a:pPr eaLnBrk="1" hangingPunct="1"/>
            <a:r>
              <a:rPr lang="pt-BR" altLang="pt-BR" b="1" dirty="0"/>
              <a:t>Incorporação de gratificações e adicionais na atividade</a:t>
            </a:r>
          </a:p>
          <a:p>
            <a:pPr eaLnBrk="1" hangingPunct="1"/>
            <a:r>
              <a:rPr lang="pt-BR" altLang="pt-BR" b="1" dirty="0"/>
              <a:t>Que tipo de impacto? </a:t>
            </a:r>
          </a:p>
          <a:p>
            <a:pPr lvl="1"/>
            <a:r>
              <a:rPr lang="pt-BR" altLang="pt-BR" b="1" dirty="0"/>
              <a:t>progressão exponencial das despesas de pessoal </a:t>
            </a:r>
          </a:p>
          <a:p>
            <a:pPr lvl="1"/>
            <a:r>
              <a:rPr lang="pt-BR" altLang="pt-BR" b="1" dirty="0"/>
              <a:t>no RPPS, à medida que o servidor não contribui suficientemente e na aplicação da garantia constitucional da paridade (igualdade dos inativos com os ativos): aplicabilidade dos benefícios aos aposentados e pensionistas que fazem jus à paridade  e que nunca contribuíram sobre os benefícios criados, por ex.</a:t>
            </a:r>
          </a:p>
          <a:p>
            <a:pPr eaLnBrk="1" hangingPunct="1"/>
            <a:endParaRPr lang="pt-BR" altLang="pt-BR" dirty="0"/>
          </a:p>
        </p:txBody>
      </p:sp>
      <p:sp>
        <p:nvSpPr>
          <p:cNvPr id="3" name="Espaço Reservado para Número de Slide 2"/>
          <p:cNvSpPr>
            <a:spLocks noGrp="1"/>
          </p:cNvSpPr>
          <p:nvPr>
            <p:ph type="sldNum" sz="quarter" idx="12"/>
          </p:nvPr>
        </p:nvSpPr>
        <p:spPr/>
        <p:txBody>
          <a:bodyPr/>
          <a:lstStyle/>
          <a:p>
            <a:fld id="{0AB167E1-0602-43B3-9572-2FA585A9FA67}" type="slidenum">
              <a:rPr lang="pt-BR" smtClean="0"/>
              <a:t>50</a:t>
            </a:fld>
            <a:endParaRPr lang="pt-BR"/>
          </a:p>
        </p:txBody>
      </p:sp>
    </p:spTree>
    <p:extLst>
      <p:ext uri="{BB962C8B-B14F-4D97-AF65-F5344CB8AC3E}">
        <p14:creationId xmlns:p14="http://schemas.microsoft.com/office/powerpoint/2010/main" val="5620018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1502229"/>
            <a:ext cx="8596668" cy="1992085"/>
          </a:xfrm>
        </p:spPr>
        <p:txBody>
          <a:bodyPr/>
          <a:lstStyle/>
          <a:p>
            <a:r>
              <a:rPr lang="pt-BR" dirty="0"/>
              <a:t>Readaptação – aspectos jurídicos</a:t>
            </a:r>
          </a:p>
        </p:txBody>
      </p:sp>
      <p:sp>
        <p:nvSpPr>
          <p:cNvPr id="4" name="Espaço Reservado para Número de Slide 3"/>
          <p:cNvSpPr>
            <a:spLocks noGrp="1"/>
          </p:cNvSpPr>
          <p:nvPr>
            <p:ph type="sldNum" sz="quarter" idx="12"/>
          </p:nvPr>
        </p:nvSpPr>
        <p:spPr/>
        <p:txBody>
          <a:bodyPr/>
          <a:lstStyle/>
          <a:p>
            <a:fld id="{0AB167E1-0602-43B3-9572-2FA585A9FA67}" type="slidenum">
              <a:rPr lang="pt-BR" smtClean="0"/>
              <a:t>51</a:t>
            </a:fld>
            <a:endParaRPr lang="pt-BR"/>
          </a:p>
        </p:txBody>
      </p:sp>
    </p:spTree>
    <p:extLst>
      <p:ext uri="{BB962C8B-B14F-4D97-AF65-F5344CB8AC3E}">
        <p14:creationId xmlns:p14="http://schemas.microsoft.com/office/powerpoint/2010/main" val="23064006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Apontamentos jurídicos sobre a readaptação</a:t>
            </a:r>
          </a:p>
        </p:txBody>
      </p:sp>
      <p:sp>
        <p:nvSpPr>
          <p:cNvPr id="3" name="Espaço Reservado para Conteúdo 2"/>
          <p:cNvSpPr>
            <a:spLocks noGrp="1"/>
          </p:cNvSpPr>
          <p:nvPr>
            <p:ph idx="1"/>
          </p:nvPr>
        </p:nvSpPr>
        <p:spPr>
          <a:xfrm>
            <a:off x="677334" y="1771650"/>
            <a:ext cx="8596668" cy="5184321"/>
          </a:xfrm>
        </p:spPr>
        <p:txBody>
          <a:bodyPr>
            <a:normAutofit fontScale="85000" lnSpcReduction="10000"/>
          </a:bodyPr>
          <a:lstStyle/>
          <a:p>
            <a:pPr algn="just"/>
            <a:r>
              <a:rPr lang="pt-BR" b="1" dirty="0"/>
              <a:t>A readaptação funcional decorre do princípio da dignidade da pessoa humana, que é de manter o trabalhador em condições de aproveitamento de seu residual laboral.</a:t>
            </a:r>
          </a:p>
          <a:p>
            <a:pPr algn="just"/>
            <a:r>
              <a:rPr lang="pt-BR" b="1" dirty="0"/>
              <a:t>De fato, a readaptação funcional decorre do princípio da dignidade da pessoa humana, que é de manter o trabalhador em condições de aproveitamento de seu residual laboral, prestigiando sua autoestima, de forma que se sinta capaz de produzir, ainda que com certas limitações.</a:t>
            </a:r>
          </a:p>
          <a:p>
            <a:pPr marL="0" indent="0" algn="just">
              <a:buNone/>
            </a:pPr>
            <a:endParaRPr lang="pt-BR" b="1" dirty="0"/>
          </a:p>
          <a:p>
            <a:pPr algn="just"/>
            <a:r>
              <a:rPr lang="pt-BR" b="1" dirty="0"/>
              <a:t>Trata-se, portanto, de um direito do servidor, que conta com alternativas de aproveitamento laboral sempre que, por fatores genéticos, sociais ou emocionais,  for acometido de doenças. .</a:t>
            </a:r>
          </a:p>
          <a:p>
            <a:pPr algn="just"/>
            <a:endParaRPr lang="pt-BR" b="1" dirty="0"/>
          </a:p>
          <a:p>
            <a:pPr algn="just"/>
            <a:r>
              <a:rPr lang="pt-BR" b="1" dirty="0"/>
              <a:t>Não se objetiva, apenas, afastar do trabalho as pessoas que apresentam </a:t>
            </a:r>
            <a:r>
              <a:rPr lang="pt-BR" b="1" dirty="0" err="1"/>
              <a:t>patalogias</a:t>
            </a:r>
            <a:r>
              <a:rPr lang="pt-BR" b="1" dirty="0"/>
              <a:t> diversas, mas que, por ainda disporem de algum potencial </a:t>
            </a:r>
            <a:r>
              <a:rPr lang="pt-BR" b="1" dirty="0" err="1"/>
              <a:t>laborativo</a:t>
            </a:r>
            <a:r>
              <a:rPr lang="pt-BR" b="1" dirty="0"/>
              <a:t>, devem ser aproveitadas na execução de outras tarefas, para as quais serão designadas.</a:t>
            </a:r>
          </a:p>
          <a:p>
            <a:pPr algn="just"/>
            <a:r>
              <a:rPr lang="pt-BR" b="1" dirty="0"/>
              <a:t>Gestão moderna das organizações – baseada em competências, a organização passa a ser entendida como organismo vivo, formado por seus servidores. As pessoas deixam de ser recursos e passam a ser tratadas como seres vivos, dotados de inteligência, sentimentos, aspirações.</a:t>
            </a:r>
          </a:p>
          <a:p>
            <a:pPr algn="just"/>
            <a:r>
              <a:rPr lang="pt-BR" b="1" dirty="0"/>
              <a:t>A aplicação da Lei do estatuto da pessoa com deficiência (Lei no 13146/2015)</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52</a:t>
            </a:fld>
            <a:endParaRPr lang="pt-BR"/>
          </a:p>
        </p:txBody>
      </p:sp>
    </p:spTree>
    <p:extLst>
      <p:ext uri="{BB962C8B-B14F-4D97-AF65-F5344CB8AC3E}">
        <p14:creationId xmlns:p14="http://schemas.microsoft.com/office/powerpoint/2010/main" val="19428610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Apontamentos jurídicos sobre a readaptação</a:t>
            </a:r>
            <a:endParaRPr lang="pt-BR" dirty="0"/>
          </a:p>
        </p:txBody>
      </p:sp>
      <p:sp>
        <p:nvSpPr>
          <p:cNvPr id="3" name="Espaço Reservado para Conteúdo 2"/>
          <p:cNvSpPr>
            <a:spLocks noGrp="1"/>
          </p:cNvSpPr>
          <p:nvPr>
            <p:ph idx="1"/>
          </p:nvPr>
        </p:nvSpPr>
        <p:spPr/>
        <p:txBody>
          <a:bodyPr>
            <a:normAutofit/>
          </a:bodyPr>
          <a:lstStyle/>
          <a:p>
            <a:r>
              <a:rPr lang="pt-BR" dirty="0"/>
              <a:t>Na readaptação busca-se compatibilizar as aptidões e qualificações profissionais com as atribuições que o servidor pode desempenhar</a:t>
            </a:r>
          </a:p>
          <a:p>
            <a:r>
              <a:rPr lang="pt-BR" dirty="0"/>
              <a:t>Objetivo proteger o servidor da execução de tarefas que possam, de alguma maneira, agravar seu estado de saúde, provocando aposentadoria por invalidez precoce</a:t>
            </a:r>
          </a:p>
          <a:p>
            <a:r>
              <a:rPr lang="pt-BR" b="1" dirty="0"/>
              <a:t>Dever</a:t>
            </a:r>
            <a:r>
              <a:rPr lang="pt-BR" dirty="0"/>
              <a:t> da Administração de promover ações preventivas para evitar a ocorrência e desenvolvimento de enfermidades no ambiente de trabalho</a:t>
            </a:r>
          </a:p>
          <a:p>
            <a:r>
              <a:rPr lang="pt-BR" dirty="0"/>
              <a:t>Visão moderna de saúde ocupacional – não basta a ideia de que o servidor precisa integrar-se no ambiente, mas o ambiente precisa ser modificado para atender às diferentes necessidades das pessoas, em especial dos readaptados</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53</a:t>
            </a:fld>
            <a:endParaRPr lang="pt-BR"/>
          </a:p>
        </p:txBody>
      </p:sp>
    </p:spTree>
    <p:extLst>
      <p:ext uri="{BB962C8B-B14F-4D97-AF65-F5344CB8AC3E}">
        <p14:creationId xmlns:p14="http://schemas.microsoft.com/office/powerpoint/2010/main" val="20722743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Apontamentos jurídicos sobre a readaptação</a:t>
            </a:r>
            <a:endParaRPr lang="pt-BR" dirty="0"/>
          </a:p>
        </p:txBody>
      </p:sp>
      <p:sp>
        <p:nvSpPr>
          <p:cNvPr id="3" name="Espaço Reservado para Conteúdo 2"/>
          <p:cNvSpPr>
            <a:spLocks noGrp="1"/>
          </p:cNvSpPr>
          <p:nvPr>
            <p:ph idx="1"/>
          </p:nvPr>
        </p:nvSpPr>
        <p:spPr/>
        <p:txBody>
          <a:bodyPr/>
          <a:lstStyle/>
          <a:p>
            <a:r>
              <a:rPr lang="pt-BR" dirty="0"/>
              <a:t>NECESSIDADE DE ALTERAÇÃO DA LEGISLAÇÃO QUE DISPÕE A READAPTAÇÃO COMO ATRIBUIÇÃO DE CARGO PARA ATRIBUIÇÃO DE FUNÇÃO</a:t>
            </a:r>
          </a:p>
          <a:p>
            <a:r>
              <a:rPr lang="pt-BR" dirty="0"/>
              <a:t>ou</a:t>
            </a:r>
          </a:p>
          <a:p>
            <a:r>
              <a:rPr lang="pt-BR" dirty="0"/>
              <a:t>EDIÇÃO DE LEI DISCIPLINANDO OUTRAS MODALIDADES DE REABILITAÇÃO PROFISSIONAL</a:t>
            </a:r>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54</a:t>
            </a:fld>
            <a:endParaRPr lang="pt-BR"/>
          </a:p>
        </p:txBody>
      </p:sp>
    </p:spTree>
    <p:extLst>
      <p:ext uri="{BB962C8B-B14F-4D97-AF65-F5344CB8AC3E}">
        <p14:creationId xmlns:p14="http://schemas.microsoft.com/office/powerpoint/2010/main" val="19632942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Decisões do Poder Judiciário Paulista sobre readaptação</a:t>
            </a:r>
          </a:p>
        </p:txBody>
      </p:sp>
      <p:sp>
        <p:nvSpPr>
          <p:cNvPr id="3" name="Espaço Reservado para Conteúdo 2"/>
          <p:cNvSpPr>
            <a:spLocks noGrp="1"/>
          </p:cNvSpPr>
          <p:nvPr>
            <p:ph idx="1"/>
          </p:nvPr>
        </p:nvSpPr>
        <p:spPr/>
        <p:txBody>
          <a:bodyPr>
            <a:normAutofit/>
          </a:bodyPr>
          <a:lstStyle/>
          <a:p>
            <a:r>
              <a:rPr lang="pt-BR" dirty="0"/>
              <a:t>APELAÇÃO CÍVEL. Professora de Educação Básica II. Aposentadoria por Invalidez. Laudo pericial que afasta a incapacidade total e permanente indispensável à pretendida passagem à inatividade. Possibilidade do exercício de </a:t>
            </a:r>
            <a:r>
              <a:rPr lang="pt-BR" b="1" i="1" dirty="0"/>
              <a:t>funções</a:t>
            </a:r>
            <a:r>
              <a:rPr lang="pt-BR" dirty="0"/>
              <a:t> distantes da sala de aula e contato com alunos. Readaptação. Sentença mantida. Recurso não provido. (</a:t>
            </a:r>
            <a:r>
              <a:rPr lang="pt-BR" dirty="0" err="1"/>
              <a:t>Ap</a:t>
            </a:r>
            <a:r>
              <a:rPr lang="pt-BR" dirty="0"/>
              <a:t> 0046152-35.2009.8.26.0053, 9ª Câmara de Direito Público, j. 24.04.2016)</a:t>
            </a:r>
          </a:p>
          <a:p>
            <a:r>
              <a:rPr lang="pt-BR" dirty="0"/>
              <a:t>APELAÇÃO – AÇÃO ORDINÁRIA - </a:t>
            </a:r>
            <a:r>
              <a:rPr lang="pt-BR" b="1" i="1" dirty="0"/>
              <a:t>SERVIDORA</a:t>
            </a:r>
            <a:r>
              <a:rPr lang="pt-BR" dirty="0"/>
              <a:t> PÚBLICA ESTADUAL – APOSENTADORIA POR INVALIDEZ – Pretensão inicial da autora, </a:t>
            </a:r>
            <a:r>
              <a:rPr lang="pt-BR" b="1" i="1" dirty="0"/>
              <a:t>servidora</a:t>
            </a:r>
            <a:r>
              <a:rPr lang="pt-BR" dirty="0"/>
              <a:t> pública estadual, voltada ao reconhecimento de seu suposto direito a obter aposentaria por invalidez total e permanente, decorrente de doença profissional (CID 10 M75.0 e M75.5 – </a:t>
            </a:r>
            <a:r>
              <a:rPr lang="pt-BR" dirty="0" err="1"/>
              <a:t>Capsulite</a:t>
            </a:r>
            <a:r>
              <a:rPr lang="pt-BR" dirty="0"/>
              <a:t> adesiva do ombro e Bursite do ombro) – inadmissibilidade (Ap. 0016277-78.2013.8.26.0053, 4ª Câmara de Direito Público, j. 14.03.2016)</a:t>
            </a:r>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55</a:t>
            </a:fld>
            <a:endParaRPr lang="pt-BR"/>
          </a:p>
        </p:txBody>
      </p:sp>
    </p:spTree>
    <p:extLst>
      <p:ext uri="{BB962C8B-B14F-4D97-AF65-F5344CB8AC3E}">
        <p14:creationId xmlns:p14="http://schemas.microsoft.com/office/powerpoint/2010/main" val="39827873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Decisões do Poder Judiciário Paulista sobre readaptação</a:t>
            </a:r>
          </a:p>
        </p:txBody>
      </p:sp>
      <p:sp>
        <p:nvSpPr>
          <p:cNvPr id="3" name="Espaço Reservado para Conteúdo 2"/>
          <p:cNvSpPr>
            <a:spLocks noGrp="1"/>
          </p:cNvSpPr>
          <p:nvPr>
            <p:ph idx="1"/>
          </p:nvPr>
        </p:nvSpPr>
        <p:spPr/>
        <p:txBody>
          <a:bodyPr>
            <a:normAutofit fontScale="85000" lnSpcReduction="10000"/>
          </a:bodyPr>
          <a:lstStyle/>
          <a:p>
            <a:r>
              <a:rPr lang="pt-BR" dirty="0"/>
              <a:t>Servidora Pública. Aposentadoria por invalidez. Descabimento. </a:t>
            </a:r>
            <a:r>
              <a:rPr lang="pt-BR" b="1" dirty="0"/>
              <a:t>Autora com capacidade laboral aferida em perícia, atualmente readaptada para exercício de “funções não docentes”. </a:t>
            </a:r>
            <a:r>
              <a:rPr lang="pt-BR" dirty="0"/>
              <a:t>Invalidez não caracterizada. Recurso desprovido. (AC n.º 1000259-73.2014.8.26.0038, Araras, 13.ª Câm. de Dir. Público, rel. Des. Borelli Thomaz, j. 02.3.2016). </a:t>
            </a:r>
          </a:p>
          <a:p>
            <a:pPr algn="just"/>
            <a:r>
              <a:rPr lang="pt-BR" dirty="0"/>
              <a:t>APELAÇÃO AÇÃO ORDINÁRIA SERVIDORA PÚBLICA ESTADUAL. APOSENTADORIA POR INVALIDEZ - Pretensão inicial da autora, servidora pública estadual, voltada ao reconhecimento de seu suposto direito a obter aposentaria por invalidez total e permanente, decorrente de doença profissional (CID 10 M75.0 e M75.5. </a:t>
            </a:r>
            <a:r>
              <a:rPr lang="pt-BR" dirty="0" err="1"/>
              <a:t>Capsulite</a:t>
            </a:r>
            <a:r>
              <a:rPr lang="pt-BR" dirty="0"/>
              <a:t> adesiva do ombro e Bursite do ombro) - Inadmissibilidade - Inteligência do art. 222, I, art. 223 e art. 226, I, 2, da Lei Estadual nº 10.261/68 (Estatuto dos Servidores Públicos) - </a:t>
            </a:r>
            <a:r>
              <a:rPr lang="pt-BR" b="1" dirty="0"/>
              <a:t>Prova pericial produzida nos autos que indica estar a postulante parcial e permanentemente incapacitada para o desenvolvimento de suas atividades, porém, não haveria nexo de causalidade entre as doenças e a atividade possibilidade de evolução clínica e retorno ao exercício da função.</a:t>
            </a:r>
            <a:r>
              <a:rPr lang="pt-BR" dirty="0"/>
              <a:t> Ausência de desvio de função - Sentença de improcedência da ação mantida. Recurso da autora desprovido. (AC n.º 0016277-78.2013.8.26.0053, 4.ª Câmara de Dir. Público, rel. Des. Paulo Barcellos Gatti, j. 14.3.2016). </a:t>
            </a:r>
          </a:p>
          <a:p>
            <a:pPr algn="just"/>
            <a:endParaRPr lang="pt-BR" dirty="0"/>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56</a:t>
            </a:fld>
            <a:endParaRPr lang="pt-BR"/>
          </a:p>
        </p:txBody>
      </p:sp>
    </p:spTree>
    <p:extLst>
      <p:ext uri="{BB962C8B-B14F-4D97-AF65-F5344CB8AC3E}">
        <p14:creationId xmlns:p14="http://schemas.microsoft.com/office/powerpoint/2010/main" val="19817884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Decisões do Poder Judiciário Paulista sobre readaptação</a:t>
            </a:r>
            <a:endParaRPr lang="pt-BR" dirty="0"/>
          </a:p>
        </p:txBody>
      </p:sp>
      <p:sp>
        <p:nvSpPr>
          <p:cNvPr id="3" name="Espaço Reservado para Conteúdo 2"/>
          <p:cNvSpPr>
            <a:spLocks noGrp="1"/>
          </p:cNvSpPr>
          <p:nvPr>
            <p:ph idx="1"/>
          </p:nvPr>
        </p:nvSpPr>
        <p:spPr/>
        <p:txBody>
          <a:bodyPr/>
          <a:lstStyle/>
          <a:p>
            <a:r>
              <a:rPr lang="pt-BR" dirty="0"/>
              <a:t>APELAÇÃO CÍVEL – </a:t>
            </a:r>
            <a:r>
              <a:rPr lang="pt-BR" b="1" i="1" dirty="0"/>
              <a:t>SERVIDORA</a:t>
            </a:r>
            <a:r>
              <a:rPr lang="pt-BR" dirty="0"/>
              <a:t> PÚBLICA MUNICIPAL (COZINHEIRA) – </a:t>
            </a:r>
            <a:r>
              <a:rPr lang="pt-BR" b="1" i="1" dirty="0">
                <a:solidFill>
                  <a:srgbClr val="C00000"/>
                </a:solidFill>
              </a:rPr>
              <a:t>DESVIO</a:t>
            </a:r>
            <a:r>
              <a:rPr lang="pt-BR" dirty="0">
                <a:solidFill>
                  <a:srgbClr val="C00000"/>
                </a:solidFill>
              </a:rPr>
              <a:t> DE </a:t>
            </a:r>
            <a:r>
              <a:rPr lang="pt-BR" b="1" i="1" dirty="0">
                <a:solidFill>
                  <a:srgbClr val="C00000"/>
                </a:solidFill>
              </a:rPr>
              <a:t>FUNÇÃO</a:t>
            </a:r>
            <a:r>
              <a:rPr lang="pt-BR" dirty="0">
                <a:solidFill>
                  <a:srgbClr val="C00000"/>
                </a:solidFill>
              </a:rPr>
              <a:t> – INEXISTÊNCIA </a:t>
            </a:r>
            <a:r>
              <a:rPr lang="pt-BR" dirty="0"/>
              <a:t>– </a:t>
            </a:r>
            <a:r>
              <a:rPr lang="pt-BR" b="1" i="1" dirty="0"/>
              <a:t>SERVIDORA READAPTADA</a:t>
            </a:r>
            <a:r>
              <a:rPr lang="pt-BR" dirty="0"/>
              <a:t> – Municipalidade que, atendendo pedido da própria </a:t>
            </a:r>
            <a:r>
              <a:rPr lang="pt-BR" b="1" i="1" dirty="0"/>
              <a:t>servidora</a:t>
            </a:r>
            <a:r>
              <a:rPr lang="pt-BR" dirty="0"/>
              <a:t>, efetuou sua readaptação em </a:t>
            </a:r>
            <a:r>
              <a:rPr lang="pt-BR" b="1" i="1" dirty="0"/>
              <a:t>função</a:t>
            </a:r>
            <a:r>
              <a:rPr lang="pt-BR" dirty="0"/>
              <a:t> compatível com suas limitações – Estatuto dos </a:t>
            </a:r>
            <a:r>
              <a:rPr lang="pt-BR" b="1" i="1" dirty="0"/>
              <a:t>servidores</a:t>
            </a:r>
            <a:r>
              <a:rPr lang="pt-BR" dirty="0"/>
              <a:t> públicos municipais que veda o aumento de vencimento ou remuneração em virtude de readaptação – Sentença de improcedência mantida – Recurso não provido. Ap. 1005196-80.2014.8.26.0506, 9ª Câmara de Direito Público, j. 13.06.2016)</a:t>
            </a:r>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57</a:t>
            </a:fld>
            <a:endParaRPr lang="pt-BR"/>
          </a:p>
        </p:txBody>
      </p:sp>
    </p:spTree>
    <p:extLst>
      <p:ext uri="{BB962C8B-B14F-4D97-AF65-F5344CB8AC3E}">
        <p14:creationId xmlns:p14="http://schemas.microsoft.com/office/powerpoint/2010/main" val="21530393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ACUMULAÇÃO DE CARGOS,EMPREGOS, FUNÇÕES PÚBLICAS – ACUMULAÇÃO DE PROVENTOS</a:t>
            </a:r>
          </a:p>
        </p:txBody>
      </p:sp>
      <p:sp>
        <p:nvSpPr>
          <p:cNvPr id="4" name="Espaço Reservado para Número de Slide 3"/>
          <p:cNvSpPr>
            <a:spLocks noGrp="1"/>
          </p:cNvSpPr>
          <p:nvPr>
            <p:ph type="sldNum" sz="quarter" idx="12"/>
          </p:nvPr>
        </p:nvSpPr>
        <p:spPr/>
        <p:txBody>
          <a:bodyPr/>
          <a:lstStyle/>
          <a:p>
            <a:fld id="{0AB167E1-0602-43B3-9572-2FA585A9FA67}" type="slidenum">
              <a:rPr lang="pt-BR" smtClean="0"/>
              <a:t>58</a:t>
            </a:fld>
            <a:endParaRPr lang="pt-BR"/>
          </a:p>
        </p:txBody>
      </p:sp>
    </p:spTree>
    <p:extLst>
      <p:ext uri="{BB962C8B-B14F-4D97-AF65-F5344CB8AC3E}">
        <p14:creationId xmlns:p14="http://schemas.microsoft.com/office/powerpoint/2010/main" val="16634881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0"/>
            <a:ext cx="8229600" cy="1844824"/>
          </a:xfrm>
        </p:spPr>
        <p:txBody>
          <a:bodyPr>
            <a:normAutofit/>
          </a:bodyPr>
          <a:lstStyle/>
          <a:p>
            <a:r>
              <a:rPr lang="pt-BR" b="1" dirty="0"/>
              <a:t>Constituição Federal de 1988 e as emendas constitucionais</a:t>
            </a:r>
            <a:endParaRPr lang="pt-BR" dirty="0"/>
          </a:p>
        </p:txBody>
      </p:sp>
      <p:sp>
        <p:nvSpPr>
          <p:cNvPr id="3" name="Espaço Reservado para Conteúdo 2"/>
          <p:cNvSpPr>
            <a:spLocks noGrp="1"/>
          </p:cNvSpPr>
          <p:nvPr>
            <p:ph idx="1"/>
          </p:nvPr>
        </p:nvSpPr>
        <p:spPr>
          <a:xfrm>
            <a:off x="359229" y="1988841"/>
            <a:ext cx="9851571" cy="4525963"/>
          </a:xfrm>
          <a:prstGeom prst="rect">
            <a:avLst/>
          </a:prstGeom>
        </p:spPr>
        <p:txBody>
          <a:bodyPr>
            <a:normAutofit/>
          </a:bodyPr>
          <a:lstStyle/>
          <a:p>
            <a:pPr algn="just"/>
            <a:r>
              <a:rPr lang="pt-BR" b="1" dirty="0"/>
              <a:t>Na Constituição Federal de 1988 (inclusive na redação das emendas constitucionais) a regra é a da </a:t>
            </a:r>
            <a:r>
              <a:rPr lang="pt-BR" b="1" dirty="0" err="1"/>
              <a:t>inacumulabilidade</a:t>
            </a:r>
            <a:r>
              <a:rPr lang="pt-BR" b="1" dirty="0"/>
              <a:t> de cargos, empregos e funções, com algumas exceções, dentre as quais destacamos:</a:t>
            </a:r>
          </a:p>
          <a:p>
            <a:pPr lvl="1" algn="just"/>
            <a:r>
              <a:rPr lang="pt-BR" b="1" dirty="0"/>
              <a:t>Dois cargos de professor</a:t>
            </a:r>
          </a:p>
          <a:p>
            <a:pPr lvl="1" algn="just"/>
            <a:r>
              <a:rPr lang="pt-BR" b="1" dirty="0"/>
              <a:t>Um cargo de professor com outro técnico ou científico </a:t>
            </a:r>
          </a:p>
          <a:p>
            <a:pPr lvl="1" algn="just"/>
            <a:r>
              <a:rPr lang="pt-BR" b="1" dirty="0"/>
              <a:t>Dois cargos ou empregos privativos de profissionais de </a:t>
            </a:r>
            <a:r>
              <a:rPr lang="pt-BR" b="1" dirty="0" err="1"/>
              <a:t>sáude</a:t>
            </a:r>
            <a:r>
              <a:rPr lang="pt-BR" b="1" dirty="0"/>
              <a:t>, com profissões regulamentadas</a:t>
            </a:r>
          </a:p>
          <a:p>
            <a:pPr algn="just"/>
            <a:r>
              <a:rPr lang="pt-BR" dirty="0"/>
              <a:t>proibição de acumular estende-se a empregos e funções e abrange autarquias, fundações, empresas públicas, sociedades de economia mista, suas subsidiárias, e sociedades controladas, direta ou indiretamente, pelo poder público.</a:t>
            </a:r>
          </a:p>
          <a:p>
            <a:pPr algn="just"/>
            <a:r>
              <a:rPr lang="pt-BR" dirty="0">
                <a:solidFill>
                  <a:srgbClr val="FF0000"/>
                </a:solidFill>
              </a:rPr>
              <a:t>Art. 37, incisos XVI e XVII</a:t>
            </a:r>
          </a:p>
          <a:p>
            <a:pPr algn="just"/>
            <a:r>
              <a:rPr lang="pt-BR" dirty="0">
                <a:solidFill>
                  <a:srgbClr val="FF0000"/>
                </a:solidFill>
              </a:rPr>
              <a:t>Pré-condição: compatibilidade de horário</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59</a:t>
            </a:fld>
            <a:endParaRPr lang="pt-BR"/>
          </a:p>
        </p:txBody>
      </p:sp>
    </p:spTree>
    <p:extLst>
      <p:ext uri="{BB962C8B-B14F-4D97-AF65-F5344CB8AC3E}">
        <p14:creationId xmlns:p14="http://schemas.microsoft.com/office/powerpoint/2010/main" val="12433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Regime jurídico – inexistência de direito à manutenção do regime</a:t>
            </a:r>
          </a:p>
        </p:txBody>
      </p:sp>
      <p:sp>
        <p:nvSpPr>
          <p:cNvPr id="3" name="Espaço Reservado para Conteúdo 2"/>
          <p:cNvSpPr>
            <a:spLocks noGrp="1"/>
          </p:cNvSpPr>
          <p:nvPr>
            <p:ph idx="1"/>
          </p:nvPr>
        </p:nvSpPr>
        <p:spPr/>
        <p:txBody>
          <a:bodyPr>
            <a:normAutofit/>
          </a:bodyPr>
          <a:lstStyle/>
          <a:p>
            <a:pPr marL="273050" indent="-273050"/>
            <a:r>
              <a:rPr lang="pt-BR" altLang="pt-BR" b="1" dirty="0" err="1"/>
              <a:t>Alterabilidade</a:t>
            </a:r>
            <a:r>
              <a:rPr lang="pt-BR" altLang="pt-BR" b="1" dirty="0"/>
              <a:t> do regime: servidor não tem direito a regime jurídico, ressalvados: </a:t>
            </a:r>
            <a:r>
              <a:rPr lang="pt-BR" altLang="pt-BR" b="1" u="sng" dirty="0">
                <a:solidFill>
                  <a:srgbClr val="C00000"/>
                </a:solidFill>
              </a:rPr>
              <a:t>direito adquirido e irredutibilidade de vencimentos</a:t>
            </a:r>
          </a:p>
          <a:p>
            <a:pPr marL="0" indent="0">
              <a:buNone/>
            </a:pPr>
            <a:endParaRPr lang="pt-BR" altLang="pt-BR" b="1" u="sng" dirty="0">
              <a:solidFill>
                <a:srgbClr val="C00000"/>
              </a:solidFill>
            </a:endParaRPr>
          </a:p>
          <a:p>
            <a:pPr marL="730250" lvl="1" indent="-273050"/>
            <a:r>
              <a:rPr lang="pt-BR" altLang="pt-BR" b="1" dirty="0"/>
              <a:t>STF- jurisprudência consolidada: RE 563965 (11.02.2009); RE 226462 e MS 24875</a:t>
            </a:r>
          </a:p>
        </p:txBody>
      </p:sp>
      <mc:AlternateContent xmlns:mc="http://schemas.openxmlformats.org/markup-compatibility/2006" xmlns:p14="http://schemas.microsoft.com/office/powerpoint/2010/main">
        <mc:Choice Requires="p14">
          <p:contentPart p14:bwMode="auto" r:id="rId2">
            <p14:nvContentPartPr>
              <p14:cNvPr id="4" name="Tinta 3"/>
              <p14:cNvContentPartPr/>
              <p14:nvPr/>
            </p14:nvContentPartPr>
            <p14:xfrm>
              <a:off x="2969114" y="2168047"/>
              <a:ext cx="360" cy="0"/>
            </p14:xfrm>
          </p:contentPart>
        </mc:Choice>
        <mc:Fallback xmlns="">
          <p:pic>
            <p:nvPicPr>
              <p:cNvPr id="4" name="Tinta 3"/>
              <p:cNvPicPr/>
              <p:nvPr/>
            </p:nvPicPr>
            <p:blipFill/>
            <p:spPr/>
          </p:pic>
        </mc:Fallback>
      </mc:AlternateContent>
      <p:sp>
        <p:nvSpPr>
          <p:cNvPr id="6" name="Espaço Reservado para Número de Slide 5"/>
          <p:cNvSpPr>
            <a:spLocks noGrp="1"/>
          </p:cNvSpPr>
          <p:nvPr>
            <p:ph type="sldNum" sz="quarter" idx="12"/>
          </p:nvPr>
        </p:nvSpPr>
        <p:spPr/>
        <p:txBody>
          <a:bodyPr/>
          <a:lstStyle/>
          <a:p>
            <a:fld id="{0AB167E1-0602-43B3-9572-2FA585A9FA67}" type="slidenum">
              <a:rPr lang="pt-BR" smtClean="0"/>
              <a:t>6</a:t>
            </a:fld>
            <a:endParaRPr lang="pt-BR"/>
          </a:p>
        </p:txBody>
      </p:sp>
    </p:spTree>
    <p:extLst>
      <p:ext uri="{BB962C8B-B14F-4D97-AF65-F5344CB8AC3E}">
        <p14:creationId xmlns:p14="http://schemas.microsoft.com/office/powerpoint/2010/main" val="20983736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Entidades e funções abrangidas</a:t>
            </a:r>
          </a:p>
        </p:txBody>
      </p:sp>
      <p:sp>
        <p:nvSpPr>
          <p:cNvPr id="3" name="Espaço Reservado para Conteúdo 2"/>
          <p:cNvSpPr>
            <a:spLocks noGrp="1"/>
          </p:cNvSpPr>
          <p:nvPr>
            <p:ph idx="1"/>
          </p:nvPr>
        </p:nvSpPr>
        <p:spPr>
          <a:xfrm>
            <a:off x="302080" y="1600201"/>
            <a:ext cx="8841920" cy="4525963"/>
          </a:xfrm>
          <a:prstGeom prst="rect">
            <a:avLst/>
          </a:prstGeom>
        </p:spPr>
        <p:txBody>
          <a:bodyPr>
            <a:normAutofit/>
          </a:bodyPr>
          <a:lstStyle/>
          <a:p>
            <a:r>
              <a:rPr lang="pt-BR" b="1" dirty="0" err="1"/>
              <a:t>Inacumulabilidade</a:t>
            </a:r>
            <a:r>
              <a:rPr lang="pt-BR" b="1" dirty="0"/>
              <a:t> abrange cargos (regime estatutário), empregos (regime celetista) função (contratado temporário)</a:t>
            </a:r>
          </a:p>
          <a:p>
            <a:endParaRPr lang="pt-BR" b="1" dirty="0"/>
          </a:p>
          <a:p>
            <a:r>
              <a:rPr lang="pt-BR" b="1" dirty="0"/>
              <a:t>Atinge Administração Direta e Indireta:</a:t>
            </a:r>
          </a:p>
          <a:p>
            <a:r>
              <a:rPr lang="pt-BR" b="1" dirty="0"/>
              <a:t>a) dentro de cada ente político ( Executivo, Legislativo, Judiciário)                                             </a:t>
            </a:r>
          </a:p>
          <a:p>
            <a:r>
              <a:rPr lang="pt-BR" b="1" dirty="0"/>
              <a:t>b) em dois entes políticos, autarquias, empresas públicas, sociedades de economia mista suas subsidiárias e entidades controladas pelo Poder Público</a:t>
            </a:r>
          </a:p>
          <a:p>
            <a:r>
              <a:rPr lang="pt-BR" b="1" dirty="0"/>
              <a:t>(ex. de subsidiária: </a:t>
            </a:r>
            <a:r>
              <a:rPr lang="pt-BR" b="1" dirty="0" err="1"/>
              <a:t>Transpetro</a:t>
            </a:r>
            <a:r>
              <a:rPr lang="pt-BR" b="1" dirty="0"/>
              <a:t>)</a:t>
            </a:r>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60</a:t>
            </a:fld>
            <a:endParaRPr lang="pt-BR"/>
          </a:p>
        </p:txBody>
      </p:sp>
    </p:spTree>
    <p:extLst>
      <p:ext uri="{BB962C8B-B14F-4D97-AF65-F5344CB8AC3E}">
        <p14:creationId xmlns:p14="http://schemas.microsoft.com/office/powerpoint/2010/main" val="10858352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Entidades e funções abrangidas</a:t>
            </a:r>
          </a:p>
        </p:txBody>
      </p:sp>
      <p:sp>
        <p:nvSpPr>
          <p:cNvPr id="3" name="Espaço Reservado para Conteúdo 2"/>
          <p:cNvSpPr>
            <a:spLocks noGrp="1"/>
          </p:cNvSpPr>
          <p:nvPr>
            <p:ph idx="1"/>
          </p:nvPr>
        </p:nvSpPr>
        <p:spPr>
          <a:xfrm>
            <a:off x="457201" y="1600201"/>
            <a:ext cx="9753600" cy="4525963"/>
          </a:xfrm>
          <a:prstGeom prst="rect">
            <a:avLst/>
          </a:prstGeom>
        </p:spPr>
        <p:txBody>
          <a:bodyPr>
            <a:normAutofit/>
          </a:bodyPr>
          <a:lstStyle/>
          <a:p>
            <a:r>
              <a:rPr lang="pt-BR" b="1" dirty="0">
                <a:hlinkClick r:id="rId2"/>
              </a:rPr>
              <a:t>STF - AG.REG.NO RECURSO EXTRAORDINÁRIO RE 228923 RS (STF) </a:t>
            </a:r>
            <a:endParaRPr lang="pt-BR" b="1" dirty="0"/>
          </a:p>
          <a:p>
            <a:r>
              <a:rPr lang="pt-BR" b="1" dirty="0"/>
              <a:t>Data de publicação: 19/05/2006 </a:t>
            </a:r>
          </a:p>
          <a:p>
            <a:r>
              <a:rPr lang="pt-BR" b="1" dirty="0"/>
              <a:t>Ementa: Sociedade controlada pelo Poder Público. Acumulação de cargos públicos: vedação: CF , art. 37 , XVII . O art. 37 , XVII , da Constituição Federal assimila às sociedades de economia mista - para o efeito da vedação de acumulações - as "controladas, direta ou indiretamente, pelo poder público", independentemente de terem sido "criadas por lei". Precedente: RMS 24.249, 1ª T., 14.9.2004, Eros Grau, DJ 3.6.2005. </a:t>
            </a:r>
          </a:p>
          <a:p>
            <a:r>
              <a:rPr lang="pt-BR" b="1" dirty="0"/>
              <a:t>(Grupo Hospitalar Conceição – União detém o controle acionário)</a:t>
            </a:r>
          </a:p>
          <a:p>
            <a:endParaRPr lang="pt-BR" b="1" dirty="0"/>
          </a:p>
          <a:p>
            <a:r>
              <a:rPr lang="pt-BR" b="1" dirty="0"/>
              <a:t>As entidades controladas podem ou não compor a Administração Pública Indireta – sua criação não depende de lei – Controle pelo Poder Público. </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61</a:t>
            </a:fld>
            <a:endParaRPr lang="pt-BR"/>
          </a:p>
        </p:txBody>
      </p:sp>
    </p:spTree>
    <p:extLst>
      <p:ext uri="{BB962C8B-B14F-4D97-AF65-F5344CB8AC3E}">
        <p14:creationId xmlns:p14="http://schemas.microsoft.com/office/powerpoint/2010/main" val="1709841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C</a:t>
            </a:r>
            <a:r>
              <a:rPr lang="pt-BR" b="1" dirty="0"/>
              <a:t>ompatibilidade de horário </a:t>
            </a:r>
          </a:p>
        </p:txBody>
      </p:sp>
      <p:sp>
        <p:nvSpPr>
          <p:cNvPr id="3" name="Espaço Reservado para Conteúdo 2"/>
          <p:cNvSpPr>
            <a:spLocks noGrp="1"/>
          </p:cNvSpPr>
          <p:nvPr>
            <p:ph idx="1"/>
          </p:nvPr>
        </p:nvSpPr>
        <p:spPr>
          <a:xfrm>
            <a:off x="808264" y="1600201"/>
            <a:ext cx="9402536" cy="4525963"/>
          </a:xfrm>
          <a:prstGeom prst="rect">
            <a:avLst/>
          </a:prstGeom>
        </p:spPr>
        <p:txBody>
          <a:bodyPr>
            <a:normAutofit/>
          </a:bodyPr>
          <a:lstStyle/>
          <a:p>
            <a:r>
              <a:rPr lang="pt-BR" b="1" dirty="0"/>
              <a:t>Superposição de horário</a:t>
            </a:r>
            <a:r>
              <a:rPr lang="pt-BR" dirty="0"/>
              <a:t>: Ex. um cargo das 8 às 17 horas, outro cargo das 16 às 22 horas</a:t>
            </a:r>
          </a:p>
          <a:p>
            <a:r>
              <a:rPr lang="pt-BR" b="1" dirty="0"/>
              <a:t>Tempo insuficiente para locomoção</a:t>
            </a:r>
            <a:r>
              <a:rPr lang="pt-BR" dirty="0"/>
              <a:t>: análise de caso a caso (depende dos locais onde são prestados os serviços)</a:t>
            </a:r>
          </a:p>
          <a:p>
            <a:r>
              <a:rPr lang="pt-BR" b="1" dirty="0"/>
              <a:t>É possível à lei estabelecer limite de intervalo entre as jornadas dos cargos acumulados?</a:t>
            </a:r>
          </a:p>
          <a:p>
            <a:r>
              <a:rPr lang="pt-BR" b="1" dirty="0">
                <a:solidFill>
                  <a:srgbClr val="FF0000"/>
                </a:solidFill>
              </a:rPr>
              <a:t>É possível estabelecer limite de jornada na acumulação? Ou: a compatibilidade de horário abrange limite de jornada?</a:t>
            </a:r>
          </a:p>
          <a:p>
            <a:r>
              <a:rPr lang="pt-BR" b="1" dirty="0">
                <a:solidFill>
                  <a:srgbClr val="FF0000"/>
                </a:solidFill>
              </a:rPr>
              <a:t>É possível limitar a jornada em se tratando de atividades nocivas à saúde?</a:t>
            </a:r>
          </a:p>
          <a:p>
            <a:endParaRPr lang="pt-BR" b="1" dirty="0"/>
          </a:p>
          <a:p>
            <a:endParaRPr lang="pt-BR" b="1" dirty="0"/>
          </a:p>
          <a:p>
            <a:endParaRPr lang="pt-BR" b="1" dirty="0"/>
          </a:p>
          <a:p>
            <a:endParaRPr lang="pt-BR" dirty="0">
              <a:solidFill>
                <a:srgbClr val="C00000"/>
              </a:solidFill>
            </a:endParaRP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62</a:t>
            </a:fld>
            <a:endParaRPr lang="pt-BR"/>
          </a:p>
        </p:txBody>
      </p:sp>
    </p:spTree>
    <p:extLst>
      <p:ext uri="{BB962C8B-B14F-4D97-AF65-F5344CB8AC3E}">
        <p14:creationId xmlns:p14="http://schemas.microsoft.com/office/powerpoint/2010/main" val="6574704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85750"/>
            <a:ext cx="8596668" cy="1175657"/>
          </a:xfrm>
        </p:spPr>
        <p:txBody>
          <a:bodyPr>
            <a:normAutofit fontScale="90000"/>
          </a:bodyPr>
          <a:lstStyle/>
          <a:p>
            <a:r>
              <a:rPr lang="pt-BR" b="1" dirty="0"/>
              <a:t>Compatibilidade de horário – limite de jornada</a:t>
            </a:r>
            <a:endParaRPr lang="pt-BR" dirty="0"/>
          </a:p>
        </p:txBody>
      </p:sp>
      <p:sp>
        <p:nvSpPr>
          <p:cNvPr id="3" name="Espaço Reservado para Conteúdo 2"/>
          <p:cNvSpPr>
            <a:spLocks noGrp="1"/>
          </p:cNvSpPr>
          <p:nvPr>
            <p:ph idx="1"/>
          </p:nvPr>
        </p:nvSpPr>
        <p:spPr>
          <a:xfrm>
            <a:off x="677335" y="1314451"/>
            <a:ext cx="9533466" cy="4811714"/>
          </a:xfrm>
          <a:prstGeom prst="rect">
            <a:avLst/>
          </a:prstGeom>
        </p:spPr>
        <p:txBody>
          <a:bodyPr>
            <a:normAutofit fontScale="92500" lnSpcReduction="20000"/>
          </a:bodyPr>
          <a:lstStyle/>
          <a:p>
            <a:endParaRPr lang="pt-BR" b="1" dirty="0"/>
          </a:p>
          <a:p>
            <a:endParaRPr lang="pt-BR" b="1" dirty="0"/>
          </a:p>
          <a:p>
            <a:r>
              <a:rPr lang="pt-BR" b="1" dirty="0"/>
              <a:t>Parecer GQ 145/AGU/98 e Parecer AC 54/2006 e nota no. 114/2010/DECOR/CGU/AGU </a:t>
            </a:r>
          </a:p>
          <a:p>
            <a:pPr lvl="1"/>
            <a:r>
              <a:rPr lang="pt-BR" b="1" dirty="0"/>
              <a:t>estabelecem limite de 60 (sessenta) horas semanais de trabalho</a:t>
            </a:r>
          </a:p>
          <a:p>
            <a:r>
              <a:rPr lang="pt-BR" b="1" dirty="0"/>
              <a:t>Alguns entes estabelecem em lei o limite de jornada</a:t>
            </a:r>
          </a:p>
          <a:p>
            <a:r>
              <a:rPr lang="pt-BR" b="1" dirty="0">
                <a:solidFill>
                  <a:srgbClr val="C00000"/>
                </a:solidFill>
              </a:rPr>
              <a:t>Supremo Tribunal Federal</a:t>
            </a:r>
          </a:p>
          <a:p>
            <a:r>
              <a:rPr lang="pt-BR" b="1" dirty="0"/>
              <a:t> </a:t>
            </a:r>
            <a:r>
              <a:rPr lang="pt-BR" b="1" dirty="0">
                <a:solidFill>
                  <a:srgbClr val="FF0000"/>
                </a:solidFill>
              </a:rPr>
              <a:t>Impossibilidade de se criar regra não prevista no texto da Constituição Federal, a pretexto de regulamentar dispositivo constitucional. </a:t>
            </a:r>
            <a:r>
              <a:rPr lang="pt-BR" b="1" dirty="0"/>
              <a:t>III - Agravo regimental improvido ( RE 565917-AgR/GO, Min. Ricardo </a:t>
            </a:r>
            <a:r>
              <a:rPr lang="pt-BR" b="1" dirty="0" err="1"/>
              <a:t>Lewandovski</a:t>
            </a:r>
            <a:r>
              <a:rPr lang="pt-BR" b="1" dirty="0"/>
              <a:t>, 1ª Turma, </a:t>
            </a:r>
            <a:r>
              <a:rPr lang="pt-BR" b="1" dirty="0" err="1"/>
              <a:t>Dje</a:t>
            </a:r>
            <a:r>
              <a:rPr lang="pt-BR" b="1" dirty="0"/>
              <a:t>. 10.11.2010)</a:t>
            </a:r>
          </a:p>
          <a:p>
            <a:r>
              <a:rPr lang="pt-BR" b="1" dirty="0"/>
              <a:t>Nesse mesmo </a:t>
            </a:r>
            <a:r>
              <a:rPr lang="pt-BR" b="1" dirty="0" err="1"/>
              <a:t>sentido:</a:t>
            </a:r>
            <a:r>
              <a:rPr lang="pt-BR" dirty="0" err="1"/>
              <a:t>AI</a:t>
            </a:r>
            <a:r>
              <a:rPr lang="pt-BR" dirty="0"/>
              <a:t> 835.129/AM, Rel. Min. </a:t>
            </a:r>
            <a:r>
              <a:rPr lang="pt-BR" dirty="0" err="1"/>
              <a:t>Cármen</a:t>
            </a:r>
            <a:r>
              <a:rPr lang="pt-BR" dirty="0"/>
              <a:t> Lúcia; AI 833.664/RJ, Rel. Min. Ayres Britto; </a:t>
            </a:r>
            <a:r>
              <a:rPr lang="pt-BR" b="1" dirty="0"/>
              <a:t>RE 634.984/RJ</a:t>
            </a:r>
            <a:r>
              <a:rPr lang="pt-BR" dirty="0"/>
              <a:t>, Rel. Min. Gilmar Mendes; AI 752.240/RJ, Min. Ricardo </a:t>
            </a:r>
            <a:r>
              <a:rPr lang="pt-BR" dirty="0" err="1"/>
              <a:t>Lewandowski</a:t>
            </a:r>
            <a:r>
              <a:rPr lang="pt-BR" dirty="0"/>
              <a:t>.</a:t>
            </a:r>
          </a:p>
          <a:p>
            <a:pPr algn="just"/>
            <a:r>
              <a:rPr lang="pt-BR" b="1" dirty="0">
                <a:solidFill>
                  <a:srgbClr val="C00000"/>
                </a:solidFill>
              </a:rPr>
              <a:t>TJSP</a:t>
            </a:r>
          </a:p>
          <a:p>
            <a:pPr algn="just"/>
            <a:r>
              <a:rPr lang="pt-BR" b="1" dirty="0">
                <a:solidFill>
                  <a:srgbClr val="FF0000"/>
                </a:solidFill>
              </a:rPr>
              <a:t>Não é dado ao legislador infraconstitucional interpretar ou, a pretexto de suprir lacunas não existentes, legislar em suposto complemento à norma constitucional de eficácia plena.</a:t>
            </a:r>
            <a:r>
              <a:rPr lang="pt-BR" b="1" dirty="0"/>
              <a:t>( 0006936-56.2014.8.26;0000 – Arguição de Inconstitucionalidade, Órgão Especial, j. 06.08.2014</a:t>
            </a:r>
            <a:r>
              <a:rPr lang="pt-BR" dirty="0"/>
              <a:t>)</a:t>
            </a:r>
          </a:p>
          <a:p>
            <a:endParaRPr lang="pt-BR" dirty="0"/>
          </a:p>
          <a:p>
            <a:endParaRPr lang="pt-BR" b="1" dirty="0"/>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63</a:t>
            </a:fld>
            <a:endParaRPr lang="pt-BR"/>
          </a:p>
        </p:txBody>
      </p:sp>
    </p:spTree>
    <p:extLst>
      <p:ext uri="{BB962C8B-B14F-4D97-AF65-F5344CB8AC3E}">
        <p14:creationId xmlns:p14="http://schemas.microsoft.com/office/powerpoint/2010/main" val="7765365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Compatibilidade de horário – limite de jornada</a:t>
            </a:r>
            <a:endParaRPr lang="pt-BR" dirty="0"/>
          </a:p>
        </p:txBody>
      </p:sp>
      <p:sp>
        <p:nvSpPr>
          <p:cNvPr id="3" name="Espaço Reservado para Conteúdo 2"/>
          <p:cNvSpPr>
            <a:spLocks noGrp="1"/>
          </p:cNvSpPr>
          <p:nvPr>
            <p:ph idx="1"/>
          </p:nvPr>
        </p:nvSpPr>
        <p:spPr/>
        <p:txBody>
          <a:bodyPr>
            <a:normAutofit/>
          </a:bodyPr>
          <a:lstStyle/>
          <a:p>
            <a:r>
              <a:rPr lang="pt-BR" b="1" dirty="0"/>
              <a:t>DIREITO ADMINISTRATIVO. INADMISSIBILIDADE DE ACUMULAÇÃO DE CARGOS PÚBLICOS CUJAS JORNADAS SOEM MAIS DE SESSENTA HORAS SEMANAIS.</a:t>
            </a:r>
            <a:endParaRPr lang="pt-BR" dirty="0"/>
          </a:p>
          <a:p>
            <a:pPr algn="just"/>
            <a:r>
              <a:rPr lang="pt-BR" dirty="0"/>
              <a:t>(STJ:</a:t>
            </a:r>
            <a:r>
              <a:rPr lang="pt-BR" b="1" dirty="0"/>
              <a:t> </a:t>
            </a:r>
            <a:r>
              <a:rPr lang="pt-BR" b="1" dirty="0" err="1">
                <a:hlinkClick r:id="rId2"/>
              </a:rPr>
              <a:t>REsp</a:t>
            </a:r>
            <a:r>
              <a:rPr lang="pt-BR" b="1" dirty="0">
                <a:hlinkClick r:id="rId2"/>
              </a:rPr>
              <a:t> 1.565.429-SE</a:t>
            </a:r>
            <a:r>
              <a:rPr lang="pt-BR" b="1" dirty="0"/>
              <a:t>, Rel. Min. Herman Benjamin, julgado em 24/11/2015, </a:t>
            </a:r>
            <a:r>
              <a:rPr lang="pt-BR" b="1" dirty="0" err="1"/>
              <a:t>DJe</a:t>
            </a:r>
            <a:r>
              <a:rPr lang="pt-BR" b="1" dirty="0"/>
              <a:t> 4/2/2016.</a:t>
            </a:r>
            <a:endParaRPr lang="pt-BR" dirty="0"/>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64</a:t>
            </a:fld>
            <a:endParaRPr lang="pt-BR"/>
          </a:p>
        </p:txBody>
      </p:sp>
    </p:spTree>
    <p:extLst>
      <p:ext uri="{BB962C8B-B14F-4D97-AF65-F5344CB8AC3E}">
        <p14:creationId xmlns:p14="http://schemas.microsoft.com/office/powerpoint/2010/main" val="25418415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Compatibilidade de horário – jornada de trabalho limitada pela lei que rege a profissão </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b="1" dirty="0"/>
              <a:t>É possível limitar a jornada em se tratando de atividades nocivas à saúde?</a:t>
            </a:r>
          </a:p>
          <a:p>
            <a:r>
              <a:rPr lang="pt-BR" b="1" dirty="0"/>
              <a:t>Matéria polêmica </a:t>
            </a:r>
          </a:p>
          <a:p>
            <a:endParaRPr lang="pt-BR" b="1" dirty="0"/>
          </a:p>
          <a:p>
            <a:r>
              <a:rPr lang="pt-BR" b="1" dirty="0"/>
              <a:t>TJSP</a:t>
            </a:r>
          </a:p>
          <a:p>
            <a:r>
              <a:rPr lang="pt-BR" b="1" dirty="0"/>
              <a:t>AÇÃO ORDINARIA ACUMULAÇÃO DE CARGO DA ÁREA DA SAÚDE TÉCNICO EM RADIOLOGIA JORNADA DE TRABALHO LIMITAÇÃO LEGALIDADE Não é possível a acumulação de dois cargos de Técnico de Radiologia quando for ultrapassada a jornada semanal de 24 (vinte e quatro) horas estabelecida na Lei nº 7.394/85 e isso porque se está a proteger a saúde do profissional, evitando que ele seja submetido a uma carga elevada de radiação Precedentes desta E. Corte e do C. Superior Tribunal de Justiça Sentença mantida Recurso não provido.( Ap. 0049800-18.2012.8.25.0053, Rel. Rebouças de Carvalho, 9ª Câmara de Direito Público, j. 03.09.2014)</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65</a:t>
            </a:fld>
            <a:endParaRPr lang="pt-BR"/>
          </a:p>
        </p:txBody>
      </p:sp>
    </p:spTree>
    <p:extLst>
      <p:ext uri="{BB962C8B-B14F-4D97-AF65-F5344CB8AC3E}">
        <p14:creationId xmlns:p14="http://schemas.microsoft.com/office/powerpoint/2010/main" val="37146397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Caracterização de cargo técnico e científico – professor com cargo técnico ou científico</a:t>
            </a:r>
          </a:p>
        </p:txBody>
      </p:sp>
      <p:sp>
        <p:nvSpPr>
          <p:cNvPr id="3" name="Espaço Reservado para Conteúdo 2"/>
          <p:cNvSpPr>
            <a:spLocks noGrp="1"/>
          </p:cNvSpPr>
          <p:nvPr>
            <p:ph idx="1"/>
          </p:nvPr>
        </p:nvSpPr>
        <p:spPr>
          <a:xfrm>
            <a:off x="449036" y="2586754"/>
            <a:ext cx="9250135" cy="3777622"/>
          </a:xfrm>
        </p:spPr>
        <p:txBody>
          <a:bodyPr>
            <a:normAutofit/>
          </a:bodyPr>
          <a:lstStyle/>
          <a:p>
            <a:r>
              <a:rPr lang="pt-BR" b="1" dirty="0"/>
              <a:t>elementos a serem verificados para efeito de enquadramento como cargo técnico ou científico:</a:t>
            </a:r>
          </a:p>
          <a:p>
            <a:pPr lvl="1"/>
            <a:r>
              <a:rPr lang="pt-BR" b="1" dirty="0"/>
              <a:t>análise da lei que criou os cargos e lhes atribuiu a execução de atividades determinadas</a:t>
            </a:r>
          </a:p>
          <a:p>
            <a:pPr lvl="1"/>
            <a:r>
              <a:rPr lang="pt-BR" b="1" dirty="0"/>
              <a:t>necessário examinar estrutura organizacional, métodos administrativos empregados no cargo tido como técnico</a:t>
            </a:r>
          </a:p>
          <a:p>
            <a:pPr lvl="1"/>
            <a:r>
              <a:rPr lang="pt-BR" b="1" dirty="0"/>
              <a:t>a palavra técnico na denominação não prevalece se as atribuições do cargo forem meramente burocráticas</a:t>
            </a:r>
          </a:p>
          <a:p>
            <a:endParaRPr lang="pt-BR" dirty="0"/>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66</a:t>
            </a:fld>
            <a:endParaRPr lang="pt-BR"/>
          </a:p>
        </p:txBody>
      </p:sp>
    </p:spTree>
    <p:extLst>
      <p:ext uri="{BB962C8B-B14F-4D97-AF65-F5344CB8AC3E}">
        <p14:creationId xmlns:p14="http://schemas.microsoft.com/office/powerpoint/2010/main" val="6283944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600" b="1" dirty="0"/>
              <a:t> Caracterização de cargo técnico ou científico</a:t>
            </a:r>
            <a:endParaRPr lang="pt-BR" sz="3600" dirty="0"/>
          </a:p>
        </p:txBody>
      </p:sp>
      <p:sp>
        <p:nvSpPr>
          <p:cNvPr id="3" name="Espaço Reservado para Conteúdo 2"/>
          <p:cNvSpPr>
            <a:spLocks noGrp="1"/>
          </p:cNvSpPr>
          <p:nvPr>
            <p:ph idx="1"/>
          </p:nvPr>
        </p:nvSpPr>
        <p:spPr>
          <a:xfrm>
            <a:off x="555171" y="1600201"/>
            <a:ext cx="8637815" cy="4525963"/>
          </a:xfrm>
          <a:prstGeom prst="rect">
            <a:avLst/>
          </a:prstGeom>
        </p:spPr>
        <p:txBody>
          <a:bodyPr>
            <a:normAutofit/>
          </a:bodyPr>
          <a:lstStyle/>
          <a:p>
            <a:endParaRPr lang="pt-BR" b="1" dirty="0"/>
          </a:p>
          <a:p>
            <a:r>
              <a:rPr lang="pt-BR" b="1" dirty="0"/>
              <a:t>Síntese: </a:t>
            </a:r>
          </a:p>
          <a:p>
            <a:r>
              <a:rPr lang="pt-BR" b="1" dirty="0"/>
              <a:t>Cargo técnico é aquele que requer uma habilitação especial para o seu exercício, ou seja, exige conhecimentos profissionais especializados para seu desempenho, com a utilização de métodos organizados que dependem de conhecimento científico. Contrapõe-se à noção de função eminentemente burocrática e rotineira (não é necessária a formação em nível superior)</a:t>
            </a:r>
          </a:p>
          <a:p>
            <a:pPr indent="-182880" algn="just">
              <a:lnSpc>
                <a:spcPct val="80000"/>
              </a:lnSpc>
              <a:buClr>
                <a:schemeClr val="accent6">
                  <a:lumMod val="75000"/>
                </a:schemeClr>
              </a:buClr>
              <a:buNone/>
              <a:defRPr/>
            </a:pPr>
            <a:r>
              <a:rPr lang="pt-BR" altLang="pt-BR" b="1" dirty="0"/>
              <a:t>Cargo científico  - cargo, cujo provimento é de nível superior, destinado à pesquisa em dada área de conhecimento – médico, enfermeiro, administrador, economista, dentre outros.</a:t>
            </a:r>
          </a:p>
          <a:p>
            <a:endParaRPr lang="pt-BR" b="1"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67</a:t>
            </a:fld>
            <a:endParaRPr lang="pt-BR"/>
          </a:p>
        </p:txBody>
      </p:sp>
    </p:spTree>
    <p:extLst>
      <p:ext uri="{BB962C8B-B14F-4D97-AF65-F5344CB8AC3E}">
        <p14:creationId xmlns:p14="http://schemas.microsoft.com/office/powerpoint/2010/main" val="31910516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Cargo técnico ou científico – decisões judiciais</a:t>
            </a:r>
          </a:p>
        </p:txBody>
      </p:sp>
      <p:sp>
        <p:nvSpPr>
          <p:cNvPr id="3" name="Espaço Reservado para Conteúdo 2"/>
          <p:cNvSpPr>
            <a:spLocks noGrp="1"/>
          </p:cNvSpPr>
          <p:nvPr>
            <p:ph idx="1"/>
          </p:nvPr>
        </p:nvSpPr>
        <p:spPr>
          <a:xfrm>
            <a:off x="563337" y="1904999"/>
            <a:ext cx="9331777" cy="4819481"/>
          </a:xfrm>
        </p:spPr>
        <p:txBody>
          <a:bodyPr>
            <a:noAutofit/>
          </a:bodyPr>
          <a:lstStyle/>
          <a:p>
            <a:pPr algn="just"/>
            <a:r>
              <a:rPr lang="pt-BR" sz="1400" b="1" dirty="0"/>
              <a:t>É possível a acumulação de um cargo público de professor com outro de intérprete e tradutor da Língua Brasileira de Sinais (LIBRAS). </a:t>
            </a:r>
          </a:p>
          <a:p>
            <a:pPr algn="just"/>
            <a:r>
              <a:rPr lang="pt-BR" sz="1400" b="1" dirty="0">
                <a:solidFill>
                  <a:srgbClr val="FF0000"/>
                </a:solidFill>
              </a:rPr>
              <a:t>...para evidenciar que o exercício da profissão de tradutor e intérprete da LIBRAS exige conhecimentos técnicos e específicos relativos a um sistema linguístico próprio, totalmente diferente da Língua Portuguesa, mas a esta associada para fins de viabilizar a comunicação com pessoas portadoras de deficiência, conduzindo à inexistência de vedação para cumulação do cargo de professor com o de tradutor e intérprete da LIBRAS, dada a natureza técnica do cargo</a:t>
            </a:r>
            <a:r>
              <a:rPr lang="pt-BR" sz="1400" b="1" dirty="0"/>
              <a:t>. </a:t>
            </a:r>
            <a:r>
              <a:rPr lang="pt-BR" sz="1400" b="1" dirty="0" err="1">
                <a:hlinkClick r:id="rId2"/>
              </a:rPr>
              <a:t>REsp</a:t>
            </a:r>
            <a:r>
              <a:rPr lang="pt-BR" sz="1400" b="1" dirty="0">
                <a:hlinkClick r:id="rId2"/>
              </a:rPr>
              <a:t> 1.569.547-RN</a:t>
            </a:r>
            <a:r>
              <a:rPr lang="pt-BR" sz="1400" b="1" dirty="0"/>
              <a:t>, Rel. Min. Humberto Martins, julgado em 15/12/2015, </a:t>
            </a:r>
            <a:r>
              <a:rPr lang="pt-BR" sz="1400" b="1" dirty="0" err="1"/>
              <a:t>DJe</a:t>
            </a:r>
            <a:r>
              <a:rPr lang="pt-BR" sz="1400" b="1" dirty="0"/>
              <a:t> 2/2/2016.</a:t>
            </a:r>
          </a:p>
          <a:p>
            <a:pPr algn="just"/>
            <a:r>
              <a:rPr lang="pt-BR" sz="1400" b="1" u="sng" dirty="0">
                <a:solidFill>
                  <a:srgbClr val="FF0000"/>
                </a:solidFill>
              </a:rPr>
              <a:t>Não é possível a acumulação dos cargos de professor e Técnico Judiciário, de nível médio, para o qual não se exige qualquer formação específica e cujas atribuições são de natureza eminentemente burocrática</a:t>
            </a:r>
            <a:r>
              <a:rPr lang="pt-BR" sz="1400" b="1" dirty="0"/>
              <a:t>" (RMS 14.456/AM, Rel. Min. Hamilton </a:t>
            </a:r>
            <a:r>
              <a:rPr lang="pt-BR" sz="1400" b="1" dirty="0" err="1"/>
              <a:t>Carvalhido</a:t>
            </a:r>
            <a:r>
              <a:rPr lang="pt-BR" sz="1400" b="1" dirty="0"/>
              <a:t>, Sexta Turma)</a:t>
            </a:r>
            <a:endParaRPr lang="pt-BR" sz="1400" dirty="0"/>
          </a:p>
          <a:p>
            <a:pPr algn="just"/>
            <a:endParaRPr lang="pt-BR" sz="1400" b="1"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68</a:t>
            </a:fld>
            <a:endParaRPr lang="pt-BR"/>
          </a:p>
        </p:txBody>
      </p:sp>
    </p:spTree>
    <p:extLst>
      <p:ext uri="{BB962C8B-B14F-4D97-AF65-F5344CB8AC3E}">
        <p14:creationId xmlns:p14="http://schemas.microsoft.com/office/powerpoint/2010/main" val="35753866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a:t>Acumulação – exercício de dois cargos acumuláveis e investidura em cargo em comissão</a:t>
            </a:r>
          </a:p>
        </p:txBody>
      </p:sp>
      <p:sp>
        <p:nvSpPr>
          <p:cNvPr id="3" name="Espaço Reservado para Conteúdo 2"/>
          <p:cNvSpPr>
            <a:spLocks noGrp="1"/>
          </p:cNvSpPr>
          <p:nvPr>
            <p:ph idx="1"/>
          </p:nvPr>
        </p:nvSpPr>
        <p:spPr>
          <a:xfrm>
            <a:off x="579664" y="1600201"/>
            <a:ext cx="9631136" cy="4525963"/>
          </a:xfrm>
          <a:prstGeom prst="rect">
            <a:avLst/>
          </a:prstGeom>
        </p:spPr>
        <p:txBody>
          <a:bodyPr>
            <a:normAutofit/>
          </a:bodyPr>
          <a:lstStyle/>
          <a:p>
            <a:pPr lvl="0"/>
            <a:endParaRPr lang="pt-BR" altLang="pt-BR" dirty="0">
              <a:latin typeface="Arial" panose="020B0604020202020204" pitchFamily="34" charset="0"/>
            </a:endParaRPr>
          </a:p>
          <a:p>
            <a:pPr lvl="0"/>
            <a:r>
              <a:rPr lang="pt-BR" altLang="pt-BR" b="1" dirty="0">
                <a:latin typeface="Arial" panose="020B0604020202020204" pitchFamily="34" charset="0"/>
              </a:rPr>
              <a:t>É possível que o titular de dois cargos efetivos acumuláveis (dois cargos de professor) seja investido em cargo em comissão?</a:t>
            </a:r>
          </a:p>
          <a:p>
            <a:pPr lvl="0"/>
            <a:r>
              <a:rPr lang="pt-BR" altLang="pt-BR" b="1" dirty="0">
                <a:latin typeface="Arial" panose="020B0604020202020204" pitchFamily="34" charset="0"/>
              </a:rPr>
              <a:t>Lei no. 8.112/90 (RJU) </a:t>
            </a:r>
          </a:p>
          <a:p>
            <a:pPr lvl="1"/>
            <a:r>
              <a:rPr lang="pt-BR" altLang="pt-BR" sz="1700" b="1" i="1" dirty="0">
                <a:latin typeface="Arial" panose="020B0604020202020204" pitchFamily="34" charset="0"/>
              </a:rPr>
              <a:t>Art. 120.  O servidor vinculado ao regime desta Lei, que acumular licitamente dois cargos efetivos, quando investido em cargo de provimento em comissão, ficará afastado de ambos os cargos efetivos, salvo na hipótese em que houver compatibilidade de horário e local com o exercício de um deles, declarada pelas autoridades máximas dos órgãos ou entidades envolvidos.</a:t>
            </a:r>
          </a:p>
          <a:p>
            <a:endParaRPr lang="pt-BR" sz="2100"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69</a:t>
            </a:fld>
            <a:endParaRPr lang="pt-BR"/>
          </a:p>
        </p:txBody>
      </p:sp>
    </p:spTree>
    <p:extLst>
      <p:ext uri="{BB962C8B-B14F-4D97-AF65-F5344CB8AC3E}">
        <p14:creationId xmlns:p14="http://schemas.microsoft.com/office/powerpoint/2010/main" val="485310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Regime estatutário: aspectos relevantes</a:t>
            </a:r>
          </a:p>
        </p:txBody>
      </p:sp>
      <p:sp>
        <p:nvSpPr>
          <p:cNvPr id="3" name="Espaço Reservado para Conteúdo 2"/>
          <p:cNvSpPr>
            <a:spLocks noGrp="1"/>
          </p:cNvSpPr>
          <p:nvPr>
            <p:ph idx="1"/>
          </p:nvPr>
        </p:nvSpPr>
        <p:spPr>
          <a:xfrm>
            <a:off x="677334" y="2160589"/>
            <a:ext cx="8596668" cy="4426328"/>
          </a:xfrm>
        </p:spPr>
        <p:txBody>
          <a:bodyPr>
            <a:normAutofit fontScale="92500" lnSpcReduction="10000"/>
          </a:bodyPr>
          <a:lstStyle/>
          <a:p>
            <a:pPr marL="273050" indent="-273050" algn="just"/>
            <a:r>
              <a:rPr lang="pt-BR" altLang="pt-BR" b="1" dirty="0"/>
              <a:t>Iniciativa de leis s/  regime jurídico: competência privativa do Chefe do Executivo (art. 61, § 1º, II, c, CF)</a:t>
            </a:r>
          </a:p>
          <a:p>
            <a:pPr marL="273050" indent="-273050" algn="just"/>
            <a:r>
              <a:rPr lang="pt-BR" altLang="pt-BR" b="1" dirty="0">
                <a:solidFill>
                  <a:srgbClr val="C00000"/>
                </a:solidFill>
              </a:rPr>
              <a:t>Leis de iniciativa do legislativo - Usurpação de competência </a:t>
            </a:r>
            <a:r>
              <a:rPr lang="pt-BR" altLang="pt-BR" b="1" dirty="0"/>
              <a:t>(Adi  1421, Rel. Min Nelson Jobim, Adi 700, </a:t>
            </a:r>
            <a:r>
              <a:rPr lang="pt-BR" altLang="pt-BR" b="1" dirty="0" err="1"/>
              <a:t>Rel</a:t>
            </a:r>
            <a:r>
              <a:rPr lang="pt-BR" altLang="pt-BR" b="1" dirty="0"/>
              <a:t> Min. Maurício Correa)</a:t>
            </a:r>
          </a:p>
          <a:p>
            <a:pPr marL="273050" indent="-273050" algn="just"/>
            <a:r>
              <a:rPr lang="pt-BR" altLang="pt-BR" b="1" dirty="0"/>
              <a:t>Leis ordinárias ou leis complementares?</a:t>
            </a:r>
          </a:p>
          <a:p>
            <a:pPr marL="273050" indent="-273050" algn="just"/>
            <a:r>
              <a:rPr lang="pt-BR" altLang="pt-BR" b="1" dirty="0"/>
              <a:t> STF: ADI 2872: Constituição estadual que exige lei complementar para os estatutos dos servidores – inconstitucional – violação do princípio da simetria </a:t>
            </a:r>
          </a:p>
          <a:p>
            <a:r>
              <a:rPr lang="pt-BR" b="1" dirty="0"/>
              <a:t>Leis Orgânicas não podem dispor sobre direitos de servidores – vício de iniciativa</a:t>
            </a:r>
          </a:p>
          <a:p>
            <a:pPr lvl="1"/>
            <a:r>
              <a:rPr lang="pt-BR" b="1" dirty="0"/>
              <a:t>STF - RE 590.829, j. 05.03.2015, </a:t>
            </a:r>
            <a:r>
              <a:rPr lang="pt-BR" b="1" dirty="0">
                <a:solidFill>
                  <a:srgbClr val="FF0000"/>
                </a:solidFill>
              </a:rPr>
              <a:t>Repercussão geral reconhecida</a:t>
            </a:r>
            <a:r>
              <a:rPr lang="pt-BR" b="1" dirty="0"/>
              <a:t>– Descabe em LOM a normatização de direitos de servidores, porquanto a prática acaba por afrontar a iniciativa do Chefe do Poder Executivo. Precedentes: ADI 2944/PR; 3176/AP, 3295/AM; 3362/BA</a:t>
            </a:r>
          </a:p>
          <a:p>
            <a:pPr marL="457200" lvl="1" indent="0">
              <a:buNone/>
            </a:pPr>
            <a:endParaRPr lang="pt-BR" b="1" dirty="0"/>
          </a:p>
          <a:p>
            <a:pPr marL="0" indent="0" algn="just">
              <a:buNone/>
            </a:pPr>
            <a:r>
              <a:rPr lang="pt-BR" altLang="pt-BR" b="1" dirty="0"/>
              <a:t> </a:t>
            </a:r>
          </a:p>
          <a:p>
            <a:pPr marL="273050" indent="-273050" algn="just"/>
            <a:endParaRPr lang="pt-BR" altLang="pt-BR" sz="1400" b="1" dirty="0"/>
          </a:p>
          <a:p>
            <a:pPr marL="273050" indent="-273050" algn="just"/>
            <a:endParaRPr lang="pt-BR" altLang="pt-BR" sz="1400" b="1" dirty="0"/>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7</a:t>
            </a:fld>
            <a:endParaRPr lang="pt-BR"/>
          </a:p>
        </p:txBody>
      </p:sp>
    </p:spTree>
    <p:extLst>
      <p:ext uri="{BB962C8B-B14F-4D97-AF65-F5344CB8AC3E}">
        <p14:creationId xmlns:p14="http://schemas.microsoft.com/office/powerpoint/2010/main" val="8781191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ln w="0"/>
                <a:effectLst>
                  <a:outerShdw blurRad="38100" dist="25400" dir="5400000" algn="ctr" rotWithShape="0">
                    <a:srgbClr val="6E747A">
                      <a:alpha val="43000"/>
                    </a:srgbClr>
                  </a:outerShdw>
                </a:effectLst>
              </a:rPr>
              <a:t>Acumulação – exercício de dois cargos acumuláveis e investidura em cargo em comissão</a:t>
            </a:r>
            <a:endParaRPr lang="pt-BR" dirty="0"/>
          </a:p>
        </p:txBody>
      </p:sp>
      <p:sp>
        <p:nvSpPr>
          <p:cNvPr id="3" name="Espaço Reservado para Conteúdo 2"/>
          <p:cNvSpPr>
            <a:spLocks noGrp="1"/>
          </p:cNvSpPr>
          <p:nvPr>
            <p:ph idx="1"/>
          </p:nvPr>
        </p:nvSpPr>
        <p:spPr/>
        <p:txBody>
          <a:bodyPr>
            <a:normAutofit/>
          </a:bodyPr>
          <a:lstStyle/>
          <a:p>
            <a:endParaRPr lang="pt-BR" b="1" dirty="0"/>
          </a:p>
          <a:p>
            <a:r>
              <a:rPr lang="pt-BR" b="1" dirty="0"/>
              <a:t>Como proceder?</a:t>
            </a:r>
          </a:p>
          <a:p>
            <a:r>
              <a:rPr lang="pt-BR" b="1" dirty="0"/>
              <a:t>a) havendo compatibilidade de horário: exercerá um juntamente com o cargo em comissão. Não havendo compatibilidade de horário: afastamento dos dois e exercício apenas do cargo em comissão</a:t>
            </a:r>
          </a:p>
          <a:p>
            <a:r>
              <a:rPr lang="pt-BR" b="1" dirty="0"/>
              <a:t>b) será remunerado somente pelos cargos exercidos</a:t>
            </a:r>
          </a:p>
          <a:p>
            <a:r>
              <a:rPr lang="pt-BR" b="1" dirty="0"/>
              <a:t>c) permanência no regime próprio de previdência social pelos dois cargos efetivos</a:t>
            </a:r>
          </a:p>
          <a:p>
            <a:r>
              <a:rPr lang="pt-BR" b="1" dirty="0"/>
              <a:t>d) contagem dos tempos (de serviço, de contribuição, carreira e cargo) não pode ser feita nos dois cargos efetivos </a:t>
            </a: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70</a:t>
            </a:fld>
            <a:endParaRPr lang="pt-BR"/>
          </a:p>
        </p:txBody>
      </p:sp>
    </p:spTree>
    <p:extLst>
      <p:ext uri="{BB962C8B-B14F-4D97-AF65-F5344CB8AC3E}">
        <p14:creationId xmlns:p14="http://schemas.microsoft.com/office/powerpoint/2010/main" val="17468724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67165"/>
          </a:xfrm>
        </p:spPr>
        <p:txBody>
          <a:bodyPr>
            <a:normAutofit/>
          </a:bodyPr>
          <a:lstStyle/>
          <a:p>
            <a:r>
              <a:rPr lang="pt-BR" b="1" dirty="0"/>
              <a:t>      Acumulação de proventos</a:t>
            </a:r>
          </a:p>
        </p:txBody>
      </p:sp>
      <p:sp>
        <p:nvSpPr>
          <p:cNvPr id="3" name="Espaço Reservado para Conteúdo 2"/>
          <p:cNvSpPr>
            <a:spLocks noGrp="1"/>
          </p:cNvSpPr>
          <p:nvPr>
            <p:ph idx="1"/>
          </p:nvPr>
        </p:nvSpPr>
        <p:spPr>
          <a:xfrm>
            <a:off x="530679" y="1543557"/>
            <a:ext cx="9817685" cy="4525963"/>
          </a:xfrm>
          <a:prstGeom prst="rect">
            <a:avLst/>
          </a:prstGeom>
        </p:spPr>
        <p:txBody>
          <a:bodyPr>
            <a:normAutofit fontScale="85000" lnSpcReduction="20000"/>
          </a:bodyPr>
          <a:lstStyle/>
          <a:p>
            <a:pPr marL="273050" indent="-273050" algn="just">
              <a:buClr>
                <a:schemeClr val="accent6">
                  <a:lumMod val="75000"/>
                </a:schemeClr>
              </a:buClr>
              <a:buNone/>
              <a:defRPr/>
            </a:pPr>
            <a:r>
              <a:rPr lang="pt-BR" altLang="pt-BR" b="1" dirty="0">
                <a:solidFill>
                  <a:schemeClr val="bg2">
                    <a:lumMod val="25000"/>
                  </a:schemeClr>
                </a:solidFill>
              </a:rPr>
              <a:t>Acúmulo de proventos: </a:t>
            </a:r>
          </a:p>
          <a:p>
            <a:pPr marL="273050" indent="-273050" algn="just">
              <a:buClr>
                <a:schemeClr val="accent6">
                  <a:lumMod val="75000"/>
                </a:schemeClr>
              </a:buClr>
              <a:buNone/>
              <a:defRPr/>
            </a:pPr>
            <a:r>
              <a:rPr lang="pt-BR" altLang="pt-BR" b="1" dirty="0">
                <a:solidFill>
                  <a:schemeClr val="bg2">
                    <a:lumMod val="25000"/>
                  </a:schemeClr>
                </a:solidFill>
              </a:rPr>
              <a:t>	é possível desde que derivados de situação de acúmulo lícito: </a:t>
            </a:r>
          </a:p>
          <a:p>
            <a:pPr marL="273050" indent="-273050" algn="just">
              <a:buClr>
                <a:schemeClr val="accent6">
                  <a:lumMod val="75000"/>
                </a:schemeClr>
              </a:buClr>
              <a:buNone/>
              <a:defRPr/>
            </a:pPr>
            <a:r>
              <a:rPr lang="pt-BR" altLang="pt-BR" b="1" dirty="0">
                <a:solidFill>
                  <a:schemeClr val="bg2">
                    <a:lumMod val="25000"/>
                  </a:schemeClr>
                </a:solidFill>
              </a:rPr>
              <a:t>		- dois proventos de professor</a:t>
            </a:r>
          </a:p>
          <a:p>
            <a:pPr marL="273050" indent="-273050" algn="just">
              <a:buClr>
                <a:schemeClr val="accent6">
                  <a:lumMod val="75000"/>
                </a:schemeClr>
              </a:buClr>
              <a:buNone/>
              <a:defRPr/>
            </a:pPr>
            <a:r>
              <a:rPr lang="pt-BR" altLang="pt-BR" b="1" dirty="0">
                <a:solidFill>
                  <a:schemeClr val="bg2">
                    <a:lumMod val="25000"/>
                  </a:schemeClr>
                </a:solidFill>
              </a:rPr>
              <a:t>		- dois proventos de médico ou de profissionais da saúde 	(regulamentadas)</a:t>
            </a:r>
          </a:p>
          <a:p>
            <a:pPr marL="273050" indent="-273050" algn="just">
              <a:buClr>
                <a:schemeClr val="accent6">
                  <a:lumMod val="75000"/>
                </a:schemeClr>
              </a:buClr>
              <a:buNone/>
              <a:defRPr/>
            </a:pPr>
            <a:r>
              <a:rPr lang="pt-BR" altLang="pt-BR" b="1" dirty="0">
                <a:solidFill>
                  <a:schemeClr val="bg2">
                    <a:lumMod val="25000"/>
                  </a:schemeClr>
                </a:solidFill>
              </a:rPr>
              <a:t>		- um de professor e um técnico ou científico (ex. administrador) 	</a:t>
            </a:r>
          </a:p>
          <a:p>
            <a:pPr marL="273050" indent="-273050" algn="just">
              <a:buClr>
                <a:schemeClr val="accent6">
                  <a:lumMod val="75000"/>
                </a:schemeClr>
              </a:buClr>
              <a:buNone/>
              <a:defRPr/>
            </a:pPr>
            <a:r>
              <a:rPr lang="pt-BR" altLang="pt-BR" b="1" dirty="0">
                <a:solidFill>
                  <a:schemeClr val="bg2">
                    <a:lumMod val="25000"/>
                  </a:schemeClr>
                </a:solidFill>
              </a:rPr>
              <a:t>		- proventos e subsídio de cargo eletivo (ex. servidor aposentado e Prefeito)</a:t>
            </a:r>
          </a:p>
          <a:p>
            <a:pPr marL="273050" indent="-273050" algn="just">
              <a:buClr>
                <a:schemeClr val="accent6">
                  <a:lumMod val="75000"/>
                </a:schemeClr>
              </a:buClr>
              <a:buNone/>
              <a:defRPr/>
            </a:pPr>
            <a:r>
              <a:rPr lang="pt-BR" altLang="pt-BR" b="1" dirty="0">
                <a:solidFill>
                  <a:schemeClr val="bg2">
                    <a:lumMod val="25000"/>
                  </a:schemeClr>
                </a:solidFill>
              </a:rPr>
              <a:t> 	      	 - proventos e remuneração de cargo em comissão</a:t>
            </a:r>
          </a:p>
          <a:p>
            <a:pPr marL="273050" indent="-273050" algn="just">
              <a:buClr>
                <a:schemeClr val="accent6">
                  <a:lumMod val="75000"/>
                </a:schemeClr>
              </a:buClr>
              <a:buNone/>
              <a:defRPr/>
            </a:pPr>
            <a:r>
              <a:rPr lang="pt-BR" altLang="pt-BR" b="1" dirty="0">
                <a:solidFill>
                  <a:schemeClr val="bg2">
                    <a:lumMod val="25000"/>
                  </a:schemeClr>
                </a:solidFill>
              </a:rPr>
              <a:t>           	- proventos de juiz e professor</a:t>
            </a:r>
          </a:p>
          <a:p>
            <a:pPr marL="273050" indent="-273050" algn="just">
              <a:buClr>
                <a:schemeClr val="accent6">
                  <a:lumMod val="75000"/>
                </a:schemeClr>
              </a:buClr>
              <a:buNone/>
              <a:defRPr/>
            </a:pPr>
            <a:r>
              <a:rPr lang="pt-BR" altLang="pt-BR" b="1" dirty="0">
                <a:solidFill>
                  <a:schemeClr val="bg2">
                    <a:lumMod val="25000"/>
                  </a:schemeClr>
                </a:solidFill>
              </a:rPr>
              <a:t>           	- proventos de promotor e professor</a:t>
            </a:r>
          </a:p>
          <a:p>
            <a:pPr marL="273050" indent="-273050" algn="just">
              <a:buClr>
                <a:schemeClr val="accent6">
                  <a:lumMod val="75000"/>
                </a:schemeClr>
              </a:buClr>
              <a:buNone/>
              <a:defRPr/>
            </a:pPr>
            <a:r>
              <a:rPr lang="pt-BR" altLang="pt-BR" b="1" dirty="0">
                <a:solidFill>
                  <a:schemeClr val="bg2">
                    <a:lumMod val="25000"/>
                  </a:schemeClr>
                </a:solidFill>
              </a:rPr>
              <a:t>          	- proventos do regime antigo com cargo novo até 16.12.98 (art. 11 da EC 20)</a:t>
            </a:r>
          </a:p>
          <a:p>
            <a:pPr marL="273050" indent="-273050" algn="just">
              <a:buClr>
                <a:schemeClr val="accent6">
                  <a:lumMod val="75000"/>
                </a:schemeClr>
              </a:buClr>
              <a:buNone/>
              <a:defRPr/>
            </a:pPr>
            <a:r>
              <a:rPr lang="pt-BR" altLang="pt-BR" b="1" dirty="0">
                <a:solidFill>
                  <a:schemeClr val="bg2">
                    <a:lumMod val="25000"/>
                  </a:schemeClr>
                </a:solidFill>
              </a:rPr>
              <a:t>           	- proventos do regime novo com o do art. 201 (RGPS)</a:t>
            </a:r>
          </a:p>
          <a:p>
            <a:pPr marL="273050" indent="-273050" algn="just">
              <a:buClr>
                <a:schemeClr val="accent6">
                  <a:lumMod val="75000"/>
                </a:schemeClr>
              </a:buClr>
              <a:buNone/>
              <a:defRPr/>
            </a:pPr>
            <a:r>
              <a:rPr lang="pt-BR" altLang="pt-BR" b="1" dirty="0">
                <a:solidFill>
                  <a:schemeClr val="bg2">
                    <a:lumMod val="25000"/>
                  </a:schemeClr>
                </a:solidFill>
              </a:rPr>
              <a:t>           	- proventos do regime antigo com o do art. 201 (RGPS)</a:t>
            </a:r>
          </a:p>
          <a:p>
            <a:pPr marL="273050" indent="-273050" algn="just">
              <a:buClr>
                <a:schemeClr val="accent6">
                  <a:lumMod val="75000"/>
                </a:schemeClr>
              </a:buClr>
              <a:buNone/>
              <a:defRPr/>
            </a:pPr>
            <a:endParaRPr lang="pt-BR" altLang="pt-BR" b="1" dirty="0">
              <a:solidFill>
                <a:schemeClr val="bg2">
                  <a:lumMod val="25000"/>
                </a:schemeClr>
              </a:solidFill>
            </a:endParaRPr>
          </a:p>
          <a:p>
            <a:pPr marL="273050" indent="-273050" algn="just">
              <a:buClr>
                <a:schemeClr val="accent6">
                  <a:lumMod val="75000"/>
                </a:schemeClr>
              </a:buClr>
              <a:buNone/>
              <a:defRPr/>
            </a:pPr>
            <a:r>
              <a:rPr lang="pt-BR" altLang="pt-BR" b="1" dirty="0">
                <a:solidFill>
                  <a:schemeClr val="bg2">
                    <a:lumMod val="25000"/>
                  </a:schemeClr>
                </a:solidFill>
              </a:rPr>
              <a:t>         </a:t>
            </a:r>
            <a:endParaRPr lang="pt-BR" b="1"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71</a:t>
            </a:fld>
            <a:endParaRPr lang="pt-BR"/>
          </a:p>
        </p:txBody>
      </p:sp>
    </p:spTree>
    <p:extLst>
      <p:ext uri="{BB962C8B-B14F-4D97-AF65-F5344CB8AC3E}">
        <p14:creationId xmlns:p14="http://schemas.microsoft.com/office/powerpoint/2010/main" val="422912454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069" y="624110"/>
            <a:ext cx="11263544" cy="755803"/>
          </a:xfrm>
        </p:spPr>
        <p:txBody>
          <a:bodyPr>
            <a:normAutofit/>
          </a:bodyPr>
          <a:lstStyle/>
          <a:p>
            <a:r>
              <a:rPr lang="pt-BR" sz="3200" b="1" dirty="0"/>
              <a:t>Acumulação de proventos – acumulação tríplice</a:t>
            </a:r>
          </a:p>
        </p:txBody>
      </p:sp>
      <p:sp>
        <p:nvSpPr>
          <p:cNvPr id="3" name="Espaço Reservado para Conteúdo 2"/>
          <p:cNvSpPr>
            <a:spLocks noGrp="1"/>
          </p:cNvSpPr>
          <p:nvPr>
            <p:ph idx="1"/>
          </p:nvPr>
        </p:nvSpPr>
        <p:spPr>
          <a:xfrm>
            <a:off x="587829" y="1600201"/>
            <a:ext cx="8376557" cy="4525963"/>
          </a:xfrm>
          <a:prstGeom prst="rect">
            <a:avLst/>
          </a:prstGeom>
        </p:spPr>
        <p:txBody>
          <a:bodyPr>
            <a:normAutofit fontScale="92500" lnSpcReduction="20000"/>
          </a:bodyPr>
          <a:lstStyle/>
          <a:p>
            <a:endParaRPr lang="pt-BR" b="1" dirty="0"/>
          </a:p>
          <a:p>
            <a:r>
              <a:rPr lang="pt-BR" b="1" dirty="0"/>
              <a:t>27/08/2012 - AGRAVO REGIMENTAL NO RECURSO EXTRAORDINÁRIO. ADMINISTRATIVO. SERVIDOR PÚBLICO. CUMULAÇÃO TRÍPLICE. VENCIMENTOS E DOIS PROVENTOS. CARGOS DE MÉDICO. IMPOSSIBILIDADE. PRECEDENTES. AGRAVO IMPROVIDO. </a:t>
            </a:r>
          </a:p>
          <a:p>
            <a:r>
              <a:rPr lang="pt-BR" b="1" dirty="0"/>
              <a:t>I – O Supremo Tribunal Federal entende que somente se admite a acumulação de proventos e vencimentos quando se tratar de cargos, empregos ou funções acumuláveis na atividade. </a:t>
            </a:r>
          </a:p>
          <a:p>
            <a:r>
              <a:rPr lang="pt-BR" b="1" dirty="0"/>
              <a:t> </a:t>
            </a:r>
          </a:p>
          <a:p>
            <a:r>
              <a:rPr lang="pt-BR" b="1" dirty="0"/>
              <a:t>II – Incabível, portanto, a acumulação de dois proventos de inatividade com vencimentos de cargo efetivo, uma vez que a vedação à cumulação de três cargos ou empregos de médico já existia quando o servidor se encontrava na ativa. </a:t>
            </a:r>
          </a:p>
          <a:p>
            <a:r>
              <a:rPr lang="pt-BR" b="1" dirty="0"/>
              <a:t> </a:t>
            </a:r>
          </a:p>
          <a:p>
            <a:r>
              <a:rPr lang="pt-BR" b="1" dirty="0"/>
              <a:t>III – Agravo regimental improvido. (STF RE 613399, 2ª Turma, Rel. Min. Ricardo </a:t>
            </a:r>
            <a:r>
              <a:rPr lang="pt-BR" b="1" dirty="0" err="1"/>
              <a:t>Lewandowski</a:t>
            </a:r>
            <a:r>
              <a:rPr lang="pt-BR" b="1" dirty="0"/>
              <a:t>, DJ 27.08.2012</a:t>
            </a:r>
          </a:p>
          <a:p>
            <a:endParaRPr lang="pt-BR" b="1"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72</a:t>
            </a:fld>
            <a:endParaRPr lang="pt-BR"/>
          </a:p>
        </p:txBody>
      </p:sp>
    </p:spTree>
    <p:extLst>
      <p:ext uri="{BB962C8B-B14F-4D97-AF65-F5344CB8AC3E}">
        <p14:creationId xmlns:p14="http://schemas.microsoft.com/office/powerpoint/2010/main" val="18820636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2513"/>
          </a:xfrm>
        </p:spPr>
        <p:txBody>
          <a:bodyPr>
            <a:normAutofit/>
          </a:bodyPr>
          <a:lstStyle/>
          <a:p>
            <a:r>
              <a:rPr lang="pt-BR" b="1" dirty="0"/>
              <a:t>Acumulação de proventos e vencimentos</a:t>
            </a:r>
          </a:p>
        </p:txBody>
      </p:sp>
      <p:sp>
        <p:nvSpPr>
          <p:cNvPr id="3" name="Espaço Reservado para Conteúdo 2"/>
          <p:cNvSpPr>
            <a:spLocks noGrp="1"/>
          </p:cNvSpPr>
          <p:nvPr>
            <p:ph idx="1"/>
          </p:nvPr>
        </p:nvSpPr>
        <p:spPr>
          <a:xfrm>
            <a:off x="359230" y="1417638"/>
            <a:ext cx="8572499" cy="5440362"/>
          </a:xfrm>
          <a:prstGeom prst="rect">
            <a:avLst/>
          </a:prstGeom>
        </p:spPr>
        <p:txBody>
          <a:bodyPr>
            <a:noAutofit/>
          </a:bodyPr>
          <a:lstStyle/>
          <a:p>
            <a:r>
              <a:rPr lang="pt-BR" sz="2400" b="1" dirty="0"/>
              <a:t>Art. 37. (...)</a:t>
            </a:r>
          </a:p>
          <a:p>
            <a:r>
              <a:rPr lang="pt-BR" sz="2400" b="1" dirty="0"/>
              <a:t>§ 10</a:t>
            </a:r>
            <a:r>
              <a:rPr lang="pt-BR" sz="2400" dirty="0"/>
              <a:t>. </a:t>
            </a:r>
            <a:r>
              <a:rPr lang="pt-BR" sz="2400" b="1" dirty="0"/>
              <a:t>É vedada a percepção simultânea de proventos de aposentadoria decorrentes do art. 40 ou dos </a:t>
            </a:r>
            <a:r>
              <a:rPr lang="pt-BR" sz="2400" b="1" dirty="0" err="1"/>
              <a:t>arts</a:t>
            </a:r>
            <a:r>
              <a:rPr lang="pt-BR" sz="2400" b="1" dirty="0"/>
              <a:t>. 42 e 142 com a remuneração de cargo, emprego ou função pública, ressalvados os cargos acumuláveis na forma desta Constituição, os cargos eletivos e os cargos em comissão declarados em lei de livre nomeação e exoneração</a:t>
            </a:r>
            <a:r>
              <a:rPr lang="pt-BR" sz="2400" b="1" dirty="0">
                <a:solidFill>
                  <a:schemeClr val="tx1"/>
                </a:solidFill>
              </a:rPr>
              <a:t>.</a:t>
            </a:r>
            <a:r>
              <a:rPr lang="pt-BR" sz="2400" b="1" dirty="0">
                <a:solidFill>
                  <a:schemeClr val="tx1"/>
                </a:solidFill>
                <a:hlinkClick r:id="rId2"/>
              </a:rPr>
              <a:t>(Incluído pela Emenda Constitucional nº 20, de 1998)</a:t>
            </a:r>
            <a:endParaRPr lang="pt-BR" sz="2400" b="1" dirty="0">
              <a:solidFill>
                <a:schemeClr val="tx1"/>
              </a:solidFill>
            </a:endParaRPr>
          </a:p>
          <a:p>
            <a:r>
              <a:rPr lang="pt-BR" sz="2400" b="1" dirty="0"/>
              <a:t>(Art. 42 . policial militar e bombeiros militares - Estados, do DF e dos Territórios)</a:t>
            </a:r>
          </a:p>
          <a:p>
            <a:r>
              <a:rPr lang="pt-BR" sz="2400" b="1" dirty="0"/>
              <a:t>(Art. 142. membros das Forças Armadas - Marinha, Exército, Aeronáutica – militares)</a:t>
            </a:r>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73</a:t>
            </a:fld>
            <a:endParaRPr lang="pt-BR"/>
          </a:p>
        </p:txBody>
      </p:sp>
    </p:spTree>
    <p:extLst>
      <p:ext uri="{BB962C8B-B14F-4D97-AF65-F5344CB8AC3E}">
        <p14:creationId xmlns:p14="http://schemas.microsoft.com/office/powerpoint/2010/main" val="35159348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34797"/>
          </a:xfrm>
        </p:spPr>
        <p:txBody>
          <a:bodyPr>
            <a:normAutofit/>
          </a:bodyPr>
          <a:lstStyle/>
          <a:p>
            <a:r>
              <a:rPr lang="pt-BR" b="1" dirty="0"/>
              <a:t>Art. 11 da EC 20</a:t>
            </a:r>
          </a:p>
        </p:txBody>
      </p:sp>
      <p:sp>
        <p:nvSpPr>
          <p:cNvPr id="3" name="Espaço Reservado para Conteúdo 2"/>
          <p:cNvSpPr>
            <a:spLocks noGrp="1"/>
          </p:cNvSpPr>
          <p:nvPr>
            <p:ph idx="1"/>
          </p:nvPr>
        </p:nvSpPr>
        <p:spPr>
          <a:xfrm>
            <a:off x="391886" y="947057"/>
            <a:ext cx="9111343" cy="5780314"/>
          </a:xfrm>
          <a:prstGeom prst="rect">
            <a:avLst/>
          </a:prstGeom>
        </p:spPr>
        <p:txBody>
          <a:bodyPr>
            <a:normAutofit fontScale="85000" lnSpcReduction="20000"/>
          </a:bodyPr>
          <a:lstStyle/>
          <a:p>
            <a:pPr algn="just"/>
            <a:endParaRPr lang="pt-BR" b="1" dirty="0"/>
          </a:p>
          <a:p>
            <a:pPr algn="just"/>
            <a:r>
              <a:rPr lang="pt-BR" b="1" dirty="0"/>
              <a:t>Art. 11 (EC 20/98): A vedação prevista no </a:t>
            </a:r>
            <a:r>
              <a:rPr lang="pt-BR" b="1" dirty="0">
                <a:hlinkClick r:id="rId2"/>
              </a:rPr>
              <a:t>art. 37,  § 10, da Constituição Federal,</a:t>
            </a:r>
            <a:r>
              <a:rPr lang="pt-BR" b="1" dirty="0"/>
              <a:t> não se aplica aos membros de poder e aos inativos, servidores e militares, que, até a publicação desta Emenda, tenham ingressado novamente no serviço público por concurso público de provas ou de provas e títulos, e pelas demais formas previstas na Constituição Federal, sendo-lhes proibida a percepção de mais de uma aposentadoria pelo regime de previdência a que se refere o </a:t>
            </a:r>
            <a:r>
              <a:rPr lang="pt-BR" b="1" dirty="0">
                <a:hlinkClick r:id="rId2"/>
              </a:rPr>
              <a:t>art. 40 da Constituição Federal</a:t>
            </a:r>
            <a:r>
              <a:rPr lang="pt-BR" b="1" dirty="0"/>
              <a:t>, </a:t>
            </a:r>
            <a:r>
              <a:rPr lang="pt-BR" b="1" dirty="0" err="1"/>
              <a:t>aplicando-se-lhes</a:t>
            </a:r>
            <a:r>
              <a:rPr lang="pt-BR" b="1" dirty="0"/>
              <a:t>, em qualquer hipótese, o limite de que trata o  § 11 deste mesmo artigo</a:t>
            </a:r>
            <a:r>
              <a:rPr lang="pt-BR" dirty="0"/>
              <a:t>.</a:t>
            </a:r>
          </a:p>
          <a:p>
            <a:pPr algn="just"/>
            <a:r>
              <a:rPr lang="pt-BR" b="1" dirty="0">
                <a:solidFill>
                  <a:srgbClr val="FF0000"/>
                </a:solidFill>
              </a:rPr>
              <a:t>... A pretensão ora deduzida, dupla acumulação de proventos, foi expressamente vedada no citado art. 11, além de não ter sido aceita pela jurisprudência desta Corte, sob a égide da CF/88</a:t>
            </a:r>
            <a:r>
              <a:rPr lang="pt-BR" b="1" dirty="0"/>
              <a:t>. 5. Recurso extraordinário conhecido e improvido (RE 463028/RS, 2ª T., Rel. Min. Ellen Gracie, DJ 10.03.2006)</a:t>
            </a:r>
          </a:p>
          <a:p>
            <a:pPr algn="just"/>
            <a:endParaRPr lang="pt-BR" b="1" dirty="0"/>
          </a:p>
          <a:p>
            <a:pPr algn="just">
              <a:lnSpc>
                <a:spcPct val="120000"/>
              </a:lnSpc>
            </a:pPr>
            <a:r>
              <a:rPr lang="pt-BR" b="1" dirty="0">
                <a:solidFill>
                  <a:srgbClr val="FF0000"/>
                </a:solidFill>
              </a:rPr>
              <a:t>A acumulação de proventos de duas aposentadorias em cargos de natureza pública não é permitida pelo art. 11 da Emenda Constitucional nº 20 de 1998. Enquanto em atividade, era permitido ao agravante acumular a remuneração de seu cargo (advogado) com a percepção da aposentadoria do cargo de procurador autárquico, uma vez que era albergado pela exceção prevista no art. 11 da EC nº 20/98. Contudo, a partir do momento em que entra para a inatividade com relação ao cargo de advogado, aposentando-se compulsoriamente em 13/4/02, após a edição da EC nº 20/98, não mais poderia ele acumular os dois proventos de aposentadoria, devendo fazer a opção por um deles. </a:t>
            </a:r>
            <a:r>
              <a:rPr lang="pt-BR" b="1" dirty="0"/>
              <a:t>Precedentes. 5. Agravo regimental não provido.(MS 28711AgR/DF, 1ª Turma, Rel. Min. Dias </a:t>
            </a:r>
            <a:r>
              <a:rPr lang="pt-BR" b="1" dirty="0" err="1"/>
              <a:t>Toffoli</a:t>
            </a:r>
            <a:r>
              <a:rPr lang="pt-BR" b="1" dirty="0"/>
              <a:t>, DJ 21.09.2012)</a:t>
            </a:r>
          </a:p>
          <a:p>
            <a:pPr algn="just">
              <a:lnSpc>
                <a:spcPct val="120000"/>
              </a:lnSpc>
            </a:pPr>
            <a:r>
              <a:rPr lang="pt-BR" b="1" dirty="0"/>
              <a:t>Mesmo sentido: RE 249355/</a:t>
            </a:r>
            <a:r>
              <a:rPr lang="pt-BR" b="1" dirty="0" err="1"/>
              <a:t>AgR</a:t>
            </a:r>
            <a:r>
              <a:rPr lang="pt-BR" b="1" dirty="0"/>
              <a:t>/RS, 1ª Turma, DJ 05.12.2013</a:t>
            </a:r>
            <a:endParaRPr lang="pt-BR" dirty="0"/>
          </a:p>
          <a:p>
            <a:pPr algn="just"/>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74</a:t>
            </a:fld>
            <a:endParaRPr lang="pt-BR"/>
          </a:p>
        </p:txBody>
      </p:sp>
    </p:spTree>
    <p:extLst>
      <p:ext uri="{BB962C8B-B14F-4D97-AF65-F5344CB8AC3E}">
        <p14:creationId xmlns:p14="http://schemas.microsoft.com/office/powerpoint/2010/main" val="24664861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479" y="624110"/>
            <a:ext cx="11431133" cy="976090"/>
          </a:xfrm>
        </p:spPr>
        <p:txBody>
          <a:bodyPr>
            <a:normAutofit fontScale="90000"/>
          </a:bodyPr>
          <a:lstStyle/>
          <a:p>
            <a:r>
              <a:rPr lang="pt-BR" sz="3200" b="1" dirty="0"/>
              <a:t>Art.11 da EC 20 – acumulação de proventos </a:t>
            </a:r>
            <a:br>
              <a:rPr lang="pt-BR" sz="3200" b="1" dirty="0"/>
            </a:br>
            <a:r>
              <a:rPr lang="pt-BR" sz="3200" b="1" dirty="0"/>
              <a:t>(civil e militar)</a:t>
            </a:r>
          </a:p>
        </p:txBody>
      </p:sp>
      <p:sp>
        <p:nvSpPr>
          <p:cNvPr id="3" name="Espaço Reservado para Conteúdo 2"/>
          <p:cNvSpPr>
            <a:spLocks noGrp="1"/>
          </p:cNvSpPr>
          <p:nvPr>
            <p:ph idx="1"/>
          </p:nvPr>
        </p:nvSpPr>
        <p:spPr>
          <a:xfrm>
            <a:off x="0" y="1600200"/>
            <a:ext cx="9086850" cy="5257800"/>
          </a:xfrm>
          <a:prstGeom prst="rect">
            <a:avLst/>
          </a:prstGeom>
        </p:spPr>
        <p:txBody>
          <a:bodyPr>
            <a:noAutofit/>
          </a:bodyPr>
          <a:lstStyle/>
          <a:p>
            <a:pPr marL="273050" indent="-273050">
              <a:lnSpc>
                <a:spcPct val="120000"/>
              </a:lnSpc>
            </a:pPr>
            <a:r>
              <a:rPr lang="pt-BR" altLang="pt-BR" sz="1600" b="1" dirty="0"/>
              <a:t>Acumulação de proventos de militar e proventos de cargo efetivo (ingresso até 16.12.98) – possibilidade – não alcançado pelo art. 11 da EC 20</a:t>
            </a:r>
          </a:p>
          <a:p>
            <a:pPr algn="just">
              <a:lnSpc>
                <a:spcPct val="100000"/>
              </a:lnSpc>
            </a:pPr>
            <a:r>
              <a:rPr lang="pt-BR" sz="1200" b="1" u="sng" dirty="0">
                <a:solidFill>
                  <a:srgbClr val="FF0000"/>
                </a:solidFill>
              </a:rPr>
              <a:t>Reformado o militar sob a Constituição de 1967 e aposentado como servidor civil na vigência da Constituição de 1988, antes da edição da EC 20/98, não há falar-se em acumulação de proventos do art. 40 da CB/88, vedada pelo art. 11 da EC n. 20/98, mas a percepção de provento civil [art. 40 CB/88] cumulado com provento militar [art. 42 CB/88], situação não abarcada pela proibição da emenda. </a:t>
            </a:r>
            <a:r>
              <a:rPr lang="pt-BR" sz="1200" b="1" dirty="0">
                <a:solidFill>
                  <a:srgbClr val="FF0000"/>
                </a:solidFill>
              </a:rPr>
              <a:t>6. Segurança concedida.(MS25192/DF, Pleno, Re. Min. Eros Grau, </a:t>
            </a:r>
            <a:r>
              <a:rPr lang="pt-BR" sz="1200" b="1" dirty="0" err="1">
                <a:solidFill>
                  <a:srgbClr val="FF0000"/>
                </a:solidFill>
              </a:rPr>
              <a:t>Dje</a:t>
            </a:r>
            <a:r>
              <a:rPr lang="pt-BR" sz="1200" b="1" dirty="0">
                <a:solidFill>
                  <a:srgbClr val="FF0000"/>
                </a:solidFill>
              </a:rPr>
              <a:t> 06.05.2005)</a:t>
            </a:r>
          </a:p>
          <a:p>
            <a:pPr algn="just">
              <a:lnSpc>
                <a:spcPct val="120000"/>
              </a:lnSpc>
            </a:pPr>
            <a:r>
              <a:rPr lang="pt-BR" sz="1200" b="1" dirty="0"/>
              <a:t>No mesmo sentido: MS 25192;MS 24997; 25015</a:t>
            </a:r>
          </a:p>
          <a:p>
            <a:pPr marL="273050" indent="-273050">
              <a:lnSpc>
                <a:spcPct val="120000"/>
              </a:lnSpc>
            </a:pPr>
            <a:endParaRPr lang="pt-BR" altLang="pt-BR" sz="1000"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75</a:t>
            </a:fld>
            <a:endParaRPr lang="pt-BR"/>
          </a:p>
        </p:txBody>
      </p:sp>
    </p:spTree>
    <p:extLst>
      <p:ext uri="{BB962C8B-B14F-4D97-AF65-F5344CB8AC3E}">
        <p14:creationId xmlns:p14="http://schemas.microsoft.com/office/powerpoint/2010/main" val="16148644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807" y="624110"/>
            <a:ext cx="11414806" cy="719168"/>
          </a:xfrm>
        </p:spPr>
        <p:txBody>
          <a:bodyPr>
            <a:normAutofit/>
          </a:bodyPr>
          <a:lstStyle/>
          <a:p>
            <a:r>
              <a:rPr lang="pt-BR" sz="3200" b="1" dirty="0"/>
              <a:t>Acumulação de pensões (art. 11 da EC 20)</a:t>
            </a:r>
          </a:p>
        </p:txBody>
      </p:sp>
      <p:sp>
        <p:nvSpPr>
          <p:cNvPr id="3" name="Espaço Reservado para Conteúdo 2"/>
          <p:cNvSpPr>
            <a:spLocks noGrp="1"/>
          </p:cNvSpPr>
          <p:nvPr>
            <p:ph idx="1"/>
          </p:nvPr>
        </p:nvSpPr>
        <p:spPr>
          <a:xfrm>
            <a:off x="89807" y="1343278"/>
            <a:ext cx="8596993" cy="5371870"/>
          </a:xfrm>
          <a:prstGeom prst="rect">
            <a:avLst/>
          </a:prstGeom>
        </p:spPr>
        <p:txBody>
          <a:bodyPr>
            <a:noAutofit/>
          </a:bodyPr>
          <a:lstStyle/>
          <a:p>
            <a:r>
              <a:rPr lang="pt-BR" b="1" dirty="0"/>
              <a:t>Dupla pensão – impossibilidade</a:t>
            </a:r>
          </a:p>
          <a:p>
            <a:pPr algn="just"/>
            <a:r>
              <a:rPr lang="pt-BR" sz="1600" b="1" dirty="0">
                <a:solidFill>
                  <a:srgbClr val="FF0000"/>
                </a:solidFill>
              </a:rPr>
              <a:t>Se era proibida a percepção de dupla aposentadoria estatutária não há é possível cogitar-se de direito à segunda pensão, uma vez que o art. 40, § 7º, da Constituição subordinava tal benefício ao valor dos proventos a que o servidor faria jus. </a:t>
            </a:r>
            <a:r>
              <a:rPr lang="pt-BR" sz="1600" b="1" dirty="0"/>
              <a:t>V – Recurso extraordinário conhecido e improvido. (RE 584388/SC, Pleno, Re. Min. Ricardo </a:t>
            </a:r>
            <a:r>
              <a:rPr lang="pt-BR" sz="1600" b="1" dirty="0" err="1"/>
              <a:t>Lewandowski</a:t>
            </a:r>
            <a:r>
              <a:rPr lang="pt-BR" sz="1600" b="1" dirty="0"/>
              <a:t>, </a:t>
            </a:r>
            <a:r>
              <a:rPr lang="pt-BR" sz="1600" b="1" dirty="0" err="1"/>
              <a:t>Dje</a:t>
            </a:r>
            <a:r>
              <a:rPr lang="pt-BR" sz="1600" b="1" dirty="0"/>
              <a:t> 27.9.2011)</a:t>
            </a:r>
          </a:p>
          <a:p>
            <a:pPr algn="just"/>
            <a:r>
              <a:rPr lang="pt-BR" sz="1600" b="1" dirty="0"/>
              <a:t>Mesmo sentido: Decisão MS 25731, Min. Ricardo </a:t>
            </a:r>
            <a:r>
              <a:rPr lang="pt-BR" sz="1600" b="1" dirty="0" err="1"/>
              <a:t>Lewandowski</a:t>
            </a:r>
            <a:r>
              <a:rPr lang="pt-BR" sz="1600" b="1" dirty="0"/>
              <a:t>, DJ 01.03.2011)</a:t>
            </a:r>
          </a:p>
          <a:p>
            <a:endParaRPr lang="pt-BR" sz="1600" b="1"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76</a:t>
            </a:fld>
            <a:endParaRPr lang="pt-BR"/>
          </a:p>
        </p:txBody>
      </p:sp>
    </p:spTree>
    <p:extLst>
      <p:ext uri="{BB962C8B-B14F-4D97-AF65-F5344CB8AC3E}">
        <p14:creationId xmlns:p14="http://schemas.microsoft.com/office/powerpoint/2010/main" val="23290081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Acumulação – controle pela Administração</a:t>
            </a:r>
          </a:p>
        </p:txBody>
      </p:sp>
      <p:sp>
        <p:nvSpPr>
          <p:cNvPr id="3" name="Espaço Reservado para Conteúdo 2"/>
          <p:cNvSpPr>
            <a:spLocks noGrp="1"/>
          </p:cNvSpPr>
          <p:nvPr>
            <p:ph idx="1"/>
          </p:nvPr>
        </p:nvSpPr>
        <p:spPr>
          <a:xfrm>
            <a:off x="1618406" y="1600201"/>
            <a:ext cx="8592393" cy="4525963"/>
          </a:xfrm>
          <a:prstGeom prst="rect">
            <a:avLst/>
          </a:prstGeom>
        </p:spPr>
        <p:txBody>
          <a:bodyPr>
            <a:normAutofit/>
          </a:bodyPr>
          <a:lstStyle/>
          <a:p>
            <a:endParaRPr lang="pt-BR" dirty="0"/>
          </a:p>
          <a:p>
            <a:r>
              <a:rPr lang="pt-BR" b="1" dirty="0"/>
              <a:t>Aspectos práticos: </a:t>
            </a:r>
          </a:p>
          <a:p>
            <a:r>
              <a:rPr lang="pt-BR" b="1" dirty="0"/>
              <a:t>A Administração deve criar mecanismos de controle para identificação de situações de acúmulo ilícito</a:t>
            </a:r>
          </a:p>
          <a:p>
            <a:pPr lvl="1"/>
            <a:r>
              <a:rPr lang="pt-BR" b="1" dirty="0"/>
              <a:t>Comissões Permanentes de Acumulação</a:t>
            </a:r>
          </a:p>
          <a:p>
            <a:pPr lvl="1"/>
            <a:r>
              <a:rPr lang="pt-BR" b="1" dirty="0"/>
              <a:t>Declaração no ingresso e anualmente sobre acumulação</a:t>
            </a:r>
          </a:p>
          <a:p>
            <a:pPr lvl="1"/>
            <a:r>
              <a:rPr lang="pt-BR" b="1" dirty="0"/>
              <a:t>Declaração no ato de aposentadoria e pensão</a:t>
            </a:r>
          </a:p>
          <a:p>
            <a:pPr lvl="1"/>
            <a:r>
              <a:rPr lang="pt-BR" b="1" dirty="0"/>
              <a:t>O Controle Interno e </a:t>
            </a:r>
            <a:r>
              <a:rPr lang="pt-BR" b="1" dirty="0" err="1"/>
              <a:t>oTribunal</a:t>
            </a:r>
            <a:r>
              <a:rPr lang="pt-BR" b="1" dirty="0"/>
              <a:t> de Contas</a:t>
            </a:r>
          </a:p>
          <a:p>
            <a:pPr lvl="1"/>
            <a:r>
              <a:rPr lang="pt-BR" b="1" dirty="0"/>
              <a:t>O E-social (o CNIS dos RPPS)</a:t>
            </a:r>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77</a:t>
            </a:fld>
            <a:endParaRPr lang="pt-BR"/>
          </a:p>
        </p:txBody>
      </p:sp>
    </p:spTree>
    <p:extLst>
      <p:ext uri="{BB962C8B-B14F-4D97-AF65-F5344CB8AC3E}">
        <p14:creationId xmlns:p14="http://schemas.microsoft.com/office/powerpoint/2010/main" val="24811225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5557" y="624110"/>
            <a:ext cx="9233807" cy="743444"/>
          </a:xfrm>
        </p:spPr>
        <p:txBody>
          <a:bodyPr>
            <a:normAutofit/>
          </a:bodyPr>
          <a:lstStyle/>
          <a:p>
            <a:r>
              <a:rPr lang="pt-BR" sz="3200" b="1" dirty="0"/>
              <a:t>Acumulação ilícita e o processo administrativo</a:t>
            </a:r>
            <a:endParaRPr lang="pt-BR" sz="3200" dirty="0"/>
          </a:p>
        </p:txBody>
      </p:sp>
      <p:sp>
        <p:nvSpPr>
          <p:cNvPr id="3" name="Espaço Reservado para Conteúdo 2"/>
          <p:cNvSpPr>
            <a:spLocks noGrp="1"/>
          </p:cNvSpPr>
          <p:nvPr>
            <p:ph idx="1"/>
          </p:nvPr>
        </p:nvSpPr>
        <p:spPr>
          <a:xfrm>
            <a:off x="1650775" y="1600200"/>
            <a:ext cx="8560025" cy="5141168"/>
          </a:xfrm>
          <a:prstGeom prst="rect">
            <a:avLst/>
          </a:prstGeom>
        </p:spPr>
        <p:txBody>
          <a:bodyPr>
            <a:normAutofit fontScale="92500" lnSpcReduction="10000"/>
          </a:bodyPr>
          <a:lstStyle/>
          <a:p>
            <a:endParaRPr lang="pt-BR" dirty="0"/>
          </a:p>
          <a:p>
            <a:r>
              <a:rPr lang="pt-BR" b="1" dirty="0"/>
              <a:t> Nova redação:</a:t>
            </a:r>
          </a:p>
          <a:p>
            <a:r>
              <a:rPr lang="pt-BR" b="1" dirty="0"/>
              <a:t>Art. 133.  Detectada a qualquer tempo a acumulação ilegal de cargos, empregos ou funções públicas, a autoridade a que se refere o art. 143 notificará o servidor, por intermédio de sua chefia imediata, para apresentar opção no prazo improrrogável de dez dias, contados da data da ciência e, na hipótese de omissão, adotará procedimento sumário para a sua apuração e regularização imediata, cujo processo administrativo disciplinar se desenvolverá nas seguintes fases:      (Redação dada pela Lei nº 9.527, de 10.12.97)</a:t>
            </a:r>
          </a:p>
          <a:p>
            <a:r>
              <a:rPr lang="pt-BR" b="1" dirty="0"/>
              <a:t>...</a:t>
            </a:r>
          </a:p>
          <a:p>
            <a:pPr marL="0" indent="0">
              <a:buNone/>
            </a:pPr>
            <a:r>
              <a:rPr lang="pt-BR" dirty="0"/>
              <a:t>	</a:t>
            </a:r>
            <a:r>
              <a:rPr lang="pt-BR" b="1" dirty="0">
                <a:solidFill>
                  <a:srgbClr val="FF0000"/>
                </a:solidFill>
              </a:rPr>
              <a:t>§ 5o  A opção pelo servidor até o último dia de prazo para defesa 	configurará sua boa-fé, hipótese em que se converterá	automaticamente 	em pedido de exoneração do outro cargo. </a:t>
            </a:r>
          </a:p>
          <a:p>
            <a:pPr marL="0" indent="0">
              <a:buNone/>
            </a:pPr>
            <a:r>
              <a:rPr lang="pt-BR" b="1" dirty="0"/>
              <a:t>Presunção </a:t>
            </a:r>
            <a:r>
              <a:rPr lang="pt-BR" b="1" i="1" dirty="0"/>
              <a:t>jure et de jure </a:t>
            </a:r>
            <a:r>
              <a:rPr lang="pt-BR" b="1" dirty="0"/>
              <a:t>– boa-fé</a:t>
            </a:r>
          </a:p>
          <a:p>
            <a:pPr marL="0" indent="0">
              <a:buNone/>
            </a:pPr>
            <a:endParaRPr lang="pt-BR" b="1" dirty="0"/>
          </a:p>
          <a:p>
            <a:pPr marL="0" indent="0">
              <a:buNone/>
            </a:pPr>
            <a:r>
              <a:rPr lang="pt-BR" b="1" dirty="0"/>
              <a:t>Críticas ao dispositivo: e se o servidor ao assumir um cargo declara não acumular? </a:t>
            </a:r>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78</a:t>
            </a:fld>
            <a:endParaRPr lang="pt-BR"/>
          </a:p>
        </p:txBody>
      </p:sp>
    </p:spTree>
    <p:extLst>
      <p:ext uri="{BB962C8B-B14F-4D97-AF65-F5344CB8AC3E}">
        <p14:creationId xmlns:p14="http://schemas.microsoft.com/office/powerpoint/2010/main" val="36166737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 </a:t>
            </a:r>
            <a:r>
              <a:rPr lang="pt-BR" b="1" dirty="0" err="1"/>
              <a:t>desaposentação</a:t>
            </a:r>
            <a:endParaRPr lang="pt-BR" b="1" dirty="0"/>
          </a:p>
        </p:txBody>
      </p:sp>
      <p:sp>
        <p:nvSpPr>
          <p:cNvPr id="3" name="Espaço Reservado para Conteúdo 2"/>
          <p:cNvSpPr>
            <a:spLocks noGrp="1"/>
          </p:cNvSpPr>
          <p:nvPr>
            <p:ph idx="1"/>
          </p:nvPr>
        </p:nvSpPr>
        <p:spPr/>
        <p:txBody>
          <a:bodyPr>
            <a:normAutofit/>
          </a:bodyPr>
          <a:lstStyle/>
          <a:p>
            <a:r>
              <a:rPr lang="pt-BR" dirty="0"/>
              <a:t> Ato de renúncia de proventos e liberação do tempo de contribuição para contagem em outra situação funcional</a:t>
            </a:r>
          </a:p>
          <a:p>
            <a:pPr algn="just">
              <a:lnSpc>
                <a:spcPct val="80000"/>
              </a:lnSpc>
              <a:buFontTx/>
              <a:buChar char=""/>
            </a:pPr>
            <a:r>
              <a:rPr lang="pt-BR" altLang="pt-BR" b="1" dirty="0"/>
              <a:t>RE 661256 – repercussão geral – em tramitação – discute-se renúncia de proventos</a:t>
            </a:r>
          </a:p>
          <a:p>
            <a:pPr algn="just">
              <a:lnSpc>
                <a:spcPct val="80000"/>
              </a:lnSpc>
              <a:buNone/>
            </a:pPr>
            <a:r>
              <a:rPr lang="pt-BR" altLang="pt-BR" b="1" dirty="0"/>
              <a:t>	RE 381367 – constitucionalidade da lei previdenciária geral por admitir   a contribuição do aposentado sem reflexo previdenciário</a:t>
            </a:r>
          </a:p>
          <a:p>
            <a:pPr algn="just">
              <a:lnSpc>
                <a:spcPct val="80000"/>
              </a:lnSpc>
              <a:buNone/>
            </a:pPr>
            <a:endParaRPr lang="pt-BR" altLang="pt-BR" b="1" dirty="0"/>
          </a:p>
          <a:p>
            <a:pPr algn="just">
              <a:lnSpc>
                <a:spcPct val="80000"/>
              </a:lnSpc>
              <a:buNone/>
            </a:pPr>
            <a:r>
              <a:rPr lang="pt-BR" altLang="pt-BR" b="1" dirty="0"/>
              <a:t>Não  se confunde com reversão do aposentado por invalidez (cessa a causa da invalidez)</a:t>
            </a:r>
          </a:p>
          <a:p>
            <a:pPr algn="just">
              <a:lnSpc>
                <a:spcPct val="80000"/>
              </a:lnSpc>
              <a:buNone/>
            </a:pPr>
            <a:r>
              <a:rPr lang="pt-BR" altLang="pt-BR" b="1" dirty="0"/>
              <a:t>	</a:t>
            </a:r>
          </a:p>
          <a:p>
            <a:pPr algn="just">
              <a:lnSpc>
                <a:spcPct val="80000"/>
              </a:lnSpc>
              <a:buNone/>
            </a:pPr>
            <a:r>
              <a:rPr lang="pt-BR" altLang="pt-BR" b="1" dirty="0"/>
              <a:t>	</a:t>
            </a:r>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79</a:t>
            </a:fld>
            <a:endParaRPr lang="pt-BR"/>
          </a:p>
        </p:txBody>
      </p:sp>
    </p:spTree>
    <p:extLst>
      <p:ext uri="{BB962C8B-B14F-4D97-AF65-F5344CB8AC3E}">
        <p14:creationId xmlns:p14="http://schemas.microsoft.com/office/powerpoint/2010/main" val="287677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Regime celetista e regime de função</a:t>
            </a:r>
          </a:p>
        </p:txBody>
      </p:sp>
      <p:sp>
        <p:nvSpPr>
          <p:cNvPr id="3" name="Espaço Reservado para Conteúdo 2"/>
          <p:cNvSpPr>
            <a:spLocks noGrp="1"/>
          </p:cNvSpPr>
          <p:nvPr>
            <p:ph idx="1"/>
          </p:nvPr>
        </p:nvSpPr>
        <p:spPr/>
        <p:txBody>
          <a:bodyPr>
            <a:normAutofit fontScale="92500" lnSpcReduction="10000"/>
          </a:bodyPr>
          <a:lstStyle/>
          <a:p>
            <a:pPr marL="273050" indent="-273050"/>
            <a:r>
              <a:rPr lang="pt-BR" altLang="pt-BR" b="1" dirty="0">
                <a:solidFill>
                  <a:srgbClr val="FF0000"/>
                </a:solidFill>
              </a:rPr>
              <a:t>Regime trabalhista (regime de emprego): </a:t>
            </a:r>
            <a:r>
              <a:rPr lang="pt-BR" altLang="pt-BR" b="1" dirty="0"/>
              <a:t>constituído pelas normas que regulam a relação jurídica entre o Estado e seu servidor celetista (empregado público)</a:t>
            </a:r>
          </a:p>
          <a:p>
            <a:pPr marL="730250" lvl="1" indent="-273050"/>
            <a:r>
              <a:rPr lang="pt-BR" altLang="pt-BR" b="1" dirty="0"/>
              <a:t>Características:</a:t>
            </a:r>
          </a:p>
          <a:p>
            <a:pPr marL="730250" lvl="1" indent="-273050"/>
            <a:r>
              <a:rPr lang="pt-BR" altLang="pt-BR" b="1" dirty="0"/>
              <a:t>Unicidade normativa: CLT para todos os entes federativos</a:t>
            </a:r>
          </a:p>
          <a:p>
            <a:pPr marL="730250" lvl="1" indent="-273050"/>
            <a:r>
              <a:rPr lang="pt-BR" altLang="pt-BR" b="1" dirty="0"/>
              <a:t>Relação contratual</a:t>
            </a:r>
          </a:p>
          <a:p>
            <a:pPr marL="730250" lvl="1" indent="-273050"/>
            <a:r>
              <a:rPr lang="pt-BR" altLang="pt-BR" b="1" dirty="0"/>
              <a:t>Justiça competente: Justiça do Trabalho</a:t>
            </a:r>
          </a:p>
          <a:p>
            <a:pPr marL="730250" lvl="1" indent="-273050"/>
            <a:r>
              <a:rPr lang="pt-BR" altLang="pt-BR" b="1" dirty="0"/>
              <a:t>Regime de previdência: o geral (RGPS)</a:t>
            </a:r>
          </a:p>
          <a:p>
            <a:pPr marL="273050" indent="-273050"/>
            <a:r>
              <a:rPr lang="pt-BR" altLang="pt-BR" b="1" dirty="0">
                <a:solidFill>
                  <a:srgbClr val="FF0000"/>
                </a:solidFill>
              </a:rPr>
              <a:t>Regime de função (servidor temporário):</a:t>
            </a:r>
          </a:p>
          <a:p>
            <a:pPr marL="273050" indent="-273050"/>
            <a:r>
              <a:rPr lang="pt-BR" altLang="pt-BR" b="1" dirty="0">
                <a:solidFill>
                  <a:srgbClr val="FF0000"/>
                </a:solidFill>
              </a:rPr>
              <a:t> pode ser o regime administrativo</a:t>
            </a:r>
            <a:r>
              <a:rPr lang="pt-BR" altLang="pt-BR" b="1" dirty="0"/>
              <a:t>: pluralidade normativa</a:t>
            </a:r>
          </a:p>
          <a:p>
            <a:pPr marL="273050" indent="-273050"/>
            <a:r>
              <a:rPr lang="pt-BR" altLang="pt-BR" b="1" dirty="0"/>
              <a:t> </a:t>
            </a:r>
            <a:r>
              <a:rPr lang="pt-BR" altLang="pt-BR" b="1" dirty="0">
                <a:solidFill>
                  <a:srgbClr val="C00000"/>
                </a:solidFill>
              </a:rPr>
              <a:t>pode ser  regime celetista: CLT</a:t>
            </a:r>
          </a:p>
          <a:p>
            <a:pPr marL="273050" indent="-273050"/>
            <a:r>
              <a:rPr lang="pt-BR" altLang="pt-BR" b="1" dirty="0">
                <a:solidFill>
                  <a:srgbClr val="C00000"/>
                </a:solidFill>
              </a:rPr>
              <a:t>De acordo com a lei do ente (não pode ser utilizado para funções permanentes)</a:t>
            </a:r>
            <a:endParaRPr lang="pt-BR" altLang="pt-BR" dirty="0">
              <a:solidFill>
                <a:srgbClr val="C00000"/>
              </a:solidFill>
            </a:endParaRPr>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8</a:t>
            </a:fld>
            <a:endParaRPr lang="pt-BR"/>
          </a:p>
        </p:txBody>
      </p:sp>
    </p:spTree>
    <p:extLst>
      <p:ext uri="{BB962C8B-B14F-4D97-AF65-F5344CB8AC3E}">
        <p14:creationId xmlns:p14="http://schemas.microsoft.com/office/powerpoint/2010/main" val="2009269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23682"/>
            <a:ext cx="8596668" cy="1108608"/>
          </a:xfrm>
        </p:spPr>
        <p:txBody>
          <a:bodyPr>
            <a:noAutofit/>
          </a:bodyPr>
          <a:lstStyle/>
          <a:p>
            <a:r>
              <a:rPr lang="pt-BR" sz="2800" b="1" dirty="0"/>
              <a:t>Regime  estatutário – regime jurídico único</a:t>
            </a:r>
            <a:endParaRPr lang="pt-BR" sz="2800" dirty="0"/>
          </a:p>
        </p:txBody>
      </p:sp>
      <p:sp>
        <p:nvSpPr>
          <p:cNvPr id="3" name="Espaço Reservado para Conteúdo 2"/>
          <p:cNvSpPr>
            <a:spLocks noGrp="1"/>
          </p:cNvSpPr>
          <p:nvPr>
            <p:ph idx="1"/>
          </p:nvPr>
        </p:nvSpPr>
        <p:spPr>
          <a:xfrm>
            <a:off x="677334" y="1302819"/>
            <a:ext cx="8596668" cy="5555182"/>
          </a:xfrm>
        </p:spPr>
        <p:txBody>
          <a:bodyPr>
            <a:normAutofit fontScale="25000" lnSpcReduction="20000"/>
          </a:bodyPr>
          <a:lstStyle/>
          <a:p>
            <a:endParaRPr lang="pt-BR" altLang="pt-BR" sz="9600" b="1" dirty="0"/>
          </a:p>
          <a:p>
            <a:r>
              <a:rPr lang="pt-BR" altLang="pt-BR" sz="9600" b="1" dirty="0"/>
              <a:t>ART. 39, “caput”, CF(redação original) : REGIME JURÍDICO ÚNICO</a:t>
            </a:r>
          </a:p>
          <a:p>
            <a:r>
              <a:rPr lang="pt-BR" altLang="pt-BR" sz="9600" b="1" dirty="0"/>
              <a:t>EC 19/98: suprimiu o regime jurídico único: cada esfera de governo teria liberdade</a:t>
            </a:r>
            <a:r>
              <a:rPr lang="pt-BR" altLang="pt-BR" sz="5600" b="1" dirty="0"/>
              <a:t> </a:t>
            </a:r>
            <a:r>
              <a:rPr lang="pt-BR" altLang="pt-BR" sz="9600" b="1" dirty="0"/>
              <a:t>para</a:t>
            </a:r>
            <a:r>
              <a:rPr lang="pt-BR" altLang="pt-BR" sz="5600" b="1" dirty="0"/>
              <a:t> </a:t>
            </a:r>
            <a:r>
              <a:rPr lang="pt-BR" altLang="pt-BR" sz="9600" b="1" dirty="0"/>
              <a:t>adotar regimes jurídicos diversos, seja o estatutário, seja o contratual, salvo as carreiras institucionalizadas em que a CF impõe o regime estatutário ( magistratura, por ex.)</a:t>
            </a:r>
          </a:p>
          <a:p>
            <a:pPr>
              <a:lnSpc>
                <a:spcPct val="120000"/>
              </a:lnSpc>
            </a:pPr>
            <a:r>
              <a:rPr lang="pt-BR" altLang="pt-BR" sz="9600" b="1" dirty="0"/>
              <a:t>Adi 2.135 – medida liminar foi concedida, voltando a vigorar o regime jurídico único obrigatório. Efeitos </a:t>
            </a:r>
            <a:r>
              <a:rPr lang="pt-BR" altLang="pt-BR" sz="9600" b="1" i="1" dirty="0" err="1"/>
              <a:t>ex</a:t>
            </a:r>
            <a:r>
              <a:rPr lang="pt-BR" altLang="pt-BR" sz="9600" b="1" i="1" dirty="0"/>
              <a:t> nunc. </a:t>
            </a:r>
            <a:r>
              <a:rPr lang="pt-BR" altLang="pt-BR" sz="9600" b="1" dirty="0"/>
              <a:t>Enquanto pendente a decisão, o ente federado não pode editar lei criando regimes diversos para certa categoria de servidores.</a:t>
            </a:r>
          </a:p>
          <a:p>
            <a:pPr lvl="1">
              <a:lnSpc>
                <a:spcPct val="80000"/>
              </a:lnSpc>
            </a:pPr>
            <a:endParaRPr lang="pt-BR" altLang="pt-BR" sz="5600" b="1" dirty="0"/>
          </a:p>
          <a:p>
            <a:endParaRPr lang="pt-BR" dirty="0"/>
          </a:p>
        </p:txBody>
      </p:sp>
      <p:sp>
        <p:nvSpPr>
          <p:cNvPr id="5" name="Espaço Reservado para Número de Slide 4"/>
          <p:cNvSpPr>
            <a:spLocks noGrp="1"/>
          </p:cNvSpPr>
          <p:nvPr>
            <p:ph type="sldNum" sz="quarter" idx="12"/>
          </p:nvPr>
        </p:nvSpPr>
        <p:spPr/>
        <p:txBody>
          <a:bodyPr/>
          <a:lstStyle/>
          <a:p>
            <a:fld id="{0AB167E1-0602-43B3-9572-2FA585A9FA67}" type="slidenum">
              <a:rPr lang="pt-BR" smtClean="0"/>
              <a:t>9</a:t>
            </a:fld>
            <a:endParaRPr lang="pt-BR"/>
          </a:p>
        </p:txBody>
      </p:sp>
    </p:spTree>
    <p:extLst>
      <p:ext uri="{BB962C8B-B14F-4D97-AF65-F5344CB8AC3E}">
        <p14:creationId xmlns:p14="http://schemas.microsoft.com/office/powerpoint/2010/main" val="2293944353"/>
      </p:ext>
    </p:extLst>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811</TotalTime>
  <Words>6624</Words>
  <Application>Microsoft Office PowerPoint</Application>
  <PresentationFormat>Widescreen</PresentationFormat>
  <Paragraphs>548</Paragraphs>
  <Slides>79</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79</vt:i4>
      </vt:variant>
    </vt:vector>
  </HeadingPairs>
  <TitlesOfParts>
    <vt:vector size="85" baseType="lpstr">
      <vt:lpstr>Arial</vt:lpstr>
      <vt:lpstr>Calibri</vt:lpstr>
      <vt:lpstr>Trebuchet MS</vt:lpstr>
      <vt:lpstr>Wingdings</vt:lpstr>
      <vt:lpstr>Wingdings 3</vt:lpstr>
      <vt:lpstr>Facetado</vt:lpstr>
      <vt:lpstr>II FORUM PREVIDENCIÁRIO DO IPERON</vt:lpstr>
      <vt:lpstr>REGIMES JURÍDICOS DOS SERVIDORES PÚBLICOS</vt:lpstr>
      <vt:lpstr>Regimes jurídicos</vt:lpstr>
      <vt:lpstr>Regimes jurídicos de trabalho: modalidades</vt:lpstr>
      <vt:lpstr>Regime estatutário: características</vt:lpstr>
      <vt:lpstr>Regime jurídico – inexistência de direito à manutenção do regime</vt:lpstr>
      <vt:lpstr>Regime estatutário: aspectos relevantes</vt:lpstr>
      <vt:lpstr>Regime celetista e regime de função</vt:lpstr>
      <vt:lpstr>Regime  estatutário – regime jurídico único</vt:lpstr>
      <vt:lpstr>Inter-relacionamento entre o regime jurídico-funcional e o regime previdenciário</vt:lpstr>
      <vt:lpstr>Agentes públicos e os destinatários dos regimes estatutários e celetistas</vt:lpstr>
      <vt:lpstr>AGENTES PÚBLICOS</vt:lpstr>
      <vt:lpstr>AGENTES PÚBLICOS</vt:lpstr>
      <vt:lpstr>AGENTES PÚBLICOS</vt:lpstr>
      <vt:lpstr>Regime constitucional dos servidores Alguns vetores</vt:lpstr>
      <vt:lpstr>Normas de observância obrigatória para os  regimes estatutários e previdenciários</vt:lpstr>
      <vt:lpstr>Aspectos relevantes de algumas categorias ou  institutos jurídicos estatutários</vt:lpstr>
      <vt:lpstr>Concurso público</vt:lpstr>
      <vt:lpstr>Aposentadoria do servidor por invalidez – servidor que ingressa incapacitado</vt:lpstr>
      <vt:lpstr>ACESSO FUNCIONAL</vt:lpstr>
      <vt:lpstr>Acesso e transferência: formas de ingresso em carreira diversa daquela para a qual o servidor ingressou por concurso   </vt:lpstr>
      <vt:lpstr>FORMAS DE ACESSO INCONSTITUCIONAIS</vt:lpstr>
      <vt:lpstr>FORMAS DE ACESSO INCONSTITUCIONAIS</vt:lpstr>
      <vt:lpstr>FORMAS DE ACESSO INCONSTITUCIONAIS</vt:lpstr>
      <vt:lpstr>ESTÁGIO PROBATÓRIO E ESTABILIDADE</vt:lpstr>
      <vt:lpstr>Apresentação do PowerPoint</vt:lpstr>
      <vt:lpstr>Especificidades do estágio probatório</vt:lpstr>
      <vt:lpstr>CARGOS PÚBLICOS</vt:lpstr>
      <vt:lpstr>ESPECIFICIDADES DOS CARGOS PÚBLICOS</vt:lpstr>
      <vt:lpstr>ESPECIFICIDADES DOS CARGOS PÚBLICOS</vt:lpstr>
      <vt:lpstr>ESPECIFICIDADES DOS CARGOS PÚBLICOS</vt:lpstr>
      <vt:lpstr>Apresentação do PowerPoint</vt:lpstr>
      <vt:lpstr>Cargos em comissão que não possuem caráter de assessoramento, chefia e direção</vt:lpstr>
      <vt:lpstr>Equiparação de cargos e de remuneração</vt:lpstr>
      <vt:lpstr>Equiparação de cargos e de remuneração</vt:lpstr>
      <vt:lpstr>Equiparação de cargos e de  remuneração</vt:lpstr>
      <vt:lpstr>Transformação de cargos e reorganização de carreira</vt:lpstr>
      <vt:lpstr>Transferência de cargos</vt:lpstr>
      <vt:lpstr>OS DESVIOS DE FUNÇÃO</vt:lpstr>
      <vt:lpstr>REMUNERAÇÃO – DESTAQUES</vt:lpstr>
      <vt:lpstr>Conceitos</vt:lpstr>
      <vt:lpstr>Estabilidade Financeira</vt:lpstr>
      <vt:lpstr>Subsídio e remuneração</vt:lpstr>
      <vt:lpstr>O servidor pode ser remunerado por subsídio? Pode haver alteração da forma de remuneração do servidor?</vt:lpstr>
      <vt:lpstr>Adicionais e cálculo em cascata – art. 37, XIV, CF</vt:lpstr>
      <vt:lpstr>Adicionais e cálculo em cascata</vt:lpstr>
      <vt:lpstr>Adicionais e cálculo em cascata</vt:lpstr>
      <vt:lpstr>Salário-mínimo como base de cálculo?</vt:lpstr>
      <vt:lpstr> Reajustes  e vinculação a índices federais e salário mínimo </vt:lpstr>
      <vt:lpstr>EXEMPLOS DE SISTEMAS REMUNERATÓRIOS QUE IMPACTAM AS DESPESAS DE PESSOAL E OS RECURSOS PREVIDENCIÁRIOS</vt:lpstr>
      <vt:lpstr>Readaptação – aspectos jurídicos</vt:lpstr>
      <vt:lpstr>Apontamentos jurídicos sobre a readaptação</vt:lpstr>
      <vt:lpstr>Apontamentos jurídicos sobre a readaptação</vt:lpstr>
      <vt:lpstr>Apontamentos jurídicos sobre a readaptação</vt:lpstr>
      <vt:lpstr>Decisões do Poder Judiciário Paulista sobre readaptação</vt:lpstr>
      <vt:lpstr>Decisões do Poder Judiciário Paulista sobre readaptação</vt:lpstr>
      <vt:lpstr>Decisões do Poder Judiciário Paulista sobre readaptação</vt:lpstr>
      <vt:lpstr>ACUMULAÇÃO DE CARGOS,EMPREGOS, FUNÇÕES PÚBLICAS – ACUMULAÇÃO DE PROVENTOS</vt:lpstr>
      <vt:lpstr>Constituição Federal de 1988 e as emendas constitucionais</vt:lpstr>
      <vt:lpstr>Entidades e funções abrangidas</vt:lpstr>
      <vt:lpstr>Entidades e funções abrangidas</vt:lpstr>
      <vt:lpstr>Compatibilidade de horário </vt:lpstr>
      <vt:lpstr>Compatibilidade de horário – limite de jornada</vt:lpstr>
      <vt:lpstr>Compatibilidade de horário – limite de jornada</vt:lpstr>
      <vt:lpstr>Compatibilidade de horário – jornada de trabalho limitada pela lei que rege a profissão </vt:lpstr>
      <vt:lpstr>Caracterização de cargo técnico e científico – professor com cargo técnico ou científico</vt:lpstr>
      <vt:lpstr> Caracterização de cargo técnico ou científico</vt:lpstr>
      <vt:lpstr>Cargo técnico ou científico – decisões judiciais</vt:lpstr>
      <vt:lpstr>Acumulação – exercício de dois cargos acumuláveis e investidura em cargo em comissão</vt:lpstr>
      <vt:lpstr>Acumulação – exercício de dois cargos acumuláveis e investidura em cargo em comissão</vt:lpstr>
      <vt:lpstr>      Acumulação de proventos</vt:lpstr>
      <vt:lpstr>Acumulação de proventos – acumulação tríplice</vt:lpstr>
      <vt:lpstr>Acumulação de proventos e vencimentos</vt:lpstr>
      <vt:lpstr>Art. 11 da EC 20</vt:lpstr>
      <vt:lpstr>Art.11 da EC 20 – acumulação de proventos  (civil e militar)</vt:lpstr>
      <vt:lpstr>Acumulação de pensões (art. 11 da EC 20)</vt:lpstr>
      <vt:lpstr>Acumulação – controle pela Administração</vt:lpstr>
      <vt:lpstr>Acumulação ilícita e o processo administrativo</vt:lpstr>
      <vt:lpstr>A desaposentação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FORUM PREVIDENCIÁRIO DO IPERON</dc:title>
  <dc:creator>Adriano Postal</dc:creator>
  <cp:lastModifiedBy>Adriano Postal</cp:lastModifiedBy>
  <cp:revision>71</cp:revision>
  <dcterms:created xsi:type="dcterms:W3CDTF">2016-09-22T21:03:46Z</dcterms:created>
  <dcterms:modified xsi:type="dcterms:W3CDTF">2016-09-23T10:38:40Z</dcterms:modified>
</cp:coreProperties>
</file>