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158.xml" ContentType="application/vnd.openxmlformats-officedocument.presentationml.slide+xml"/>
  <Override PartName="/ppt/slides/slide176.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165.xml" ContentType="application/vnd.openxmlformats-officedocument.presentationml.slide+xml"/>
  <Override PartName="/ppt/slides/slide183.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72.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88.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slides/slide191.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68" r:id="rId1"/>
  </p:sldMasterIdLst>
  <p:notesMasterIdLst>
    <p:notesMasterId r:id="rId195"/>
  </p:notesMasterIdLst>
  <p:sldIdLst>
    <p:sldId id="256" r:id="rId2"/>
    <p:sldId id="370" r:id="rId3"/>
    <p:sldId id="258" r:id="rId4"/>
    <p:sldId id="257" r:id="rId5"/>
    <p:sldId id="454" r:id="rId6"/>
    <p:sldId id="455" r:id="rId7"/>
    <p:sldId id="456" r:id="rId8"/>
    <p:sldId id="304" r:id="rId9"/>
    <p:sldId id="305" r:id="rId10"/>
    <p:sldId id="306" r:id="rId11"/>
    <p:sldId id="307" r:id="rId12"/>
    <p:sldId id="308" r:id="rId13"/>
    <p:sldId id="259" r:id="rId14"/>
    <p:sldId id="264" r:id="rId15"/>
    <p:sldId id="260" r:id="rId16"/>
    <p:sldId id="450" r:id="rId17"/>
    <p:sldId id="448" r:id="rId18"/>
    <p:sldId id="449" r:id="rId19"/>
    <p:sldId id="263" r:id="rId20"/>
    <p:sldId id="465" r:id="rId21"/>
    <p:sldId id="466" r:id="rId22"/>
    <p:sldId id="265" r:id="rId23"/>
    <p:sldId id="331" r:id="rId24"/>
    <p:sldId id="266" r:id="rId25"/>
    <p:sldId id="275" r:id="rId26"/>
    <p:sldId id="276" r:id="rId27"/>
    <p:sldId id="277" r:id="rId28"/>
    <p:sldId id="280" r:id="rId29"/>
    <p:sldId id="281" r:id="rId30"/>
    <p:sldId id="269" r:id="rId31"/>
    <p:sldId id="271" r:id="rId32"/>
    <p:sldId id="278" r:id="rId33"/>
    <p:sldId id="279" r:id="rId34"/>
    <p:sldId id="346" r:id="rId35"/>
    <p:sldId id="347" r:id="rId36"/>
    <p:sldId id="348" r:id="rId37"/>
    <p:sldId id="349" r:id="rId38"/>
    <p:sldId id="353" r:id="rId39"/>
    <p:sldId id="350" r:id="rId40"/>
    <p:sldId id="458" r:id="rId41"/>
    <p:sldId id="351" r:id="rId42"/>
    <p:sldId id="354" r:id="rId43"/>
    <p:sldId id="355" r:id="rId44"/>
    <p:sldId id="356" r:id="rId45"/>
    <p:sldId id="357" r:id="rId46"/>
    <p:sldId id="326" r:id="rId47"/>
    <p:sldId id="457" r:id="rId48"/>
    <p:sldId id="327" r:id="rId49"/>
    <p:sldId id="337" r:id="rId50"/>
    <p:sldId id="330" r:id="rId51"/>
    <p:sldId id="328" r:id="rId52"/>
    <p:sldId id="329" r:id="rId53"/>
    <p:sldId id="440" r:id="rId54"/>
    <p:sldId id="338" r:id="rId55"/>
    <p:sldId id="463" r:id="rId56"/>
    <p:sldId id="400" r:id="rId57"/>
    <p:sldId id="399" r:id="rId58"/>
    <p:sldId id="401" r:id="rId59"/>
    <p:sldId id="402" r:id="rId60"/>
    <p:sldId id="403" r:id="rId61"/>
    <p:sldId id="467" r:id="rId62"/>
    <p:sldId id="282" r:id="rId63"/>
    <p:sldId id="283" r:id="rId64"/>
    <p:sldId id="464" r:id="rId65"/>
    <p:sldId id="372" r:id="rId66"/>
    <p:sldId id="373" r:id="rId67"/>
    <p:sldId id="375" r:id="rId68"/>
    <p:sldId id="374" r:id="rId69"/>
    <p:sldId id="439" r:id="rId70"/>
    <p:sldId id="376" r:id="rId71"/>
    <p:sldId id="377" r:id="rId72"/>
    <p:sldId id="378" r:id="rId73"/>
    <p:sldId id="379" r:id="rId74"/>
    <p:sldId id="380" r:id="rId75"/>
    <p:sldId id="381" r:id="rId76"/>
    <p:sldId id="383" r:id="rId77"/>
    <p:sldId id="382" r:id="rId78"/>
    <p:sldId id="384" r:id="rId79"/>
    <p:sldId id="385" r:id="rId80"/>
    <p:sldId id="334" r:id="rId81"/>
    <p:sldId id="332" r:id="rId82"/>
    <p:sldId id="335" r:id="rId83"/>
    <p:sldId id="333" r:id="rId84"/>
    <p:sldId id="386" r:id="rId85"/>
    <p:sldId id="387" r:id="rId86"/>
    <p:sldId id="388" r:id="rId87"/>
    <p:sldId id="389" r:id="rId88"/>
    <p:sldId id="390" r:id="rId89"/>
    <p:sldId id="391" r:id="rId90"/>
    <p:sldId id="392" r:id="rId91"/>
    <p:sldId id="393" r:id="rId92"/>
    <p:sldId id="394" r:id="rId93"/>
    <p:sldId id="395" r:id="rId94"/>
    <p:sldId id="396" r:id="rId95"/>
    <p:sldId id="398" r:id="rId96"/>
    <p:sldId id="397" r:id="rId97"/>
    <p:sldId id="405" r:id="rId98"/>
    <p:sldId id="404" r:id="rId99"/>
    <p:sldId id="406" r:id="rId100"/>
    <p:sldId id="407" r:id="rId101"/>
    <p:sldId id="408" r:id="rId102"/>
    <p:sldId id="409" r:id="rId103"/>
    <p:sldId id="339" r:id="rId104"/>
    <p:sldId id="340" r:id="rId105"/>
    <p:sldId id="341" r:id="rId106"/>
    <p:sldId id="441" r:id="rId107"/>
    <p:sldId id="443" r:id="rId108"/>
    <p:sldId id="442" r:id="rId109"/>
    <p:sldId id="444" r:id="rId110"/>
    <p:sldId id="445" r:id="rId111"/>
    <p:sldId id="459" r:id="rId112"/>
    <p:sldId id="371" r:id="rId113"/>
    <p:sldId id="468" r:id="rId114"/>
    <p:sldId id="469" r:id="rId115"/>
    <p:sldId id="470" r:id="rId116"/>
    <p:sldId id="343" r:id="rId117"/>
    <p:sldId id="344" r:id="rId118"/>
    <p:sldId id="345" r:id="rId119"/>
    <p:sldId id="451" r:id="rId120"/>
    <p:sldId id="452" r:id="rId121"/>
    <p:sldId id="453" r:id="rId122"/>
    <p:sldId id="358" r:id="rId123"/>
    <p:sldId id="362" r:id="rId124"/>
    <p:sldId id="359" r:id="rId125"/>
    <p:sldId id="360" r:id="rId126"/>
    <p:sldId id="361" r:id="rId127"/>
    <p:sldId id="364" r:id="rId128"/>
    <p:sldId id="363" r:id="rId129"/>
    <p:sldId id="367" r:id="rId130"/>
    <p:sldId id="365" r:id="rId131"/>
    <p:sldId id="460" r:id="rId132"/>
    <p:sldId id="461" r:id="rId133"/>
    <p:sldId id="366" r:id="rId134"/>
    <p:sldId id="368" r:id="rId135"/>
    <p:sldId id="369" r:id="rId136"/>
    <p:sldId id="410" r:id="rId137"/>
    <p:sldId id="411" r:id="rId138"/>
    <p:sldId id="414" r:id="rId139"/>
    <p:sldId id="412" r:id="rId140"/>
    <p:sldId id="415" r:id="rId141"/>
    <p:sldId id="416" r:id="rId142"/>
    <p:sldId id="471" r:id="rId143"/>
    <p:sldId id="418" r:id="rId144"/>
    <p:sldId id="417" r:id="rId145"/>
    <p:sldId id="419" r:id="rId146"/>
    <p:sldId id="421" r:id="rId147"/>
    <p:sldId id="420" r:id="rId148"/>
    <p:sldId id="462" r:id="rId149"/>
    <p:sldId id="422" r:id="rId150"/>
    <p:sldId id="423" r:id="rId151"/>
    <p:sldId id="424" r:id="rId152"/>
    <p:sldId id="425" r:id="rId153"/>
    <p:sldId id="426" r:id="rId154"/>
    <p:sldId id="427" r:id="rId155"/>
    <p:sldId id="428" r:id="rId156"/>
    <p:sldId id="429" r:id="rId157"/>
    <p:sldId id="430" r:id="rId158"/>
    <p:sldId id="431" r:id="rId159"/>
    <p:sldId id="432" r:id="rId160"/>
    <p:sldId id="433" r:id="rId161"/>
    <p:sldId id="434" r:id="rId162"/>
    <p:sldId id="446" r:id="rId163"/>
    <p:sldId id="447" r:id="rId164"/>
    <p:sldId id="435" r:id="rId165"/>
    <p:sldId id="436" r:id="rId166"/>
    <p:sldId id="437" r:id="rId167"/>
    <p:sldId id="438" r:id="rId168"/>
    <p:sldId id="287" r:id="rId169"/>
    <p:sldId id="310" r:id="rId170"/>
    <p:sldId id="342" r:id="rId171"/>
    <p:sldId id="324" r:id="rId172"/>
    <p:sldId id="325" r:id="rId173"/>
    <p:sldId id="311" r:id="rId174"/>
    <p:sldId id="313" r:id="rId175"/>
    <p:sldId id="312" r:id="rId176"/>
    <p:sldId id="336" r:id="rId177"/>
    <p:sldId id="314" r:id="rId178"/>
    <p:sldId id="315" r:id="rId179"/>
    <p:sldId id="316" r:id="rId180"/>
    <p:sldId id="323" r:id="rId181"/>
    <p:sldId id="317" r:id="rId182"/>
    <p:sldId id="318" r:id="rId183"/>
    <p:sldId id="319" r:id="rId184"/>
    <p:sldId id="322" r:id="rId185"/>
    <p:sldId id="320" r:id="rId186"/>
    <p:sldId id="321" r:id="rId187"/>
    <p:sldId id="288" r:id="rId188"/>
    <p:sldId id="300" r:id="rId189"/>
    <p:sldId id="297" r:id="rId190"/>
    <p:sldId id="289" r:id="rId191"/>
    <p:sldId id="299" r:id="rId192"/>
    <p:sldId id="290" r:id="rId193"/>
    <p:sldId id="309" r:id="rId194"/>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624" autoAdjust="0"/>
  </p:normalViewPr>
  <p:slideViewPr>
    <p:cSldViewPr>
      <p:cViewPr varScale="1">
        <p:scale>
          <a:sx n="97" d="100"/>
          <a:sy n="97" d="100"/>
        </p:scale>
        <p:origin x="-118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96"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theme" Target="theme/theme1.xml"/><Relationship Id="rId172" Type="http://schemas.openxmlformats.org/officeDocument/2006/relationships/slide" Target="slides/slide171.xml"/><Relationship Id="rId193" Type="http://schemas.openxmlformats.org/officeDocument/2006/relationships/slide" Target="slides/slide192.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notesMaster" Target="notesMasters/notesMaster1.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999555-A2A6-49B2-BA04-05B762AD9161}" type="datetimeFigureOut">
              <a:rPr lang="pt-BR" smtClean="0"/>
              <a:pPr/>
              <a:t>28/04/2016</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C77A3E-CDD5-4605-A130-EDD07CD86CD0}" type="slidenum">
              <a:rPr lang="pt-BR" smtClean="0"/>
              <a:pPr/>
              <a:t>‹nº›</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46C77A3E-CDD5-4605-A130-EDD07CD86CD0}" type="slidenum">
              <a:rPr lang="pt-BR" smtClean="0"/>
              <a:pPr/>
              <a:t>13</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46C77A3E-CDD5-4605-A130-EDD07CD86CD0}" type="slidenum">
              <a:rPr lang="pt-BR" smtClean="0"/>
              <a:pPr/>
              <a:t>49</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10" name="Triângulo retângu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ítu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pt-BR" smtClean="0"/>
              <a:t>Clique para editar o estilo do título mestre</a:t>
            </a:r>
            <a:endParaRPr kumimoji="0" lang="en-US"/>
          </a:p>
        </p:txBody>
      </p:sp>
      <p:sp>
        <p:nvSpPr>
          <p:cNvPr id="17" name="Subtítu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t-BR" smtClean="0"/>
              <a:t>Clique para editar o estilo do subtítulo mestre</a:t>
            </a:r>
            <a:endParaRPr kumimoji="0" lang="en-US"/>
          </a:p>
        </p:txBody>
      </p:sp>
      <p:grpSp>
        <p:nvGrpSpPr>
          <p:cNvPr id="2" name="Grupo 1"/>
          <p:cNvGrpSpPr/>
          <p:nvPr/>
        </p:nvGrpSpPr>
        <p:grpSpPr>
          <a:xfrm>
            <a:off x="-3765" y="4953000"/>
            <a:ext cx="9147765" cy="1912088"/>
            <a:chOff x="-3765" y="4832896"/>
            <a:chExt cx="9147765" cy="2032192"/>
          </a:xfrm>
        </p:grpSpPr>
        <p:sp>
          <p:nvSpPr>
            <p:cNvPr id="7" name="Forma liv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orma liv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orma liv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ector reto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ço Reservado para Data 29"/>
          <p:cNvSpPr>
            <a:spLocks noGrp="1"/>
          </p:cNvSpPr>
          <p:nvPr>
            <p:ph type="dt" sz="half" idx="10"/>
          </p:nvPr>
        </p:nvSpPr>
        <p:spPr/>
        <p:txBody>
          <a:bodyPr/>
          <a:lstStyle>
            <a:lvl1pPr>
              <a:defRPr>
                <a:solidFill>
                  <a:srgbClr val="FFFFFF"/>
                </a:solidFill>
              </a:defRPr>
            </a:lvl1pPr>
            <a:extLst/>
          </a:lstStyle>
          <a:p>
            <a:fld id="{42995178-810F-4B12-8F84-682304C4C21F}" type="datetimeFigureOut">
              <a:rPr lang="pt-BR" smtClean="0"/>
              <a:pPr/>
              <a:t>28/04/2016</a:t>
            </a:fld>
            <a:endParaRPr lang="pt-BR"/>
          </a:p>
        </p:txBody>
      </p:sp>
      <p:sp>
        <p:nvSpPr>
          <p:cNvPr id="19" name="Espaço Reservado para Rodapé 18"/>
          <p:cNvSpPr>
            <a:spLocks noGrp="1"/>
          </p:cNvSpPr>
          <p:nvPr>
            <p:ph type="ftr" sz="quarter" idx="11"/>
          </p:nvPr>
        </p:nvSpPr>
        <p:spPr/>
        <p:txBody>
          <a:bodyPr/>
          <a:lstStyle>
            <a:lvl1pPr>
              <a:defRPr>
                <a:solidFill>
                  <a:schemeClr val="accent1">
                    <a:tint val="20000"/>
                  </a:schemeClr>
                </a:solidFill>
              </a:defRPr>
            </a:lvl1pPr>
            <a:extLst/>
          </a:lstStyle>
          <a:p>
            <a:endParaRPr lang="pt-BR"/>
          </a:p>
        </p:txBody>
      </p:sp>
      <p:sp>
        <p:nvSpPr>
          <p:cNvPr id="27" name="Espaço Reservado para Número de Slide 26"/>
          <p:cNvSpPr>
            <a:spLocks noGrp="1"/>
          </p:cNvSpPr>
          <p:nvPr>
            <p:ph type="sldNum" sz="quarter" idx="12"/>
          </p:nvPr>
        </p:nvSpPr>
        <p:spPr/>
        <p:txBody>
          <a:bodyPr/>
          <a:lstStyle>
            <a:lvl1pPr>
              <a:defRPr>
                <a:solidFill>
                  <a:srgbClr val="FFFFFF"/>
                </a:solidFill>
              </a:defRPr>
            </a:lvl1pPr>
            <a:extLst/>
          </a:lstStyle>
          <a:p>
            <a:fld id="{F91C6F9D-3C6B-4EF4-ABD4-0148A96CF9CA}"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1481329"/>
            <a:ext cx="8229600" cy="4386071"/>
          </a:xfrm>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42995178-810F-4B12-8F84-682304C4C21F}" type="datetimeFigureOut">
              <a:rPr lang="pt-BR" smtClean="0"/>
              <a:pPr/>
              <a:t>28/04/2016</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F91C6F9D-3C6B-4EF4-ABD4-0148A96CF9CA}"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844013" y="274640"/>
            <a:ext cx="1777470" cy="5592761"/>
          </a:xfrm>
        </p:spPr>
        <p:txBody>
          <a:bodyPr vert="eaVert"/>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274641"/>
            <a:ext cx="6324600" cy="5592760"/>
          </a:xfrm>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42995178-810F-4B12-8F84-682304C4C21F}" type="datetimeFigureOut">
              <a:rPr lang="pt-BR" smtClean="0"/>
              <a:pPr/>
              <a:t>28/04/2016</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F91C6F9D-3C6B-4EF4-ABD4-0148A96CF9CA}"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42995178-810F-4B12-8F84-682304C4C21F}" type="datetimeFigureOut">
              <a:rPr lang="pt-BR" smtClean="0"/>
              <a:pPr/>
              <a:t>28/04/2016</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F91C6F9D-3C6B-4EF4-ABD4-0148A96CF9CA}" type="slidenum">
              <a:rPr lang="pt-BR" smtClean="0"/>
              <a:pPr/>
              <a:t>‹nº›</a:t>
            </a:fld>
            <a:endParaRPr lang="pt-BR"/>
          </a:p>
        </p:txBody>
      </p:sp>
      <p:sp>
        <p:nvSpPr>
          <p:cNvPr id="7" name="Título 6"/>
          <p:cNvSpPr>
            <a:spLocks noGrp="1"/>
          </p:cNvSpPr>
          <p:nvPr>
            <p:ph type="title"/>
          </p:nvPr>
        </p:nvSpPr>
        <p:spPr/>
        <p:txBody>
          <a:bodyPr rtlCol="0"/>
          <a:lstStyle>
            <a:extLst/>
          </a:lstStyle>
          <a:p>
            <a:r>
              <a:rPr kumimoji="0" lang="pt-BR" smtClean="0"/>
              <a:t>Clique para editar o estilo do título mestre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bg>
      <p:bgRef idx="1002">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p:txBody>
          <a:bodyPr/>
          <a:lstStyle>
            <a:extLst/>
          </a:lstStyle>
          <a:p>
            <a:fld id="{42995178-810F-4B12-8F84-682304C4C21F}" type="datetimeFigureOut">
              <a:rPr lang="pt-BR" smtClean="0"/>
              <a:pPr/>
              <a:t>28/04/2016</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F91C6F9D-3C6B-4EF4-ABD4-0148A96CF9CA}" type="slidenum">
              <a:rPr lang="pt-BR" smtClean="0"/>
              <a:pPr/>
              <a:t>‹nº›</a:t>
            </a:fld>
            <a:endParaRPr lang="pt-BR"/>
          </a:p>
        </p:txBody>
      </p:sp>
      <p:sp>
        <p:nvSpPr>
          <p:cNvPr id="7" name="Divisa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Divisa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bg>
      <p:bgRef idx="1002">
        <a:schemeClr val="bg1"/>
      </p:bgRef>
    </p:bg>
    <p:spTree>
      <p:nvGrpSpPr>
        <p:cNvPr id="1" name=""/>
        <p:cNvGrpSpPr/>
        <p:nvPr/>
      </p:nvGrpSpPr>
      <p:grpSpPr>
        <a:xfrm>
          <a:off x="0" y="0"/>
          <a:ext cx="0" cy="0"/>
          <a:chOff x="0" y="0"/>
          <a:chExt cx="0" cy="0"/>
        </a:xfrm>
      </p:grpSpPr>
      <p:sp>
        <p:nvSpPr>
          <p:cNvPr id="3" name="Espaço Reservado para Conteúd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extLst/>
          </a:lstStyle>
          <a:p>
            <a:fld id="{42995178-810F-4B12-8F84-682304C4C21F}" type="datetimeFigureOut">
              <a:rPr lang="pt-BR" smtClean="0"/>
              <a:pPr/>
              <a:t>28/04/2016</a:t>
            </a:fld>
            <a:endParaRPr lang="pt-BR"/>
          </a:p>
        </p:txBody>
      </p:sp>
      <p:sp>
        <p:nvSpPr>
          <p:cNvPr id="6" name="Espaço Reservado para Rodapé 5"/>
          <p:cNvSpPr>
            <a:spLocks noGrp="1"/>
          </p:cNvSpPr>
          <p:nvPr>
            <p:ph type="ftr" sz="quarter" idx="11"/>
          </p:nvPr>
        </p:nvSpPr>
        <p:spPr/>
        <p:txBody>
          <a:bodyPr/>
          <a:lstStyle>
            <a:extLst/>
          </a:lstStyle>
          <a:p>
            <a:endParaRPr lang="pt-BR"/>
          </a:p>
        </p:txBody>
      </p:sp>
      <p:sp>
        <p:nvSpPr>
          <p:cNvPr id="7" name="Espaço Reservado para Número de Slide 6"/>
          <p:cNvSpPr>
            <a:spLocks noGrp="1"/>
          </p:cNvSpPr>
          <p:nvPr>
            <p:ph type="sldNum" sz="quarter" idx="12"/>
          </p:nvPr>
        </p:nvSpPr>
        <p:spPr/>
        <p:txBody>
          <a:bodyPr/>
          <a:lstStyle>
            <a:extLst/>
          </a:lstStyle>
          <a:p>
            <a:fld id="{F91C6F9D-3C6B-4EF4-ABD4-0148A96CF9CA}" type="slidenum">
              <a:rPr lang="pt-BR" smtClean="0"/>
              <a:pPr/>
              <a:t>‹nº›</a:t>
            </a:fld>
            <a:endParaRPr lang="pt-BR"/>
          </a:p>
        </p:txBody>
      </p:sp>
      <p:sp>
        <p:nvSpPr>
          <p:cNvPr id="8" name="Título 7"/>
          <p:cNvSpPr>
            <a:spLocks noGrp="1"/>
          </p:cNvSpPr>
          <p:nvPr>
            <p:ph type="title"/>
          </p:nvPr>
        </p:nvSpPr>
        <p:spPr/>
        <p:txBody>
          <a:bodyPr rtlCol="0"/>
          <a:lstStyle>
            <a:extLst/>
          </a:lstStyle>
          <a:p>
            <a:r>
              <a:rPr kumimoji="0" lang="pt-BR" smtClean="0"/>
              <a:t>Clique para editar o estilo do título mestre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8229600" cy="1143000"/>
          </a:xfrm>
        </p:spPr>
        <p:txBody>
          <a:bodyPr anchor="ctr"/>
          <a:lstStyle>
            <a:lvl1pPr>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os estilos do texto mestre</a:t>
            </a:r>
          </a:p>
        </p:txBody>
      </p:sp>
      <p:sp>
        <p:nvSpPr>
          <p:cNvPr id="5" name="Espaço Reservado para Conteúd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extLst/>
          </a:lstStyle>
          <a:p>
            <a:fld id="{42995178-810F-4B12-8F84-682304C4C21F}" type="datetimeFigureOut">
              <a:rPr lang="pt-BR" smtClean="0"/>
              <a:pPr/>
              <a:t>28/04/2016</a:t>
            </a:fld>
            <a:endParaRPr lang="pt-BR"/>
          </a:p>
        </p:txBody>
      </p:sp>
      <p:sp>
        <p:nvSpPr>
          <p:cNvPr id="8" name="Espaço Reservado para Rodapé 7"/>
          <p:cNvSpPr>
            <a:spLocks noGrp="1"/>
          </p:cNvSpPr>
          <p:nvPr>
            <p:ph type="ftr" sz="quarter" idx="11"/>
          </p:nvPr>
        </p:nvSpPr>
        <p:spPr/>
        <p:txBody>
          <a:bodyPr/>
          <a:lstStyle>
            <a:extLst/>
          </a:lstStyle>
          <a:p>
            <a:endParaRPr lang="pt-BR"/>
          </a:p>
        </p:txBody>
      </p:sp>
      <p:sp>
        <p:nvSpPr>
          <p:cNvPr id="9" name="Espaço Reservado para Número de Slide 8"/>
          <p:cNvSpPr>
            <a:spLocks noGrp="1"/>
          </p:cNvSpPr>
          <p:nvPr>
            <p:ph type="sldNum" sz="quarter" idx="12"/>
          </p:nvPr>
        </p:nvSpPr>
        <p:spPr/>
        <p:txBody>
          <a:bodyPr/>
          <a:lstStyle>
            <a:extLst/>
          </a:lstStyle>
          <a:p>
            <a:fld id="{F91C6F9D-3C6B-4EF4-ABD4-0148A96CF9CA}" type="slidenum">
              <a:rPr lang="pt-BR" smtClean="0"/>
              <a:pPr/>
              <a:t>‹nº›</a:t>
            </a:fld>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bg>
      <p:bgRef idx="1002">
        <a:schemeClr val="bg1"/>
      </p:bgRef>
    </p:bg>
    <p:spTree>
      <p:nvGrpSpPr>
        <p:cNvPr id="1" name=""/>
        <p:cNvGrpSpPr/>
        <p:nvPr/>
      </p:nvGrpSpPr>
      <p:grpSpPr>
        <a:xfrm>
          <a:off x="0" y="0"/>
          <a:ext cx="0" cy="0"/>
          <a:chOff x="0" y="0"/>
          <a:chExt cx="0" cy="0"/>
        </a:xfrm>
      </p:grpSpPr>
      <p:sp>
        <p:nvSpPr>
          <p:cNvPr id="3" name="Espaço Reservado para Data 2"/>
          <p:cNvSpPr>
            <a:spLocks noGrp="1"/>
          </p:cNvSpPr>
          <p:nvPr>
            <p:ph type="dt" sz="half" idx="10"/>
          </p:nvPr>
        </p:nvSpPr>
        <p:spPr/>
        <p:txBody>
          <a:bodyPr/>
          <a:lstStyle>
            <a:extLst/>
          </a:lstStyle>
          <a:p>
            <a:fld id="{42995178-810F-4B12-8F84-682304C4C21F}" type="datetimeFigureOut">
              <a:rPr lang="pt-BR" smtClean="0"/>
              <a:pPr/>
              <a:t>28/04/2016</a:t>
            </a:fld>
            <a:endParaRPr lang="pt-BR"/>
          </a:p>
        </p:txBody>
      </p:sp>
      <p:sp>
        <p:nvSpPr>
          <p:cNvPr id="4" name="Espaço Reservado para Rodapé 3"/>
          <p:cNvSpPr>
            <a:spLocks noGrp="1"/>
          </p:cNvSpPr>
          <p:nvPr>
            <p:ph type="ftr" sz="quarter" idx="11"/>
          </p:nvPr>
        </p:nvSpPr>
        <p:spPr/>
        <p:txBody>
          <a:bodyPr/>
          <a:lstStyle>
            <a:extLst/>
          </a:lstStyle>
          <a:p>
            <a:endParaRPr lang="pt-BR"/>
          </a:p>
        </p:txBody>
      </p:sp>
      <p:sp>
        <p:nvSpPr>
          <p:cNvPr id="5" name="Espaço Reservado para Número de Slide 4"/>
          <p:cNvSpPr>
            <a:spLocks noGrp="1"/>
          </p:cNvSpPr>
          <p:nvPr>
            <p:ph type="sldNum" sz="quarter" idx="12"/>
          </p:nvPr>
        </p:nvSpPr>
        <p:spPr/>
        <p:txBody>
          <a:bodyPr/>
          <a:lstStyle>
            <a:extLst/>
          </a:lstStyle>
          <a:p>
            <a:fld id="{F91C6F9D-3C6B-4EF4-ABD4-0148A96CF9CA}" type="slidenum">
              <a:rPr lang="pt-BR" smtClean="0"/>
              <a:pPr/>
              <a:t>‹nº›</a:t>
            </a:fld>
            <a:endParaRPr lang="pt-BR"/>
          </a:p>
        </p:txBody>
      </p:sp>
      <p:sp>
        <p:nvSpPr>
          <p:cNvPr id="6" name="Título 5"/>
          <p:cNvSpPr>
            <a:spLocks noGrp="1"/>
          </p:cNvSpPr>
          <p:nvPr>
            <p:ph type="title"/>
          </p:nvPr>
        </p:nvSpPr>
        <p:spPr/>
        <p:txBody>
          <a:bodyPr rtlCol="0"/>
          <a:lstStyle>
            <a:extLst/>
          </a:lstStyle>
          <a:p>
            <a:r>
              <a:rPr kumimoji="0" lang="pt-BR" smtClean="0"/>
              <a:t>Clique para editar o estilo do título mestre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extLst/>
          </a:lstStyle>
          <a:p>
            <a:fld id="{42995178-810F-4B12-8F84-682304C4C21F}" type="datetimeFigureOut">
              <a:rPr lang="pt-BR" smtClean="0"/>
              <a:pPr/>
              <a:t>28/04/2016</a:t>
            </a:fld>
            <a:endParaRPr lang="pt-BR"/>
          </a:p>
        </p:txBody>
      </p:sp>
      <p:sp>
        <p:nvSpPr>
          <p:cNvPr id="3" name="Espaço Reservado para Rodapé 2"/>
          <p:cNvSpPr>
            <a:spLocks noGrp="1"/>
          </p:cNvSpPr>
          <p:nvPr>
            <p:ph type="ftr" sz="quarter" idx="11"/>
          </p:nvPr>
        </p:nvSpPr>
        <p:spPr/>
        <p:txBody>
          <a:bodyPr/>
          <a:lstStyle>
            <a:extLst/>
          </a:lstStyle>
          <a:p>
            <a:endParaRPr lang="pt-BR"/>
          </a:p>
        </p:txBody>
      </p:sp>
      <p:sp>
        <p:nvSpPr>
          <p:cNvPr id="4" name="Espaço Reservado para Número de Slide 3"/>
          <p:cNvSpPr>
            <a:spLocks noGrp="1"/>
          </p:cNvSpPr>
          <p:nvPr>
            <p:ph type="sldNum" sz="quarter" idx="12"/>
          </p:nvPr>
        </p:nvSpPr>
        <p:spPr/>
        <p:txBody>
          <a:bodyPr/>
          <a:lstStyle>
            <a:extLst/>
          </a:lstStyle>
          <a:p>
            <a:fld id="{F91C6F9D-3C6B-4EF4-ABD4-0148A96CF9CA}"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pt-BR" smtClean="0"/>
              <a:t>Clique para editar os estilos do texto mestre</a:t>
            </a:r>
          </a:p>
        </p:txBody>
      </p:sp>
      <p:sp>
        <p:nvSpPr>
          <p:cNvPr id="4" name="Espaço Reservado para Conteúd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a:xfrm>
            <a:off x="6727032" y="6407944"/>
            <a:ext cx="1920240" cy="365760"/>
          </a:xfrm>
        </p:spPr>
        <p:txBody>
          <a:bodyPr/>
          <a:lstStyle>
            <a:extLst/>
          </a:lstStyle>
          <a:p>
            <a:fld id="{42995178-810F-4B12-8F84-682304C4C21F}" type="datetimeFigureOut">
              <a:rPr lang="pt-BR" smtClean="0"/>
              <a:pPr/>
              <a:t>28/04/2016</a:t>
            </a:fld>
            <a:endParaRPr lang="pt-BR"/>
          </a:p>
        </p:txBody>
      </p:sp>
      <p:sp>
        <p:nvSpPr>
          <p:cNvPr id="6" name="Espaço Reservado para Rodapé 5"/>
          <p:cNvSpPr>
            <a:spLocks noGrp="1"/>
          </p:cNvSpPr>
          <p:nvPr>
            <p:ph type="ftr" sz="quarter" idx="11"/>
          </p:nvPr>
        </p:nvSpPr>
        <p:spPr/>
        <p:txBody>
          <a:bodyPr/>
          <a:lstStyle>
            <a:extLst/>
          </a:lstStyle>
          <a:p>
            <a:endParaRPr lang="pt-BR"/>
          </a:p>
        </p:txBody>
      </p:sp>
      <p:sp>
        <p:nvSpPr>
          <p:cNvPr id="7" name="Espaço Reservado para Número de Slide 6"/>
          <p:cNvSpPr>
            <a:spLocks noGrp="1"/>
          </p:cNvSpPr>
          <p:nvPr>
            <p:ph type="sldNum" sz="quarter" idx="12"/>
          </p:nvPr>
        </p:nvSpPr>
        <p:spPr/>
        <p:txBody>
          <a:bodyPr/>
          <a:lstStyle>
            <a:extLst/>
          </a:lstStyle>
          <a:p>
            <a:fld id="{F91C6F9D-3C6B-4EF4-ABD4-0148A96CF9CA}" type="slidenum">
              <a:rPr lang="pt-BR" smtClean="0"/>
              <a:pPr/>
              <a:t>‹nº›</a:t>
            </a:fld>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Ref idx="1002">
        <a:schemeClr val="bg1"/>
      </p:bgRef>
    </p:bg>
    <p:spTree>
      <p:nvGrpSpPr>
        <p:cNvPr id="1" name=""/>
        <p:cNvGrpSpPr/>
        <p:nvPr/>
      </p:nvGrpSpPr>
      <p:grpSpPr>
        <a:xfrm>
          <a:off x="0" y="0"/>
          <a:ext cx="0" cy="0"/>
          <a:chOff x="0" y="0"/>
          <a:chExt cx="0" cy="0"/>
        </a:xfrm>
      </p:grpSpPr>
      <p:sp>
        <p:nvSpPr>
          <p:cNvPr id="4" name="Espaço Reservado para Tex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pt-BR" smtClean="0"/>
              <a:t>Clique para editar os estilos do texto mestre</a:t>
            </a:r>
          </a:p>
        </p:txBody>
      </p:sp>
      <p:sp>
        <p:nvSpPr>
          <p:cNvPr id="3" name="Espaço Reservado para Imagem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pt-BR" smtClean="0"/>
              <a:t>Clique no ícone para adicionar uma imagem</a:t>
            </a:r>
            <a:endParaRPr kumimoji="0" lang="en-US" dirty="0"/>
          </a:p>
        </p:txBody>
      </p:sp>
      <p:sp>
        <p:nvSpPr>
          <p:cNvPr id="5" name="Espaço Reservado para Data 4"/>
          <p:cNvSpPr>
            <a:spLocks noGrp="1"/>
          </p:cNvSpPr>
          <p:nvPr>
            <p:ph type="dt" sz="half" idx="10"/>
          </p:nvPr>
        </p:nvSpPr>
        <p:spPr/>
        <p:txBody>
          <a:bodyPr/>
          <a:lstStyle>
            <a:lvl1pPr>
              <a:defRPr>
                <a:solidFill>
                  <a:schemeClr val="tx1"/>
                </a:solidFill>
              </a:defRPr>
            </a:lvl1pPr>
            <a:extLst/>
          </a:lstStyle>
          <a:p>
            <a:fld id="{42995178-810F-4B12-8F84-682304C4C21F}" type="datetimeFigureOut">
              <a:rPr lang="pt-BR" smtClean="0"/>
              <a:pPr/>
              <a:t>28/04/2016</a:t>
            </a:fld>
            <a:endParaRPr lang="pt-BR"/>
          </a:p>
        </p:txBody>
      </p:sp>
      <p:sp>
        <p:nvSpPr>
          <p:cNvPr id="6" name="Espaço Reservado para Rodapé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pt-BR"/>
          </a:p>
        </p:txBody>
      </p:sp>
      <p:sp>
        <p:nvSpPr>
          <p:cNvPr id="7" name="Espaço Reservado para Número de Slide 6"/>
          <p:cNvSpPr>
            <a:spLocks noGrp="1"/>
          </p:cNvSpPr>
          <p:nvPr>
            <p:ph type="sldNum" sz="quarter" idx="12"/>
          </p:nvPr>
        </p:nvSpPr>
        <p:spPr/>
        <p:txBody>
          <a:bodyPr/>
          <a:lstStyle>
            <a:lvl1pPr>
              <a:defRPr>
                <a:solidFill>
                  <a:schemeClr val="tx1"/>
                </a:solidFill>
              </a:defRPr>
            </a:lvl1pPr>
            <a:extLst/>
          </a:lstStyle>
          <a:p>
            <a:fld id="{F91C6F9D-3C6B-4EF4-ABD4-0148A96CF9CA}" type="slidenum">
              <a:rPr lang="pt-BR" smtClean="0"/>
              <a:pPr/>
              <a:t>‹nº›</a:t>
            </a:fld>
            <a:endParaRPr lang="pt-BR"/>
          </a:p>
        </p:txBody>
      </p:sp>
      <p:sp>
        <p:nvSpPr>
          <p:cNvPr id="2" name="Títu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pt-BR" smtClean="0"/>
              <a:t>Clique para editar o estilo do título mestre</a:t>
            </a:r>
            <a:endParaRPr kumimoji="0" lang="en-US"/>
          </a:p>
        </p:txBody>
      </p:sp>
      <p:sp>
        <p:nvSpPr>
          <p:cNvPr id="8" name="Forma livre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orma livre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ângulo retângulo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ector reto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Divisa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Divisa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a livre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orma livre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ângulo retângulo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ector reto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ço Reservado para Títu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pt-BR" smtClean="0"/>
              <a:t>Clique para editar o estilo do título mestre</a:t>
            </a:r>
            <a:endParaRPr kumimoji="0" lang="en-US"/>
          </a:p>
        </p:txBody>
      </p:sp>
      <p:sp>
        <p:nvSpPr>
          <p:cNvPr id="30" name="Espaço Reservado para Texto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0" name="Espaço Reservado para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2995178-810F-4B12-8F84-682304C4C21F}" type="datetimeFigureOut">
              <a:rPr lang="pt-BR" smtClean="0"/>
              <a:pPr/>
              <a:t>28/04/2016</a:t>
            </a:fld>
            <a:endParaRPr lang="pt-BR"/>
          </a:p>
        </p:txBody>
      </p:sp>
      <p:sp>
        <p:nvSpPr>
          <p:cNvPr id="22" name="Espaço Reservado para Rodapé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pt-BR"/>
          </a:p>
        </p:txBody>
      </p:sp>
      <p:sp>
        <p:nvSpPr>
          <p:cNvPr id="18" name="Espaço Reservado para Número de Slide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91C6F9D-3C6B-4EF4-ABD4-0148A96CF9CA}"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hyperlink" Target="http://www.previdencia.gov.br/legislacao/" TargetMode="Externa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2" Type="http://schemas.openxmlformats.org/officeDocument/2006/relationships/hyperlink" Target="http://www.stj.jus.br/webstj/processo/justica/jurisprudencia.asp?tipo=num_pro&amp;valor=REsp+1358281"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hyperlink" Target="http://www.planalto.gov.br/ccivil_03/constituicao/Constituicao.htm" TargetMode="Externa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www.planalto.gov.br/ccivil_03/Constituicao/Constituicao.htm" TargetMode="External"/><Relationship Id="rId2" Type="http://schemas.openxmlformats.org/officeDocument/2006/relationships/hyperlink" Target="http://www.planalto.gov.br/ccivil_03/_Ato2007-2010/2009/Lei/L12014.htm"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14348" y="1071546"/>
            <a:ext cx="7772400" cy="2213438"/>
          </a:xfrm>
        </p:spPr>
        <p:txBody>
          <a:bodyPr>
            <a:normAutofit fontScale="90000"/>
          </a:bodyPr>
          <a:lstStyle/>
          <a:p>
            <a:pPr algn="ctr"/>
            <a:r>
              <a:rPr lang="pt-BR" dirty="0" smtClean="0">
                <a:solidFill>
                  <a:schemeClr val="tx1"/>
                </a:solidFill>
                <a:latin typeface="Palatino Linotype" pitchFamily="18" charset="0"/>
              </a:rPr>
              <a:t/>
            </a:r>
            <a:br>
              <a:rPr lang="pt-BR" dirty="0" smtClean="0">
                <a:solidFill>
                  <a:schemeClr val="tx1"/>
                </a:solidFill>
                <a:latin typeface="Palatino Linotype" pitchFamily="18" charset="0"/>
              </a:rPr>
            </a:br>
            <a:r>
              <a:rPr lang="pt-BR" dirty="0" smtClean="0">
                <a:solidFill>
                  <a:schemeClr val="tx1"/>
                </a:solidFill>
                <a:latin typeface="Palatino Linotype" pitchFamily="18" charset="0"/>
              </a:rPr>
              <a:t/>
            </a:r>
            <a:br>
              <a:rPr lang="pt-BR" dirty="0" smtClean="0">
                <a:solidFill>
                  <a:schemeClr val="tx1"/>
                </a:solidFill>
                <a:latin typeface="Palatino Linotype" pitchFamily="18" charset="0"/>
              </a:rPr>
            </a:br>
            <a:r>
              <a:rPr lang="pt-BR" dirty="0" smtClean="0">
                <a:solidFill>
                  <a:schemeClr val="tx1"/>
                </a:solidFill>
                <a:latin typeface="Palatino Linotype" pitchFamily="18" charset="0"/>
              </a:rPr>
              <a:t/>
            </a:r>
            <a:br>
              <a:rPr lang="pt-BR" dirty="0" smtClean="0">
                <a:solidFill>
                  <a:schemeClr val="tx1"/>
                </a:solidFill>
                <a:latin typeface="Palatino Linotype" pitchFamily="18" charset="0"/>
              </a:rPr>
            </a:br>
            <a:r>
              <a:rPr lang="pt-BR" dirty="0" smtClean="0">
                <a:solidFill>
                  <a:schemeClr val="tx1"/>
                </a:solidFill>
                <a:latin typeface="Palatino Linotype" pitchFamily="18" charset="0"/>
              </a:rPr>
              <a:t>Direito Previdenciário: Benefícios e principais regras</a:t>
            </a:r>
          </a:p>
        </p:txBody>
      </p:sp>
      <p:sp>
        <p:nvSpPr>
          <p:cNvPr id="3" name="Subtítulo 2"/>
          <p:cNvSpPr>
            <a:spLocks noGrp="1"/>
          </p:cNvSpPr>
          <p:nvPr>
            <p:ph type="subTitle" idx="1"/>
          </p:nvPr>
        </p:nvSpPr>
        <p:spPr>
          <a:xfrm>
            <a:off x="1357290" y="3068960"/>
            <a:ext cx="6400800" cy="1969764"/>
          </a:xfrm>
        </p:spPr>
        <p:txBody>
          <a:bodyPr>
            <a:normAutofit fontScale="77500" lnSpcReduction="20000"/>
          </a:bodyPr>
          <a:lstStyle/>
          <a:p>
            <a:pPr algn="ctr"/>
            <a:endParaRPr lang="pt-BR" dirty="0" smtClean="0">
              <a:solidFill>
                <a:schemeClr val="tx1"/>
              </a:solidFill>
            </a:endParaRPr>
          </a:p>
          <a:p>
            <a:pPr algn="ctr"/>
            <a:endParaRPr lang="pt-BR" sz="2100" dirty="0" smtClean="0">
              <a:solidFill>
                <a:schemeClr val="tx1"/>
              </a:solidFill>
              <a:latin typeface="Palatino Linotype" pitchFamily="18" charset="0"/>
            </a:endParaRPr>
          </a:p>
          <a:p>
            <a:pPr algn="ctr"/>
            <a:endParaRPr lang="pt-BR" sz="2600" dirty="0" smtClean="0">
              <a:solidFill>
                <a:schemeClr val="tx1"/>
              </a:solidFill>
              <a:latin typeface="Palatino Linotype" pitchFamily="18" charset="0"/>
            </a:endParaRPr>
          </a:p>
          <a:p>
            <a:pPr algn="ctr"/>
            <a:r>
              <a:rPr lang="pt-BR" sz="2600" dirty="0" smtClean="0">
                <a:solidFill>
                  <a:schemeClr val="tx1"/>
                </a:solidFill>
                <a:latin typeface="Palatino Linotype" pitchFamily="18" charset="0"/>
              </a:rPr>
              <a:t>Thiago Alencar Alves Pereira</a:t>
            </a:r>
          </a:p>
          <a:p>
            <a:pPr algn="ctr"/>
            <a:endParaRPr lang="pt-BR" sz="2100" smtClean="0">
              <a:solidFill>
                <a:schemeClr val="tx1"/>
              </a:solidFill>
              <a:latin typeface="Palatino Linotype" pitchFamily="18" charset="0"/>
            </a:endParaRPr>
          </a:p>
          <a:p>
            <a:pPr algn="ctr"/>
            <a:endParaRPr lang="pt-BR" sz="2100" dirty="0" smtClean="0">
              <a:solidFill>
                <a:schemeClr val="tx1"/>
              </a:solidFill>
              <a:latin typeface="Palatino Linotype" pitchFamily="18" charset="0"/>
            </a:endParaRPr>
          </a:p>
          <a:p>
            <a:pPr algn="ctr"/>
            <a:r>
              <a:rPr lang="pt-BR" sz="2100" dirty="0" smtClean="0">
                <a:solidFill>
                  <a:schemeClr val="tx1"/>
                </a:solidFill>
                <a:latin typeface="Palatino Linotype" pitchFamily="18" charset="0"/>
              </a:rPr>
              <a:t>Procuradoria Geral do Estado de Rondônia</a:t>
            </a:r>
          </a:p>
          <a:p>
            <a:pPr algn="ctr"/>
            <a:endParaRPr lang="pt-BR" sz="2200" dirty="0">
              <a:solidFill>
                <a:schemeClr val="tx1"/>
              </a:solidFill>
              <a:latin typeface="Palatino Linotype" pitchFamily="18"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683568" y="476672"/>
            <a:ext cx="7715304" cy="3447098"/>
          </a:xfrm>
          <a:prstGeom prst="rect">
            <a:avLst/>
          </a:prstGeom>
          <a:noFill/>
        </p:spPr>
        <p:txBody>
          <a:bodyPr wrap="square" rtlCol="0">
            <a:spAutoFit/>
          </a:bodyPr>
          <a:lstStyle/>
          <a:p>
            <a:pPr algn="ctr"/>
            <a:r>
              <a:rPr lang="pt-BR" sz="1600" b="1" dirty="0" smtClean="0">
                <a:latin typeface="Palatino Linotype" pitchFamily="18" charset="0"/>
              </a:rPr>
              <a:t>DECRETO n° 19.454/2015</a:t>
            </a:r>
          </a:p>
          <a:p>
            <a:pPr algn="ctr"/>
            <a:endParaRPr lang="pt-BR" sz="1600" dirty="0" smtClean="0">
              <a:latin typeface="Palatino Linotype" pitchFamily="18" charset="0"/>
            </a:endParaRPr>
          </a:p>
          <a:p>
            <a:pPr algn="ctr"/>
            <a:r>
              <a:rPr lang="pt-BR" sz="1400" dirty="0" smtClean="0">
                <a:latin typeface="Palatino Linotype" pitchFamily="18" charset="0"/>
              </a:rPr>
              <a:t>Seção II</a:t>
            </a:r>
          </a:p>
          <a:p>
            <a:pPr algn="ctr"/>
            <a:r>
              <a:rPr lang="pt-BR" sz="1400" dirty="0" smtClean="0">
                <a:latin typeface="Palatino Linotype" pitchFamily="18" charset="0"/>
              </a:rPr>
              <a:t>Dos Documentos Obrigatórios e Facultativos</a:t>
            </a:r>
          </a:p>
          <a:p>
            <a:pPr algn="just"/>
            <a:endParaRPr lang="pt-BR" sz="1400" dirty="0" smtClean="0">
              <a:latin typeface="Palatino Linotype" pitchFamily="18" charset="0"/>
            </a:endParaRPr>
          </a:p>
          <a:p>
            <a:pPr algn="just"/>
            <a:r>
              <a:rPr lang="pt-BR" sz="1400" dirty="0" smtClean="0">
                <a:latin typeface="Palatino Linotype" pitchFamily="18" charset="0"/>
              </a:rPr>
              <a:t>Art. 5º. Para cada benefício previdenciário existem documentos específicos e obrigatórios, que deverão ser apresentados pelo beneficiário no ato de protocolo, bem como outros documentos que possam ser exigidos pelo Instituto de Previdência dos Servidores Públicos do Estado de Rondônia - IPERON, diante da peculiaridade do caso.</a:t>
            </a:r>
          </a:p>
          <a:p>
            <a:pPr algn="just"/>
            <a:endParaRPr lang="pt-BR" sz="1400" dirty="0" smtClean="0">
              <a:latin typeface="Palatino Linotype" pitchFamily="18" charset="0"/>
            </a:endParaRPr>
          </a:p>
          <a:p>
            <a:pPr algn="just"/>
            <a:r>
              <a:rPr lang="pt-BR" sz="1400" dirty="0" smtClean="0">
                <a:latin typeface="Palatino Linotype" pitchFamily="18" charset="0"/>
              </a:rPr>
              <a:t>Art. 6º. São documentos obrigatórios: [...]</a:t>
            </a:r>
          </a:p>
          <a:p>
            <a:pPr algn="just"/>
            <a:endParaRPr lang="pt-BR" sz="1400" dirty="0" smtClean="0">
              <a:latin typeface="Palatino Linotype" pitchFamily="18" charset="0"/>
            </a:endParaRPr>
          </a:p>
          <a:p>
            <a:pPr algn="just"/>
            <a:r>
              <a:rPr lang="pt-BR" sz="1400" dirty="0" smtClean="0">
                <a:latin typeface="Palatino Linotype" pitchFamily="18" charset="0"/>
              </a:rPr>
              <a:t>Art. 8º. São documentos facultativos todos aqueles não previstos neste Decreto e solicitados pelo Instituto de Previdência dos Servidores Públicos do Estado de Rondônia - IPERON, com o intuito de promover a melhor instrução processual e esclarecimento de fatos.</a:t>
            </a:r>
            <a:endParaRPr lang="pt-BR" sz="1400" dirty="0">
              <a:latin typeface="Palatino Linotype" pitchFamily="18" charset="0"/>
            </a:endParaRPr>
          </a:p>
        </p:txBody>
      </p:sp>
    </p:spTree>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79512" y="332656"/>
            <a:ext cx="8712968" cy="3754874"/>
          </a:xfrm>
          <a:prstGeom prst="rect">
            <a:avLst/>
          </a:prstGeom>
          <a:noFill/>
        </p:spPr>
        <p:txBody>
          <a:bodyPr wrap="square" rtlCol="0">
            <a:spAutoFit/>
          </a:bodyPr>
          <a:lstStyle/>
          <a:p>
            <a:pPr algn="just"/>
            <a:r>
              <a:rPr lang="pt-BR" sz="1600" b="1" dirty="0" smtClean="0">
                <a:latin typeface="Palatino Linotype" pitchFamily="18" charset="0"/>
              </a:rPr>
              <a:t>O Superior Tribunal de Justiça:</a:t>
            </a:r>
          </a:p>
          <a:p>
            <a:pPr algn="just"/>
            <a:endParaRPr lang="pt-BR" sz="1400" dirty="0" smtClean="0">
              <a:latin typeface="Palatino Linotype" pitchFamily="18" charset="0"/>
            </a:endParaRPr>
          </a:p>
          <a:p>
            <a:pPr algn="just"/>
            <a:r>
              <a:rPr lang="pt-BR" sz="1400" dirty="0" smtClean="0">
                <a:latin typeface="Palatino Linotype" pitchFamily="18" charset="0"/>
              </a:rPr>
              <a:t>“Ementa administrativo. Funcionário voluntariamente aposentado – </a:t>
            </a:r>
            <a:r>
              <a:rPr lang="pt-BR" sz="1400" b="1" dirty="0" smtClean="0">
                <a:solidFill>
                  <a:srgbClr val="FF0000"/>
                </a:solidFill>
                <a:latin typeface="Palatino Linotype" pitchFamily="18" charset="0"/>
              </a:rPr>
              <a:t>reversão. Impossibilidade deduzida do conteúdo dos </a:t>
            </a:r>
            <a:r>
              <a:rPr lang="pt-BR" sz="1400" b="1" dirty="0" err="1" smtClean="0">
                <a:solidFill>
                  <a:srgbClr val="FF0000"/>
                </a:solidFill>
                <a:latin typeface="Palatino Linotype" pitchFamily="18" charset="0"/>
              </a:rPr>
              <a:t>arts</a:t>
            </a:r>
            <a:r>
              <a:rPr lang="pt-BR" sz="1400" b="1" dirty="0" smtClean="0">
                <a:solidFill>
                  <a:srgbClr val="FF0000"/>
                </a:solidFill>
                <a:latin typeface="Palatino Linotype" pitchFamily="18" charset="0"/>
              </a:rPr>
              <a:t>. 37, II, da CF</a:t>
            </a:r>
            <a:r>
              <a:rPr lang="pt-BR" sz="1400" dirty="0" smtClean="0">
                <a:latin typeface="Palatino Linotype" pitchFamily="18" charset="0"/>
              </a:rPr>
              <a:t> e 77, III, da CE-RJ. Legitimidade do controle do Tribunal de </a:t>
            </a:r>
            <a:r>
              <a:rPr lang="pt-BR" sz="1400" dirty="0" err="1" smtClean="0">
                <a:latin typeface="Palatino Linotype" pitchFamily="18" charset="0"/>
              </a:rPr>
              <a:t>Contas-RJ</a:t>
            </a:r>
            <a:r>
              <a:rPr lang="pt-BR" sz="1400" dirty="0" smtClean="0">
                <a:latin typeface="Palatino Linotype" pitchFamily="18" charset="0"/>
              </a:rPr>
              <a:t> sobre os atos administrativos de órgão do poder judiciário. [...] </a:t>
            </a:r>
            <a:r>
              <a:rPr lang="pt-BR" sz="1400" b="1" dirty="0" smtClean="0">
                <a:solidFill>
                  <a:srgbClr val="FF0000"/>
                </a:solidFill>
                <a:latin typeface="Palatino Linotype" pitchFamily="18" charset="0"/>
              </a:rPr>
              <a:t>A aposentadoria voluntária do servidor recorrente importou na renúncia do cargo, sendo desta forma irrevogável</a:t>
            </a:r>
            <a:r>
              <a:rPr lang="pt-BR" sz="1400" dirty="0" smtClean="0">
                <a:latin typeface="Palatino Linotype" pitchFamily="18" charset="0"/>
              </a:rPr>
              <a:t>, não comportando reversão uma vez que este instituto caracteriza-se por um ato jurídico vinculado onde não mais subsistem os pré-requisitos de conveniência, oportunidades e existência de vaga, ocorrente somente nas hipóteses de aposentadoria por invalidez, o que não se harmoniza com a hipótese em exame visto que o recorrente aposentou-se voluntariamente." </a:t>
            </a:r>
          </a:p>
          <a:p>
            <a:pPr algn="just"/>
            <a:r>
              <a:rPr lang="pt-BR" sz="1400" dirty="0" smtClean="0">
                <a:latin typeface="Palatino Linotype" pitchFamily="18" charset="0"/>
              </a:rPr>
              <a:t>(STJ, ROMS 6426-RJ, Rel. Min. José Dantas, DJ de 6/5/1996, P. 14435).</a:t>
            </a:r>
          </a:p>
          <a:p>
            <a:pPr algn="just"/>
            <a:endParaRPr lang="pt-BR" sz="1400" dirty="0" smtClean="0">
              <a:latin typeface="Palatino Linotype" pitchFamily="18" charset="0"/>
            </a:endParaRPr>
          </a:p>
          <a:p>
            <a:pPr lvl="0" algn="just"/>
            <a:r>
              <a:rPr lang="pt-BR" sz="1400" b="1" dirty="0" smtClean="0">
                <a:latin typeface="Palatino Linotype" pitchFamily="18" charset="0"/>
              </a:rPr>
              <a:t>A Ministra do Supremo Tribunal Federal, Dra. Carmen Lúcia Antunes Rocha, quando no exercício de suas funções na Advocacia Geral do Estado de Minas Gerais (AGE-MG), em seu d. parecer nº 10.628/1999:</a:t>
            </a:r>
          </a:p>
          <a:p>
            <a:pPr algn="just"/>
            <a:endParaRPr lang="pt-BR" sz="1400" dirty="0" smtClean="0">
              <a:latin typeface="Palatino Linotype" pitchFamily="18" charset="0"/>
            </a:endParaRPr>
          </a:p>
          <a:p>
            <a:pPr algn="just"/>
            <a:r>
              <a:rPr lang="pt-BR" sz="1400" dirty="0" smtClean="0">
                <a:latin typeface="Palatino Linotype" pitchFamily="18" charset="0"/>
              </a:rPr>
              <a:t>"A renúncia à aposentadoria afronta alguns dos princípios jurídicos do sistema tais como o da segurança jurídica, o do ato jurídico perfeito, dentre outros"</a:t>
            </a:r>
            <a:endParaRPr lang="pt-BR" sz="1400" dirty="0">
              <a:latin typeface="Palatino Linotype" pitchFamily="18"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51520" y="260648"/>
            <a:ext cx="8640960" cy="5047536"/>
          </a:xfrm>
          <a:prstGeom prst="rect">
            <a:avLst/>
          </a:prstGeom>
          <a:noFill/>
        </p:spPr>
        <p:txBody>
          <a:bodyPr wrap="square" rtlCol="0">
            <a:spAutoFit/>
          </a:bodyPr>
          <a:lstStyle/>
          <a:p>
            <a:pPr algn="just"/>
            <a:endParaRPr lang="pt-BR" sz="1400" b="1" dirty="0" smtClean="0">
              <a:latin typeface="Palatino Linotype" pitchFamily="18" charset="0"/>
            </a:endParaRPr>
          </a:p>
          <a:p>
            <a:pPr algn="just"/>
            <a:r>
              <a:rPr lang="pt-BR" sz="1400" b="1" dirty="0" smtClean="0">
                <a:latin typeface="Palatino Linotype" pitchFamily="18" charset="0"/>
              </a:rPr>
              <a:t>O Supremo Tribunal Federal:</a:t>
            </a:r>
          </a:p>
          <a:p>
            <a:pPr algn="just"/>
            <a:endParaRPr lang="pt-BR" sz="1400" dirty="0" smtClean="0">
              <a:latin typeface="Palatino Linotype" pitchFamily="18" charset="0"/>
            </a:endParaRPr>
          </a:p>
          <a:p>
            <a:pPr algn="just" fontAlgn="t"/>
            <a:r>
              <a:rPr lang="pt-BR" sz="1400" b="1" dirty="0" smtClean="0">
                <a:latin typeface="Palatino Linotype" pitchFamily="18" charset="0"/>
              </a:rPr>
              <a:t>Ministro </a:t>
            </a:r>
            <a:r>
              <a:rPr lang="pt-BR" sz="1400" b="1" dirty="0" err="1" smtClean="0">
                <a:latin typeface="Palatino Linotype" pitchFamily="18" charset="0"/>
              </a:rPr>
              <a:t>Toffoli</a:t>
            </a:r>
            <a:r>
              <a:rPr lang="pt-BR" sz="1400" b="1" dirty="0" smtClean="0">
                <a:latin typeface="Palatino Linotype" pitchFamily="18" charset="0"/>
              </a:rPr>
              <a:t>, </a:t>
            </a:r>
            <a:r>
              <a:rPr lang="pt-BR" sz="1400" dirty="0" smtClean="0">
                <a:latin typeface="Palatino Linotype" pitchFamily="18" charset="0"/>
              </a:rPr>
              <a:t>ao apresentar voto-vista no RE 381367:</a:t>
            </a:r>
          </a:p>
          <a:p>
            <a:pPr algn="just" fontAlgn="t"/>
            <a:endParaRPr lang="pt-BR" sz="1400" dirty="0" smtClean="0">
              <a:latin typeface="Palatino Linotype" pitchFamily="18" charset="0"/>
            </a:endParaRPr>
          </a:p>
          <a:p>
            <a:pPr algn="just" fontAlgn="t"/>
            <a:r>
              <a:rPr lang="pt-BR" sz="1400" dirty="0" smtClean="0">
                <a:latin typeface="Palatino Linotype" pitchFamily="18" charset="0"/>
              </a:rPr>
              <a:t>[...] “</a:t>
            </a:r>
            <a:r>
              <a:rPr lang="pt-BR" sz="1400" b="1" dirty="0" smtClean="0">
                <a:solidFill>
                  <a:srgbClr val="FF0000"/>
                </a:solidFill>
                <a:latin typeface="Palatino Linotype" pitchFamily="18" charset="0"/>
              </a:rPr>
              <a:t>A </a:t>
            </a:r>
            <a:r>
              <a:rPr lang="pt-BR" sz="1400" b="1" dirty="0" err="1" smtClean="0">
                <a:solidFill>
                  <a:srgbClr val="FF0000"/>
                </a:solidFill>
                <a:latin typeface="Palatino Linotype" pitchFamily="18" charset="0"/>
              </a:rPr>
              <a:t>desaposentação</a:t>
            </a:r>
            <a:r>
              <a:rPr lang="pt-BR" sz="1400" b="1" dirty="0" smtClean="0">
                <a:solidFill>
                  <a:srgbClr val="FF0000"/>
                </a:solidFill>
                <a:latin typeface="Palatino Linotype" pitchFamily="18" charset="0"/>
              </a:rPr>
              <a:t> não possui previsão legal, pode não estar vedada na Constituição, mas não há previsão legal, assim sendo esse instituto não pode ter natureza jurídica de ato administrativo, que pressupõe previsão legal</a:t>
            </a:r>
            <a:r>
              <a:rPr lang="pt-BR" sz="1400" dirty="0" smtClean="0">
                <a:latin typeface="Palatino Linotype" pitchFamily="18" charset="0"/>
              </a:rPr>
              <a:t>”.</a:t>
            </a:r>
          </a:p>
          <a:p>
            <a:pPr algn="just" fontAlgn="t"/>
            <a:r>
              <a:rPr lang="pt-BR" sz="1400" b="1" dirty="0" smtClean="0">
                <a:latin typeface="Palatino Linotype" pitchFamily="18" charset="0"/>
              </a:rPr>
              <a:t> </a:t>
            </a:r>
            <a:endParaRPr lang="pt-BR" sz="1400" dirty="0" smtClean="0">
              <a:latin typeface="Palatino Linotype" pitchFamily="18" charset="0"/>
            </a:endParaRPr>
          </a:p>
          <a:p>
            <a:pPr algn="just" fontAlgn="t"/>
            <a:r>
              <a:rPr lang="pt-BR" sz="1400" b="1" dirty="0" smtClean="0">
                <a:latin typeface="Palatino Linotype" pitchFamily="18" charset="0"/>
              </a:rPr>
              <a:t>Ministro Zavascki, </a:t>
            </a:r>
            <a:r>
              <a:rPr lang="pt-BR" sz="1400" dirty="0" smtClean="0">
                <a:latin typeface="Palatino Linotype" pitchFamily="18" charset="0"/>
              </a:rPr>
              <a:t>ao votar sobre a matéria:</a:t>
            </a:r>
          </a:p>
          <a:p>
            <a:pPr algn="just" fontAlgn="t"/>
            <a:r>
              <a:rPr lang="pt-BR" sz="1400" dirty="0" smtClean="0">
                <a:latin typeface="Palatino Linotype" pitchFamily="18" charset="0"/>
              </a:rPr>
              <a:t>[...] </a:t>
            </a:r>
            <a:r>
              <a:rPr lang="pt-BR" sz="1400" dirty="0" smtClean="0">
                <a:solidFill>
                  <a:srgbClr val="FF0000"/>
                </a:solidFill>
                <a:latin typeface="Palatino Linotype" pitchFamily="18" charset="0"/>
              </a:rPr>
              <a:t>“</a:t>
            </a:r>
            <a:r>
              <a:rPr lang="pt-BR" sz="1400" b="1" dirty="0" smtClean="0">
                <a:solidFill>
                  <a:srgbClr val="FF0000"/>
                </a:solidFill>
                <a:latin typeface="Palatino Linotype" pitchFamily="18" charset="0"/>
              </a:rPr>
              <a:t>Não é preciso enfatizar que de renúncia não se trata, mas sim substituição de um benefício menor por um maior, uma espécie de progressão de escala.</a:t>
            </a:r>
            <a:r>
              <a:rPr lang="pt-BR" sz="1400" dirty="0" smtClean="0">
                <a:latin typeface="Palatino Linotype" pitchFamily="18" charset="0"/>
              </a:rPr>
              <a:t> Essa espécie de promoção não tem previsão legal alguma no sistema previdenciário estabelecido atualmente, o que seria indispensável para gerar um dever de prestação”. </a:t>
            </a:r>
          </a:p>
          <a:p>
            <a:pPr algn="just"/>
            <a:endParaRPr lang="pt-BR" sz="1400" dirty="0" smtClean="0">
              <a:latin typeface="Palatino Linotype" pitchFamily="18" charset="0"/>
            </a:endParaRPr>
          </a:p>
          <a:p>
            <a:pPr algn="just"/>
            <a:endParaRPr lang="pt-BR" sz="1400" dirty="0" smtClean="0"/>
          </a:p>
          <a:p>
            <a:pPr algn="just"/>
            <a:r>
              <a:rPr lang="pt-BR" sz="1400" dirty="0" smtClean="0">
                <a:latin typeface="Palatino Linotype" pitchFamily="18" charset="0"/>
              </a:rPr>
              <a:t>É interessante observar que o vínculo jurídico entretido pela servidora com o RGPS é diverso daquele mantido com o RPPS. </a:t>
            </a:r>
          </a:p>
          <a:p>
            <a:pPr algn="just"/>
            <a:endParaRPr lang="pt-BR" sz="1400" dirty="0" smtClean="0">
              <a:latin typeface="Palatino Linotype" pitchFamily="18" charset="0"/>
            </a:endParaRPr>
          </a:p>
          <a:p>
            <a:pPr algn="just"/>
            <a:r>
              <a:rPr lang="pt-BR" sz="1400" dirty="0" smtClean="0">
                <a:latin typeface="Palatino Linotype" pitchFamily="18" charset="0"/>
              </a:rPr>
              <a:t>São duas relações jurídicas distintas que, por força de permissivo constitucional expresso (art. 201, §9º, CF/88), podem ensejar o surgimento de uma situação jurídica de vantagem, consistente no direito à contagem recíproca do tempo de contribuição no RPPS e no RGPS, em favor daquele que figure como sujeito de direitos nas referidas relações.</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23528" y="332656"/>
            <a:ext cx="8424936" cy="3046988"/>
          </a:xfrm>
          <a:prstGeom prst="rect">
            <a:avLst/>
          </a:prstGeom>
          <a:noFill/>
        </p:spPr>
        <p:txBody>
          <a:bodyPr wrap="square" rtlCol="0">
            <a:spAutoFit/>
          </a:bodyPr>
          <a:lstStyle/>
          <a:p>
            <a:pPr algn="just"/>
            <a:endParaRPr lang="pt-BR" sz="1600" dirty="0" smtClean="0">
              <a:latin typeface="Palatino Linotype" pitchFamily="18" charset="0"/>
            </a:endParaRPr>
          </a:p>
          <a:p>
            <a:pPr algn="just"/>
            <a:r>
              <a:rPr lang="pt-BR" sz="1600" b="1" dirty="0" smtClean="0">
                <a:latin typeface="Palatino Linotype" pitchFamily="18" charset="0"/>
              </a:rPr>
              <a:t>Conclusão:</a:t>
            </a:r>
          </a:p>
          <a:p>
            <a:pPr algn="just"/>
            <a:endParaRPr lang="pt-BR" sz="1600" dirty="0" smtClean="0">
              <a:latin typeface="Palatino Linotype" pitchFamily="18" charset="0"/>
            </a:endParaRPr>
          </a:p>
          <a:p>
            <a:pPr algn="just"/>
            <a:endParaRPr lang="pt-BR" sz="1600" dirty="0" smtClean="0">
              <a:latin typeface="Palatino Linotype" pitchFamily="18" charset="0"/>
            </a:endParaRPr>
          </a:p>
          <a:p>
            <a:pPr algn="just"/>
            <a:r>
              <a:rPr lang="pt-BR" sz="1600" dirty="0" smtClean="0">
                <a:latin typeface="Palatino Linotype" pitchFamily="18" charset="0"/>
              </a:rPr>
              <a:t>Só é viável financeiramente para o servidor que se aposentar no regime próprio de previdência social com proventos calculados pela média aritmética prevista no artigo 1º da Lei nº 10.887/2004, reajuste pelo RGPS e desde que receba remuneração, no vínculo privado (CLT), superior àquela que recebia quando servidor público ativo, vez que é vedado o recebimento de proventos de inatividade acima da remuneração do respectivo servidor, no cargo efetivo em que se deu a aposentadoria (CF/88, artigo 40, parágrafo 2º). </a:t>
            </a:r>
          </a:p>
          <a:p>
            <a:pPr algn="just"/>
            <a:r>
              <a:rPr lang="pt-BR" sz="1600" dirty="0" smtClean="0">
                <a:latin typeface="Palatino Linotype" pitchFamily="18" charset="0"/>
              </a:rPr>
              <a:t>É o caso dos que se aposentaram tendo por fundamento o artigo 2º da Emenda a Constituição nº 41/2003 ou pelas regras permanentes (artigo 40).</a:t>
            </a:r>
            <a:endParaRPr lang="pt-BR" sz="1600" dirty="0">
              <a:latin typeface="Palatino Linotype" pitchFamily="18"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95536" y="548680"/>
            <a:ext cx="8496944" cy="3785652"/>
          </a:xfrm>
          <a:prstGeom prst="rect">
            <a:avLst/>
          </a:prstGeom>
          <a:noFill/>
        </p:spPr>
        <p:txBody>
          <a:bodyPr wrap="square" rtlCol="0">
            <a:spAutoFit/>
          </a:bodyPr>
          <a:lstStyle/>
          <a:p>
            <a:pPr algn="ctr"/>
            <a:endParaRPr lang="pt-BR" sz="4800" b="1" dirty="0" smtClean="0">
              <a:solidFill>
                <a:schemeClr val="tx2"/>
              </a:solidFill>
              <a:effectLst>
                <a:outerShdw blurRad="38100" dist="38100" dir="2700000" algn="tl">
                  <a:srgbClr val="000000">
                    <a:alpha val="43137"/>
                  </a:srgbClr>
                </a:outerShdw>
              </a:effectLst>
              <a:latin typeface="Palatino Linotype" pitchFamily="18" charset="0"/>
            </a:endParaRPr>
          </a:p>
          <a:p>
            <a:pPr algn="ctr"/>
            <a:endParaRPr lang="pt-BR" sz="4800" b="1" dirty="0" smtClean="0">
              <a:solidFill>
                <a:schemeClr val="tx2"/>
              </a:solidFill>
              <a:effectLst>
                <a:outerShdw blurRad="38100" dist="38100" dir="2700000" algn="tl">
                  <a:srgbClr val="000000">
                    <a:alpha val="43137"/>
                  </a:srgbClr>
                </a:outerShdw>
              </a:effectLst>
              <a:latin typeface="Palatino Linotype" pitchFamily="18" charset="0"/>
            </a:endParaRPr>
          </a:p>
          <a:p>
            <a:pPr algn="ctr"/>
            <a:endParaRPr lang="pt-BR" sz="4800" b="1" dirty="0" smtClean="0">
              <a:solidFill>
                <a:schemeClr val="tx2"/>
              </a:solidFill>
              <a:effectLst>
                <a:outerShdw blurRad="38100" dist="38100" dir="2700000" algn="tl">
                  <a:srgbClr val="000000">
                    <a:alpha val="43137"/>
                  </a:srgbClr>
                </a:outerShdw>
              </a:effectLst>
              <a:latin typeface="Palatino Linotype" pitchFamily="18" charset="0"/>
            </a:endParaRPr>
          </a:p>
          <a:p>
            <a:pPr algn="ctr"/>
            <a:r>
              <a:rPr lang="pt-BR" sz="4800" b="1" dirty="0" smtClean="0">
                <a:solidFill>
                  <a:schemeClr val="tx2"/>
                </a:solidFill>
                <a:effectLst>
                  <a:outerShdw blurRad="38100" dist="38100" dir="2700000" algn="tl">
                    <a:srgbClr val="000000">
                      <a:alpha val="43137"/>
                    </a:srgbClr>
                  </a:outerShdw>
                </a:effectLst>
                <a:latin typeface="Palatino Linotype" pitchFamily="18" charset="0"/>
              </a:rPr>
              <a:t>Cálculo do benefício previdenciário no RPPS</a:t>
            </a:r>
            <a:endParaRPr lang="pt-BR" sz="1400" b="1" dirty="0">
              <a:solidFill>
                <a:schemeClr val="tx2"/>
              </a:solidFill>
              <a:effectLst>
                <a:outerShdw blurRad="38100" dist="38100" dir="2700000" algn="tl">
                  <a:srgbClr val="000000">
                    <a:alpha val="43137"/>
                  </a:srgbClr>
                </a:outerShdw>
              </a:effectLst>
              <a:latin typeface="Palatino Linotype" pitchFamily="18"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67544" y="476672"/>
            <a:ext cx="8208912" cy="3293209"/>
          </a:xfrm>
          <a:prstGeom prst="rect">
            <a:avLst/>
          </a:prstGeom>
          <a:noFill/>
        </p:spPr>
        <p:txBody>
          <a:bodyPr wrap="square" rtlCol="0">
            <a:spAutoFit/>
          </a:bodyPr>
          <a:lstStyle/>
          <a:p>
            <a:pPr algn="just"/>
            <a:endParaRPr lang="pt-BR" sz="1600" dirty="0" smtClean="0">
              <a:latin typeface="Palatino Linotype" pitchFamily="18" charset="0"/>
            </a:endParaRPr>
          </a:p>
          <a:p>
            <a:pPr algn="just"/>
            <a:endParaRPr lang="pt-BR" sz="1600" dirty="0" smtClean="0">
              <a:latin typeface="Palatino Linotype" pitchFamily="18" charset="0"/>
            </a:endParaRPr>
          </a:p>
          <a:p>
            <a:pPr algn="just"/>
            <a:r>
              <a:rPr lang="pt-BR" sz="1600" dirty="0" smtClean="0">
                <a:latin typeface="Palatino Linotype" pitchFamily="18" charset="0"/>
              </a:rPr>
              <a:t>1. Aposentadoria com Proventos calculados pela integralidade da última remuneração:</a:t>
            </a:r>
          </a:p>
          <a:p>
            <a:pPr algn="just"/>
            <a:endParaRPr lang="pt-BR" sz="1600" dirty="0" smtClean="0">
              <a:latin typeface="Palatino Linotype" pitchFamily="18" charset="0"/>
            </a:endParaRPr>
          </a:p>
          <a:p>
            <a:pPr algn="just"/>
            <a:r>
              <a:rPr lang="pt-BR" sz="1600" dirty="0" smtClean="0">
                <a:latin typeface="Palatino Linotype" pitchFamily="18" charset="0"/>
              </a:rPr>
              <a:t>1.1. Proventos integrais</a:t>
            </a:r>
          </a:p>
          <a:p>
            <a:pPr algn="just"/>
            <a:r>
              <a:rPr lang="pt-BR" sz="1600" dirty="0" smtClean="0">
                <a:latin typeface="Palatino Linotype" pitchFamily="18" charset="0"/>
              </a:rPr>
              <a:t>a) Levar em consideração apenas vencimento básico e vantagens permanentes.</a:t>
            </a:r>
          </a:p>
          <a:p>
            <a:pPr algn="just"/>
            <a:endParaRPr lang="pt-BR" sz="1600" dirty="0" smtClean="0">
              <a:latin typeface="Palatino Linotype" pitchFamily="18" charset="0"/>
            </a:endParaRPr>
          </a:p>
          <a:p>
            <a:pPr algn="just"/>
            <a:r>
              <a:rPr lang="pt-BR" sz="1600" dirty="0" smtClean="0">
                <a:latin typeface="Palatino Linotype" pitchFamily="18" charset="0"/>
              </a:rPr>
              <a:t>1.2. Proventos proporcionais</a:t>
            </a:r>
          </a:p>
          <a:p>
            <a:pPr algn="just"/>
            <a:r>
              <a:rPr lang="pt-BR" sz="1600" dirty="0" smtClean="0">
                <a:latin typeface="Palatino Linotype" pitchFamily="18" charset="0"/>
              </a:rPr>
              <a:t>a) Multiplicação do percentual de proporcionalidade sobre a integralidade.</a:t>
            </a:r>
          </a:p>
          <a:p>
            <a:pPr algn="just"/>
            <a:endParaRPr lang="pt-BR" sz="1600" dirty="0" smtClean="0">
              <a:latin typeface="Palatino Linotype" pitchFamily="18" charset="0"/>
            </a:endParaRPr>
          </a:p>
          <a:p>
            <a:pPr algn="just"/>
            <a:r>
              <a:rPr lang="pt-BR" sz="1600" dirty="0" smtClean="0">
                <a:latin typeface="Palatino Linotype" pitchFamily="18" charset="0"/>
              </a:rPr>
              <a:t>1.3. Reajuste</a:t>
            </a:r>
          </a:p>
          <a:p>
            <a:pPr algn="just"/>
            <a:r>
              <a:rPr lang="pt-BR" sz="1600" dirty="0" smtClean="0">
                <a:latin typeface="Palatino Linotype" pitchFamily="18" charset="0"/>
              </a:rPr>
              <a:t>Se paritário, na mesma data e índice em que se der o rejuste dos servidores ativos (revisão geral anual)</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539552" y="188641"/>
            <a:ext cx="8064896" cy="6494085"/>
          </a:xfrm>
          <a:prstGeom prst="rect">
            <a:avLst/>
          </a:prstGeom>
          <a:noFill/>
        </p:spPr>
        <p:txBody>
          <a:bodyPr wrap="square" rtlCol="0">
            <a:spAutoFit/>
          </a:bodyPr>
          <a:lstStyle/>
          <a:p>
            <a:pPr algn="just"/>
            <a:r>
              <a:rPr lang="pt-BR" sz="1600" dirty="0" smtClean="0">
                <a:latin typeface="Palatino Linotype" pitchFamily="18" charset="0"/>
              </a:rPr>
              <a:t>2. Aposentadoria com Proventos calculados pela 80% das maiores contribuições:</a:t>
            </a:r>
          </a:p>
          <a:p>
            <a:pPr algn="just"/>
            <a:endParaRPr lang="pt-BR" sz="1600" dirty="0" smtClean="0">
              <a:latin typeface="Palatino Linotype" pitchFamily="18" charset="0"/>
            </a:endParaRPr>
          </a:p>
          <a:p>
            <a:pPr algn="just"/>
            <a:r>
              <a:rPr lang="pt-BR" sz="1600" dirty="0" smtClean="0">
                <a:latin typeface="Palatino Linotype" pitchFamily="18" charset="0"/>
              </a:rPr>
              <a:t>2.1. Proventos integrais</a:t>
            </a:r>
          </a:p>
          <a:p>
            <a:pPr algn="just"/>
            <a:r>
              <a:rPr lang="pt-BR" sz="1600" dirty="0" smtClean="0">
                <a:latin typeface="Palatino Linotype" pitchFamily="18" charset="0"/>
              </a:rPr>
              <a:t>a) Levar em consideração vencimento básico e vantagens permanentes </a:t>
            </a:r>
            <a:r>
              <a:rPr lang="pt-BR" sz="1600" i="1" dirty="0" smtClean="0">
                <a:latin typeface="Palatino Linotype" pitchFamily="18" charset="0"/>
              </a:rPr>
              <a:t>(*há quem entenda pela possibilidade de cômputo de vantagens temporárias).</a:t>
            </a:r>
          </a:p>
          <a:p>
            <a:pPr algn="just"/>
            <a:r>
              <a:rPr lang="pt-BR" sz="1600" dirty="0" smtClean="0">
                <a:latin typeface="Palatino Linotype" pitchFamily="18" charset="0"/>
              </a:rPr>
              <a:t>b) Separar as 80% maiores contribuições vertidas ao regime previdenciário.</a:t>
            </a:r>
          </a:p>
          <a:p>
            <a:pPr algn="just"/>
            <a:r>
              <a:rPr lang="pt-BR" sz="1600" dirty="0" smtClean="0">
                <a:latin typeface="Palatino Linotype" pitchFamily="18" charset="0"/>
              </a:rPr>
              <a:t>c) Valores deverão ser atualizados mês a mês de acordo com a variação integral do índice fixado para a atualização dos </a:t>
            </a:r>
            <a:r>
              <a:rPr lang="pt-BR" sz="1600" dirty="0" err="1" smtClean="0">
                <a:latin typeface="Palatino Linotype" pitchFamily="18" charset="0"/>
              </a:rPr>
              <a:t>salários-de-contribuição</a:t>
            </a:r>
            <a:r>
              <a:rPr lang="pt-BR" sz="1600" dirty="0" smtClean="0">
                <a:latin typeface="Palatino Linotype" pitchFamily="18" charset="0"/>
              </a:rPr>
              <a:t> considerados no cálculo dos benefícios do regime geral de previdência social (tabela com índices em </a:t>
            </a:r>
            <a:r>
              <a:rPr lang="pt-BR" sz="1600" u="sng" dirty="0" smtClean="0">
                <a:latin typeface="Palatino Linotype" pitchFamily="18" charset="0"/>
              </a:rPr>
              <a:t>http://www.previdencia.gov.br/legislacao/</a:t>
            </a:r>
            <a:r>
              <a:rPr lang="pt-BR" sz="1600" dirty="0" smtClean="0">
                <a:latin typeface="Palatino Linotype" pitchFamily="18" charset="0"/>
              </a:rPr>
              <a:t>)</a:t>
            </a:r>
          </a:p>
          <a:p>
            <a:pPr algn="just"/>
            <a:endParaRPr lang="pt-BR" sz="1600" dirty="0" smtClean="0">
              <a:latin typeface="Palatino Linotype" pitchFamily="18" charset="0"/>
            </a:endParaRPr>
          </a:p>
          <a:p>
            <a:pPr algn="just"/>
            <a:r>
              <a:rPr lang="pt-BR" sz="1600" dirty="0" smtClean="0">
                <a:latin typeface="Palatino Linotype" pitchFamily="18" charset="0"/>
              </a:rPr>
              <a:t>2.2. Proventos proporcionais</a:t>
            </a:r>
          </a:p>
          <a:p>
            <a:pPr algn="just"/>
            <a:r>
              <a:rPr lang="pt-BR" sz="1600" dirty="0" smtClean="0">
                <a:latin typeface="Palatino Linotype" pitchFamily="18" charset="0"/>
              </a:rPr>
              <a:t>a) Levar em consideração apenas vencimento básico e vantagens permanentes. </a:t>
            </a:r>
            <a:r>
              <a:rPr lang="pt-BR" sz="1600" i="1" dirty="0" smtClean="0">
                <a:latin typeface="Palatino Linotype" pitchFamily="18" charset="0"/>
              </a:rPr>
              <a:t>(*há quem entenda pela possibilidade de cômputo de vantagens temporárias).</a:t>
            </a:r>
          </a:p>
          <a:p>
            <a:pPr algn="just"/>
            <a:r>
              <a:rPr lang="pt-BR" sz="1600" dirty="0" smtClean="0">
                <a:latin typeface="Palatino Linotype" pitchFamily="18" charset="0"/>
              </a:rPr>
              <a:t>b) Separar as 80% maiores contribuições vertidas ao regime previdenciário.</a:t>
            </a:r>
          </a:p>
          <a:p>
            <a:pPr algn="just"/>
            <a:r>
              <a:rPr lang="pt-BR" sz="1600" dirty="0" smtClean="0">
                <a:latin typeface="Palatino Linotype" pitchFamily="18" charset="0"/>
              </a:rPr>
              <a:t>c) Valores deverão ser atualizados mês a mês de acordo com a variação integral do índice fixado para a atualização dos </a:t>
            </a:r>
            <a:r>
              <a:rPr lang="pt-BR" sz="1600" dirty="0" err="1" smtClean="0">
                <a:latin typeface="Palatino Linotype" pitchFamily="18" charset="0"/>
              </a:rPr>
              <a:t>salários-de-contribuição</a:t>
            </a:r>
            <a:r>
              <a:rPr lang="pt-BR" sz="1600" dirty="0" smtClean="0">
                <a:latin typeface="Palatino Linotype" pitchFamily="18" charset="0"/>
              </a:rPr>
              <a:t> considerados no cálculo dos benefícios do regime geral de previdência social (tabela com índices em </a:t>
            </a:r>
            <a:r>
              <a:rPr lang="pt-BR" sz="1600" u="sng" dirty="0" smtClean="0">
                <a:latin typeface="Palatino Linotype" pitchFamily="18" charset="0"/>
                <a:hlinkClick r:id="rId2"/>
              </a:rPr>
              <a:t>http://www.previdencia.gov.br/legislacao/</a:t>
            </a:r>
            <a:r>
              <a:rPr lang="pt-BR" sz="1600" dirty="0" smtClean="0">
                <a:latin typeface="Palatino Linotype" pitchFamily="18" charset="0"/>
              </a:rPr>
              <a:t>)</a:t>
            </a:r>
          </a:p>
          <a:p>
            <a:pPr algn="just"/>
            <a:r>
              <a:rPr lang="pt-BR" sz="1600" dirty="0" smtClean="0">
                <a:latin typeface="Palatino Linotype" pitchFamily="18" charset="0"/>
              </a:rPr>
              <a:t>d) Multiplicação do percentual de proporcionalidade sobre as 80% maiores contribuições, atualizadas, vertidas ao regime previdenciário.</a:t>
            </a:r>
          </a:p>
          <a:p>
            <a:pPr algn="just"/>
            <a:endParaRPr lang="pt-BR" sz="1600" dirty="0" smtClean="0">
              <a:latin typeface="Palatino Linotype" pitchFamily="18" charset="0"/>
            </a:endParaRPr>
          </a:p>
          <a:p>
            <a:pPr algn="just"/>
            <a:r>
              <a:rPr lang="pt-BR" sz="1600" dirty="0" smtClean="0">
                <a:latin typeface="Palatino Linotype" pitchFamily="18" charset="0"/>
              </a:rPr>
              <a:t>2.3. Reajuste na forma da lei (LCE nº 432/2008 – mesma data e índice do RGPS)</a:t>
            </a:r>
          </a:p>
          <a:p>
            <a:pPr algn="just"/>
            <a:endParaRPr lang="pt-BR" sz="1600" dirty="0" smtClean="0">
              <a:latin typeface="Palatino Linotype" pitchFamily="18" charset="0"/>
            </a:endParaRPr>
          </a:p>
          <a:p>
            <a:pPr algn="just"/>
            <a:endParaRPr lang="pt-BR" sz="1600" dirty="0" smtClean="0">
              <a:latin typeface="Palatino Linotype" pitchFamily="18" charset="0"/>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79512" y="620688"/>
            <a:ext cx="8712968" cy="5016758"/>
          </a:xfrm>
          <a:prstGeom prst="rect">
            <a:avLst/>
          </a:prstGeom>
        </p:spPr>
        <p:txBody>
          <a:bodyPr wrap="square">
            <a:spAutoFit/>
          </a:bodyPr>
          <a:lstStyle/>
          <a:p>
            <a:pPr algn="just"/>
            <a:r>
              <a:rPr lang="pt-BR" sz="1600" dirty="0" smtClean="0">
                <a:latin typeface="Palatino Linotype" pitchFamily="18" charset="0"/>
              </a:rPr>
              <a:t>O Advogado Antonio Gilberto Silvério, em sua obra A Concessão de Aposentadorias e Pensões no Serviço Público, pág. 77, assim dissertou:</a:t>
            </a:r>
          </a:p>
          <a:p>
            <a:pPr algn="just"/>
            <a:endParaRPr lang="pt-BR" sz="1600" dirty="0" smtClean="0">
              <a:latin typeface="Palatino Linotype" pitchFamily="18" charset="0"/>
            </a:endParaRPr>
          </a:p>
          <a:p>
            <a:pPr algn="just"/>
            <a:r>
              <a:rPr lang="pt-BR" sz="1600" dirty="0" smtClean="0">
                <a:latin typeface="Palatino Linotype" pitchFamily="18" charset="0"/>
              </a:rPr>
              <a:t>“Os passos adotados, para os casos de proporcionalidade, para encontrarmos o valor final dos proventos ou </a:t>
            </a:r>
            <a:r>
              <a:rPr lang="pt-BR" sz="1600" dirty="0" err="1" smtClean="0">
                <a:latin typeface="Palatino Linotype" pitchFamily="18" charset="0"/>
              </a:rPr>
              <a:t>remuneração-de-benefício</a:t>
            </a:r>
            <a:r>
              <a:rPr lang="pt-BR" sz="1600" dirty="0" smtClean="0">
                <a:latin typeface="Palatino Linotype" pitchFamily="18" charset="0"/>
              </a:rPr>
              <a:t>, nos termos da lei seriam os seguintes: </a:t>
            </a:r>
          </a:p>
          <a:p>
            <a:pPr algn="just"/>
            <a:r>
              <a:rPr lang="pt-BR" sz="1600" b="1" dirty="0" smtClean="0">
                <a:latin typeface="Palatino Linotype" pitchFamily="18" charset="0"/>
              </a:rPr>
              <a:t>1.º passo</a:t>
            </a:r>
            <a:r>
              <a:rPr lang="pt-BR" sz="1600" dirty="0" smtClean="0">
                <a:latin typeface="Palatino Linotype" pitchFamily="18" charset="0"/>
              </a:rPr>
              <a:t> – Apura-se todas as contribuições a partir do mês de competência julho/94 ou a partir de quando houver as contribuição, até a data em que o servidor atingiu os requisitos previstos na norma e efetivará a aposentadoria; </a:t>
            </a:r>
          </a:p>
          <a:p>
            <a:pPr algn="just"/>
            <a:r>
              <a:rPr lang="pt-BR" sz="1600" b="1" dirty="0" smtClean="0">
                <a:latin typeface="Palatino Linotype" pitchFamily="18" charset="0"/>
              </a:rPr>
              <a:t>2.º passo </a:t>
            </a:r>
            <a:r>
              <a:rPr lang="pt-BR" sz="1600" dirty="0" smtClean="0">
                <a:latin typeface="Palatino Linotype" pitchFamily="18" charset="0"/>
              </a:rPr>
              <a:t>– Aplica-se os índices de correções mês a mês, de acordo com portaria mensal emitida pelo Ministério da Previdência Social, que serve de base para a atualização dos valores dos salários contribuições do Regime Geral do INSS; </a:t>
            </a:r>
          </a:p>
          <a:p>
            <a:pPr algn="just"/>
            <a:r>
              <a:rPr lang="pt-BR" sz="1600" b="1" dirty="0" smtClean="0">
                <a:latin typeface="Palatino Linotype" pitchFamily="18" charset="0"/>
              </a:rPr>
              <a:t>3.º passo </a:t>
            </a:r>
            <a:r>
              <a:rPr lang="pt-BR" sz="1600" dirty="0" smtClean="0">
                <a:latin typeface="Palatino Linotype" pitchFamily="18" charset="0"/>
              </a:rPr>
              <a:t>– Selecionar e somar oitenta por cento das maiores contribuições do período compreendido no primeiro passo; </a:t>
            </a:r>
          </a:p>
          <a:p>
            <a:pPr algn="just"/>
            <a:r>
              <a:rPr lang="pt-BR" sz="1600" b="1" dirty="0" smtClean="0">
                <a:latin typeface="Palatino Linotype" pitchFamily="18" charset="0"/>
              </a:rPr>
              <a:t>4.º passo </a:t>
            </a:r>
            <a:r>
              <a:rPr lang="pt-BR" sz="1600" dirty="0" smtClean="0">
                <a:latin typeface="Palatino Linotype" pitchFamily="18" charset="0"/>
              </a:rPr>
              <a:t>– Buscar o número de meses que significou 80% das melhores contribuições; </a:t>
            </a:r>
          </a:p>
          <a:p>
            <a:pPr algn="just"/>
            <a:r>
              <a:rPr lang="pt-BR" sz="1600" b="1" dirty="0" smtClean="0">
                <a:latin typeface="Palatino Linotype" pitchFamily="18" charset="0"/>
              </a:rPr>
              <a:t>5.º passo </a:t>
            </a:r>
            <a:r>
              <a:rPr lang="pt-BR" sz="1600" dirty="0" smtClean="0">
                <a:latin typeface="Palatino Linotype" pitchFamily="18" charset="0"/>
              </a:rPr>
              <a:t>– Aplicar a média aritmética simples, dividindo o valor encontrado no passo 3, pelo número de meses encontrado no passo 4; </a:t>
            </a:r>
          </a:p>
          <a:p>
            <a:pPr algn="just"/>
            <a:r>
              <a:rPr lang="pt-BR" sz="1600" b="1" dirty="0" smtClean="0">
                <a:latin typeface="Palatino Linotype" pitchFamily="18" charset="0"/>
              </a:rPr>
              <a:t>6.º passo </a:t>
            </a:r>
            <a:r>
              <a:rPr lang="pt-BR" sz="1600" dirty="0" smtClean="0">
                <a:latin typeface="Palatino Linotype" pitchFamily="18" charset="0"/>
              </a:rPr>
              <a:t>– Encontra-se então, o valor de 100% da </a:t>
            </a:r>
            <a:r>
              <a:rPr lang="pt-BR" sz="1600" dirty="0" err="1" smtClean="0">
                <a:latin typeface="Palatino Linotype" pitchFamily="18" charset="0"/>
              </a:rPr>
              <a:t>remuneração-de-benefício</a:t>
            </a:r>
            <a:r>
              <a:rPr lang="pt-BR" sz="1600" dirty="0" smtClean="0">
                <a:latin typeface="Palatino Linotype" pitchFamily="18" charset="0"/>
              </a:rPr>
              <a:t> ou provento final; </a:t>
            </a:r>
          </a:p>
          <a:p>
            <a:pPr algn="just"/>
            <a:r>
              <a:rPr lang="pt-BR" sz="1600" b="1" dirty="0" smtClean="0">
                <a:latin typeface="Palatino Linotype" pitchFamily="18" charset="0"/>
              </a:rPr>
              <a:t>7.º passo </a:t>
            </a:r>
            <a:r>
              <a:rPr lang="pt-BR" sz="1600" dirty="0" smtClean="0">
                <a:latin typeface="Palatino Linotype" pitchFamily="18" charset="0"/>
              </a:rPr>
              <a:t>– Confrontar com a remuneração do cargo efetivo da aposentadoria, a fim de cumprir a limitação prevista no art. 40, § 2º, da </a:t>
            </a:r>
            <a:r>
              <a:rPr lang="pt-BR" sz="1600" dirty="0" err="1" smtClean="0">
                <a:latin typeface="Palatino Linotype" pitchFamily="18" charset="0"/>
              </a:rPr>
              <a:t>C.F.</a:t>
            </a:r>
            <a:r>
              <a:rPr lang="pt-BR" sz="1600" dirty="0" smtClean="0">
                <a:latin typeface="Palatino Linotype" pitchFamily="18" charset="0"/>
              </a:rPr>
              <a:t> </a:t>
            </a:r>
          </a:p>
          <a:p>
            <a:pPr algn="just"/>
            <a:r>
              <a:rPr lang="pt-BR" sz="1600" b="1" dirty="0" smtClean="0">
                <a:latin typeface="Palatino Linotype" pitchFamily="18" charset="0"/>
              </a:rPr>
              <a:t>8.º passo</a:t>
            </a:r>
            <a:r>
              <a:rPr lang="pt-BR" sz="1600" dirty="0" smtClean="0">
                <a:latin typeface="Palatino Linotype" pitchFamily="18" charset="0"/>
              </a:rPr>
              <a:t> – Aplicar a proporcionalidade correspondente ao tempo efetivamente contribuído.”</a:t>
            </a:r>
            <a:endParaRPr lang="pt-BR" sz="1600" dirty="0">
              <a:latin typeface="Palatino Linotype" pitchFamily="18"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23528" y="404664"/>
            <a:ext cx="8496944" cy="3785652"/>
          </a:xfrm>
          <a:prstGeom prst="rect">
            <a:avLst/>
          </a:prstGeom>
        </p:spPr>
        <p:txBody>
          <a:bodyPr wrap="square">
            <a:spAutoFit/>
          </a:bodyPr>
          <a:lstStyle/>
          <a:p>
            <a:pPr algn="ctr"/>
            <a:r>
              <a:rPr lang="pt-BR" sz="1600" b="1" dirty="0" smtClean="0">
                <a:latin typeface="Palatino Linotype" pitchFamily="18" charset="0"/>
              </a:rPr>
              <a:t>CÁLCULO DE PROVENTOS PROPORCIONAIS PELA MÉDIA </a:t>
            </a:r>
          </a:p>
          <a:p>
            <a:pPr algn="just"/>
            <a:endParaRPr lang="pt-BR" sz="1600" dirty="0" smtClean="0">
              <a:latin typeface="Palatino Linotype" pitchFamily="18" charset="0"/>
            </a:endParaRPr>
          </a:p>
          <a:p>
            <a:pPr algn="just"/>
            <a:r>
              <a:rPr lang="pt-BR" sz="1600" dirty="0" smtClean="0">
                <a:latin typeface="Palatino Linotype" pitchFamily="18" charset="0"/>
              </a:rPr>
              <a:t>Para o cálculo dos proventos proporcionais será considerada como base de cálculo a média aritmética simples limitada à remuneração da atividade, à razão de 1/35 (um trinta e cinco avos), se homem, 1/30 (um trinta avos), se mulher, por ano de contribuição, pois nessa regra as aposentadorias são todas fracionadas. </a:t>
            </a:r>
          </a:p>
          <a:p>
            <a:pPr algn="just"/>
            <a:endParaRPr lang="pt-BR" sz="1600" dirty="0" smtClean="0">
              <a:latin typeface="Palatino Linotype" pitchFamily="18" charset="0"/>
            </a:endParaRPr>
          </a:p>
          <a:p>
            <a:pPr algn="just"/>
            <a:r>
              <a:rPr lang="pt-BR" sz="1600" dirty="0" smtClean="0">
                <a:latin typeface="Palatino Linotype" pitchFamily="18" charset="0"/>
              </a:rPr>
              <a:t>Como exemplo, um servidor que ingressou em 05/2000 e tenha sido aposentado por invalidez em DEZ/2004, possui apenas 3 anos de serviço público, fato que gera a fração de 3/35, fração essa que será aplicada sobre o resultado da média. Para facilitar, vamos considerar um cálculo de média cujo resultado é R$ 1.000,00, ficando os proventos proporcionais da seguinte forma: 1.000,00 x 3/35 = 85,71. </a:t>
            </a:r>
          </a:p>
          <a:p>
            <a:pPr algn="just"/>
            <a:endParaRPr lang="pt-BR" sz="1600" dirty="0" smtClean="0">
              <a:latin typeface="Palatino Linotype" pitchFamily="18" charset="0"/>
            </a:endParaRPr>
          </a:p>
          <a:p>
            <a:pPr algn="just"/>
            <a:r>
              <a:rPr lang="pt-BR" sz="1600" dirty="0" smtClean="0">
                <a:latin typeface="Palatino Linotype" pitchFamily="18" charset="0"/>
              </a:rPr>
              <a:t>Como esse valor é inferior ao salário mínimo, os proventos serão fixados no valor deste. </a:t>
            </a:r>
          </a:p>
          <a:p>
            <a:pPr algn="just"/>
            <a:endParaRPr lang="pt-BR" sz="1600" dirty="0" smtClean="0">
              <a:latin typeface="Palatino Linotype" pitchFamily="18" charset="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83568" y="476672"/>
            <a:ext cx="7056784" cy="4876399"/>
          </a:xfrm>
          <a:prstGeom prst="rect">
            <a:avLst/>
          </a:prstGeom>
          <a:noFill/>
          <a:ln w="9525">
            <a:noFill/>
            <a:miter lim="800000"/>
            <a:headEnd/>
            <a:tailEnd/>
          </a:ln>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331640" y="620688"/>
            <a:ext cx="6371976" cy="5487363"/>
          </a:xfrm>
          <a:prstGeom prst="rect">
            <a:avLst/>
          </a:prstGeom>
          <a:noFill/>
          <a:ln w="9525">
            <a:noFill/>
            <a:miter lim="800000"/>
            <a:headEnd/>
            <a:tailEnd/>
          </a:ln>
        </p:spPr>
      </p:pic>
      <p:sp>
        <p:nvSpPr>
          <p:cNvPr id="3" name="CaixaDeTexto 2"/>
          <p:cNvSpPr txBox="1"/>
          <p:nvPr/>
        </p:nvSpPr>
        <p:spPr>
          <a:xfrm>
            <a:off x="323528" y="332656"/>
            <a:ext cx="8496944" cy="338554"/>
          </a:xfrm>
          <a:prstGeom prst="rect">
            <a:avLst/>
          </a:prstGeom>
          <a:noFill/>
        </p:spPr>
        <p:txBody>
          <a:bodyPr wrap="square" rtlCol="0">
            <a:spAutoFit/>
          </a:bodyPr>
          <a:lstStyle/>
          <a:p>
            <a:pPr algn="ctr"/>
            <a:r>
              <a:rPr lang="pt-BR" sz="1600" b="1" dirty="0" smtClean="0">
                <a:latin typeface="Palatino Linotype" pitchFamily="18" charset="0"/>
              </a:rPr>
              <a:t>CÁLCULO DE PROVENTOS INTEGRAIS PELA MÉDIA</a:t>
            </a:r>
            <a:endParaRPr lang="pt-BR" sz="1600" b="1" dirty="0">
              <a:latin typeface="Palatino Linotype"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14282" y="285728"/>
            <a:ext cx="8715436" cy="5909310"/>
          </a:xfrm>
          <a:prstGeom prst="rect">
            <a:avLst/>
          </a:prstGeom>
          <a:noFill/>
        </p:spPr>
        <p:txBody>
          <a:bodyPr wrap="square" rtlCol="0">
            <a:spAutoFit/>
          </a:bodyPr>
          <a:lstStyle/>
          <a:p>
            <a:pPr algn="ctr"/>
            <a:r>
              <a:rPr lang="pt-BR" sz="1600" b="1" dirty="0" smtClean="0">
                <a:latin typeface="Palatino Linotype" pitchFamily="18" charset="0"/>
              </a:rPr>
              <a:t>INSTRUÇÃO </a:t>
            </a:r>
            <a:r>
              <a:rPr lang="pt-BR" sz="1600" b="1" dirty="0">
                <a:latin typeface="Palatino Linotype" pitchFamily="18" charset="0"/>
              </a:rPr>
              <a:t>NORMATIVA </a:t>
            </a:r>
            <a:r>
              <a:rPr lang="pt-BR" sz="1600" b="1" dirty="0" smtClean="0">
                <a:latin typeface="Palatino Linotype" pitchFamily="18" charset="0"/>
              </a:rPr>
              <a:t>Nº 13/TCER-2004</a:t>
            </a:r>
            <a:endParaRPr lang="pt-BR" sz="1600" b="1" dirty="0">
              <a:latin typeface="Palatino Linotype" pitchFamily="18" charset="0"/>
            </a:endParaRPr>
          </a:p>
          <a:p>
            <a:pPr algn="ctr"/>
            <a:endParaRPr lang="pt-BR" sz="1200" dirty="0" smtClean="0">
              <a:latin typeface="Palatino Linotype" pitchFamily="18" charset="0"/>
            </a:endParaRPr>
          </a:p>
          <a:p>
            <a:pPr algn="ctr"/>
            <a:r>
              <a:rPr lang="pt-BR" sz="1400" dirty="0" smtClean="0">
                <a:latin typeface="Palatino Linotype" pitchFamily="18" charset="0"/>
              </a:rPr>
              <a:t>Seção </a:t>
            </a:r>
            <a:r>
              <a:rPr lang="pt-BR" sz="1400" dirty="0">
                <a:latin typeface="Palatino Linotype" pitchFamily="18" charset="0"/>
              </a:rPr>
              <a:t>II </a:t>
            </a:r>
          </a:p>
          <a:p>
            <a:pPr algn="ctr"/>
            <a:r>
              <a:rPr lang="pt-BR" sz="1400" dirty="0">
                <a:latin typeface="Palatino Linotype" pitchFamily="18" charset="0"/>
              </a:rPr>
              <a:t>Da Concessão de Aposentadoria, Reforma e Pensão </a:t>
            </a:r>
          </a:p>
          <a:p>
            <a:pPr algn="ctr"/>
            <a:r>
              <a:rPr lang="pt-BR" sz="1400" dirty="0">
                <a:latin typeface="Palatino Linotype" pitchFamily="18" charset="0"/>
              </a:rPr>
              <a:t>Subseção I </a:t>
            </a:r>
          </a:p>
          <a:p>
            <a:pPr algn="ctr"/>
            <a:r>
              <a:rPr lang="pt-BR" sz="1400" dirty="0">
                <a:latin typeface="Palatino Linotype" pitchFamily="18" charset="0"/>
              </a:rPr>
              <a:t>Da Concessão de Aposentadoria </a:t>
            </a:r>
          </a:p>
          <a:p>
            <a:pPr algn="just"/>
            <a:r>
              <a:rPr lang="pt-BR" sz="1400" dirty="0">
                <a:latin typeface="Palatino Linotype" pitchFamily="18" charset="0"/>
              </a:rPr>
              <a:t>Art. 26. O procedimento para fins </a:t>
            </a:r>
            <a:r>
              <a:rPr lang="pt-BR" sz="1400" dirty="0" smtClean="0">
                <a:latin typeface="Palatino Linotype" pitchFamily="18" charset="0"/>
              </a:rPr>
              <a:t>de </a:t>
            </a:r>
            <a:r>
              <a:rPr lang="pt-BR" sz="1400" dirty="0">
                <a:latin typeface="Palatino Linotype" pitchFamily="18" charset="0"/>
              </a:rPr>
              <a:t>registro do ato de concessão de </a:t>
            </a:r>
            <a:r>
              <a:rPr lang="pt-BR" sz="1400" dirty="0" smtClean="0">
                <a:latin typeface="Palatino Linotype" pitchFamily="18" charset="0"/>
              </a:rPr>
              <a:t>aposentadoria </a:t>
            </a:r>
            <a:r>
              <a:rPr lang="pt-BR" sz="1400" dirty="0">
                <a:latin typeface="Palatino Linotype" pitchFamily="18" charset="0"/>
              </a:rPr>
              <a:t>será iniciado com a </a:t>
            </a:r>
            <a:r>
              <a:rPr lang="pt-BR" sz="1400" dirty="0" smtClean="0">
                <a:latin typeface="Palatino Linotype" pitchFamily="18" charset="0"/>
              </a:rPr>
              <a:t>abertura de </a:t>
            </a:r>
            <a:r>
              <a:rPr lang="pt-BR" sz="1400" dirty="0">
                <a:latin typeface="Palatino Linotype" pitchFamily="18" charset="0"/>
              </a:rPr>
              <a:t>processo administrativo, devidamente </a:t>
            </a:r>
            <a:r>
              <a:rPr lang="pt-BR" sz="1400" dirty="0" smtClean="0">
                <a:latin typeface="Palatino Linotype" pitchFamily="18" charset="0"/>
              </a:rPr>
              <a:t>autuado</a:t>
            </a:r>
            <a:r>
              <a:rPr lang="pt-BR" sz="1400" dirty="0">
                <a:latin typeface="Palatino Linotype" pitchFamily="18" charset="0"/>
              </a:rPr>
              <a:t>, protocolado e numerado, a ser </a:t>
            </a:r>
            <a:r>
              <a:rPr lang="pt-BR" sz="1400" dirty="0" smtClean="0">
                <a:latin typeface="Palatino Linotype" pitchFamily="18" charset="0"/>
              </a:rPr>
              <a:t>encaminhado </a:t>
            </a:r>
            <a:r>
              <a:rPr lang="pt-BR" sz="1400" dirty="0">
                <a:latin typeface="Palatino Linotype" pitchFamily="18" charset="0"/>
              </a:rPr>
              <a:t>pela Unidade Administrativa </a:t>
            </a:r>
            <a:r>
              <a:rPr lang="pt-BR" sz="1400" dirty="0" smtClean="0">
                <a:latin typeface="Palatino Linotype" pitchFamily="18" charset="0"/>
              </a:rPr>
              <a:t>ao </a:t>
            </a:r>
            <a:r>
              <a:rPr lang="pt-BR" sz="1400" dirty="0">
                <a:latin typeface="Palatino Linotype" pitchFamily="18" charset="0"/>
              </a:rPr>
              <a:t>Tribunal de Contas, </a:t>
            </a:r>
            <a:r>
              <a:rPr lang="pt-BR" sz="1400" b="1" dirty="0">
                <a:solidFill>
                  <a:srgbClr val="FF0000"/>
                </a:solidFill>
                <a:latin typeface="Palatino Linotype" pitchFamily="18" charset="0"/>
              </a:rPr>
              <a:t>contendo obrigatoriamente os seguintes documentos</a:t>
            </a:r>
            <a:r>
              <a:rPr lang="pt-BR" sz="1400" dirty="0">
                <a:latin typeface="Palatino Linotype" pitchFamily="18" charset="0"/>
              </a:rPr>
              <a:t>: </a:t>
            </a:r>
          </a:p>
          <a:p>
            <a:pPr algn="just"/>
            <a:r>
              <a:rPr lang="pt-BR" sz="1400" dirty="0">
                <a:latin typeface="Palatino Linotype" pitchFamily="18" charset="0"/>
              </a:rPr>
              <a:t>I - requerimento do servidor, no caso de aposentadoria voluntária; </a:t>
            </a:r>
          </a:p>
          <a:p>
            <a:pPr algn="just"/>
            <a:r>
              <a:rPr lang="pt-BR" sz="1400" dirty="0">
                <a:latin typeface="Palatino Linotype" pitchFamily="18" charset="0"/>
              </a:rPr>
              <a:t>II - cópia do documento de identidade e cadastro de pessoa física (</a:t>
            </a:r>
            <a:r>
              <a:rPr lang="pt-BR" sz="1400" dirty="0" err="1">
                <a:latin typeface="Palatino Linotype" pitchFamily="18" charset="0"/>
              </a:rPr>
              <a:t>C.P.F.</a:t>
            </a:r>
            <a:r>
              <a:rPr lang="pt-BR" sz="1400" dirty="0">
                <a:latin typeface="Palatino Linotype" pitchFamily="18" charset="0"/>
              </a:rPr>
              <a:t>); </a:t>
            </a:r>
          </a:p>
          <a:p>
            <a:pPr algn="just"/>
            <a:r>
              <a:rPr lang="pt-BR" sz="1400" dirty="0">
                <a:latin typeface="Palatino Linotype" pitchFamily="18" charset="0"/>
              </a:rPr>
              <a:t>III - certidão de tempo de serviço, </a:t>
            </a:r>
            <a:r>
              <a:rPr lang="pt-BR" sz="1400" dirty="0" smtClean="0">
                <a:latin typeface="Palatino Linotype" pitchFamily="18" charset="0"/>
              </a:rPr>
              <a:t>elaborada </a:t>
            </a:r>
            <a:r>
              <a:rPr lang="pt-BR" sz="1400" dirty="0">
                <a:latin typeface="Palatino Linotype" pitchFamily="18" charset="0"/>
              </a:rPr>
              <a:t>conforme formulário - anexo </a:t>
            </a:r>
            <a:r>
              <a:rPr lang="pt-BR" sz="1400" dirty="0" smtClean="0">
                <a:latin typeface="Palatino Linotype" pitchFamily="18" charset="0"/>
              </a:rPr>
              <a:t>TC-31</a:t>
            </a:r>
            <a:r>
              <a:rPr lang="pt-BR" sz="1400" dirty="0">
                <a:latin typeface="Palatino Linotype" pitchFamily="18" charset="0"/>
              </a:rPr>
              <a:t>, onde havendo tempo de serviço prestado a órgãos públicos e empresas privadas, </a:t>
            </a:r>
            <a:r>
              <a:rPr lang="pt-BR" sz="1400" dirty="0" smtClean="0">
                <a:latin typeface="Palatino Linotype" pitchFamily="18" charset="0"/>
              </a:rPr>
              <a:t>deverão </a:t>
            </a:r>
            <a:r>
              <a:rPr lang="pt-BR" sz="1400" dirty="0">
                <a:latin typeface="Palatino Linotype" pitchFamily="18" charset="0"/>
              </a:rPr>
              <a:t>acompanhar as respectivas certidões; </a:t>
            </a:r>
          </a:p>
          <a:p>
            <a:pPr algn="just"/>
            <a:r>
              <a:rPr lang="pt-BR" sz="1400" dirty="0">
                <a:latin typeface="Palatino Linotype" pitchFamily="18" charset="0"/>
              </a:rPr>
              <a:t>IV - cópia do ato de concessão da </a:t>
            </a:r>
            <a:r>
              <a:rPr lang="pt-BR" sz="1400" dirty="0" smtClean="0">
                <a:latin typeface="Palatino Linotype" pitchFamily="18" charset="0"/>
              </a:rPr>
              <a:t>aposentadoria</a:t>
            </a:r>
            <a:r>
              <a:rPr lang="pt-BR" sz="1400" dirty="0">
                <a:latin typeface="Palatino Linotype" pitchFamily="18" charset="0"/>
              </a:rPr>
              <a:t>, contendo o nome do servidor, </a:t>
            </a:r>
            <a:r>
              <a:rPr lang="pt-BR" sz="1400" dirty="0" smtClean="0">
                <a:latin typeface="Palatino Linotype" pitchFamily="18" charset="0"/>
              </a:rPr>
              <a:t>cargo</a:t>
            </a:r>
            <a:r>
              <a:rPr lang="pt-BR" sz="1400" dirty="0">
                <a:latin typeface="Palatino Linotype" pitchFamily="18" charset="0"/>
              </a:rPr>
              <a:t>, classe e referência, carga horária, regime jurídico e a fundamentação legal; </a:t>
            </a:r>
            <a:endParaRPr lang="pt-BR" sz="1400" dirty="0" smtClean="0">
              <a:latin typeface="Palatino Linotype" pitchFamily="18" charset="0"/>
            </a:endParaRPr>
          </a:p>
          <a:p>
            <a:pPr algn="just"/>
            <a:r>
              <a:rPr lang="pt-BR" sz="1400" dirty="0">
                <a:latin typeface="Palatino Linotype" pitchFamily="18" charset="0"/>
              </a:rPr>
              <a:t>V - cópia da publicação do ato de aposentadoria; </a:t>
            </a:r>
          </a:p>
          <a:p>
            <a:pPr algn="just"/>
            <a:r>
              <a:rPr lang="pt-BR" sz="1400" dirty="0">
                <a:latin typeface="Palatino Linotype" pitchFamily="18" charset="0"/>
              </a:rPr>
              <a:t>VI - planilha de proventos, elaborada conforme formulário - anexo TC-32; </a:t>
            </a:r>
          </a:p>
          <a:p>
            <a:pPr algn="just"/>
            <a:r>
              <a:rPr lang="pt-BR" sz="1400" dirty="0">
                <a:latin typeface="Palatino Linotype" pitchFamily="18" charset="0"/>
              </a:rPr>
              <a:t>VII - cópia do contracheque do último mês na ativa ou ficha financeira; </a:t>
            </a:r>
          </a:p>
          <a:p>
            <a:pPr algn="just"/>
            <a:r>
              <a:rPr lang="pt-BR" sz="1400" dirty="0">
                <a:latin typeface="Palatino Linotype" pitchFamily="18" charset="0"/>
              </a:rPr>
              <a:t>VIII - declaração de não acumulação remunerada de cargos, empregos, funções </a:t>
            </a:r>
            <a:r>
              <a:rPr lang="pt-BR" sz="1400" dirty="0" smtClean="0">
                <a:latin typeface="Palatino Linotype" pitchFamily="18" charset="0"/>
              </a:rPr>
              <a:t>públicas </a:t>
            </a:r>
            <a:r>
              <a:rPr lang="pt-BR" sz="1400" dirty="0">
                <a:latin typeface="Palatino Linotype" pitchFamily="18" charset="0"/>
              </a:rPr>
              <a:t>e proventos ou de acumulação legal, assinada pelo servidor; </a:t>
            </a:r>
          </a:p>
          <a:p>
            <a:pPr algn="just"/>
            <a:r>
              <a:rPr lang="pt-BR" sz="1400" dirty="0">
                <a:latin typeface="Palatino Linotype" pitchFamily="18" charset="0"/>
              </a:rPr>
              <a:t>IX - cópia da ficha funcional; </a:t>
            </a:r>
          </a:p>
          <a:p>
            <a:pPr algn="just"/>
            <a:r>
              <a:rPr lang="pt-BR" sz="1400" dirty="0">
                <a:latin typeface="Palatino Linotype" pitchFamily="18" charset="0"/>
              </a:rPr>
              <a:t>X - laudo expedido por junta médica credenciada, no caso de aposentadoria por </a:t>
            </a:r>
            <a:r>
              <a:rPr lang="pt-BR" sz="1400" dirty="0" smtClean="0">
                <a:latin typeface="Palatino Linotype" pitchFamily="18" charset="0"/>
              </a:rPr>
              <a:t>invalidez</a:t>
            </a:r>
            <a:r>
              <a:rPr lang="pt-BR" sz="1400" dirty="0">
                <a:latin typeface="Palatino Linotype" pitchFamily="18" charset="0"/>
              </a:rPr>
              <a:t>, onde conste a natureza da moléstia grave, contagiosa ou incurável, </a:t>
            </a:r>
            <a:r>
              <a:rPr lang="pt-BR" sz="1400" dirty="0" smtClean="0">
                <a:latin typeface="Palatino Linotype" pitchFamily="18" charset="0"/>
              </a:rPr>
              <a:t>especificada </a:t>
            </a:r>
            <a:r>
              <a:rPr lang="pt-BR" sz="1400" dirty="0">
                <a:latin typeface="Palatino Linotype" pitchFamily="18" charset="0"/>
              </a:rPr>
              <a:t>em lei, ou que a invalidez foi </a:t>
            </a:r>
            <a:r>
              <a:rPr lang="pt-BR" sz="1400" dirty="0" smtClean="0">
                <a:latin typeface="Palatino Linotype" pitchFamily="18" charset="0"/>
              </a:rPr>
              <a:t>motivada </a:t>
            </a:r>
            <a:r>
              <a:rPr lang="pt-BR" sz="1400" dirty="0">
                <a:latin typeface="Palatino Linotype" pitchFamily="18" charset="0"/>
              </a:rPr>
              <a:t>por moléstia profissional ou por </a:t>
            </a:r>
            <a:r>
              <a:rPr lang="pt-BR" sz="1400" dirty="0" smtClean="0">
                <a:latin typeface="Palatino Linotype" pitchFamily="18" charset="0"/>
              </a:rPr>
              <a:t>acidente </a:t>
            </a:r>
            <a:r>
              <a:rPr lang="pt-BR" sz="1400" dirty="0">
                <a:latin typeface="Palatino Linotype" pitchFamily="18" charset="0"/>
              </a:rPr>
              <a:t>em serviço, conforme o caso, e, se necessário, a curatela; </a:t>
            </a:r>
          </a:p>
          <a:p>
            <a:pPr algn="just"/>
            <a:r>
              <a:rPr lang="pt-BR" sz="1400" dirty="0">
                <a:latin typeface="Palatino Linotype" pitchFamily="18" charset="0"/>
              </a:rPr>
              <a:t>XI - certidão consignando a forma de </a:t>
            </a:r>
            <a:r>
              <a:rPr lang="pt-BR" sz="1400" dirty="0" smtClean="0">
                <a:latin typeface="Palatino Linotype" pitchFamily="18" charset="0"/>
              </a:rPr>
              <a:t>admissão </a:t>
            </a:r>
            <a:r>
              <a:rPr lang="pt-BR" sz="1400" dirty="0">
                <a:latin typeface="Palatino Linotype" pitchFamily="18" charset="0"/>
              </a:rPr>
              <a:t>do servidor, contendo a data da </a:t>
            </a:r>
            <a:r>
              <a:rPr lang="pt-BR" sz="1400" dirty="0" smtClean="0">
                <a:latin typeface="Palatino Linotype" pitchFamily="18" charset="0"/>
              </a:rPr>
              <a:t>realização </a:t>
            </a:r>
            <a:r>
              <a:rPr lang="pt-BR" sz="1400" dirty="0">
                <a:latin typeface="Palatino Linotype" pitchFamily="18" charset="0"/>
              </a:rPr>
              <a:t>do concurso, nomeação e posse, assinada pelo responsável do setor </a:t>
            </a:r>
            <a:r>
              <a:rPr lang="pt-BR" sz="1400" dirty="0" smtClean="0">
                <a:latin typeface="Palatino Linotype" pitchFamily="18" charset="0"/>
              </a:rPr>
              <a:t>competente</a:t>
            </a:r>
            <a:r>
              <a:rPr lang="pt-BR" sz="1400" dirty="0">
                <a:latin typeface="Palatino Linotype" pitchFamily="18" charset="0"/>
              </a:rPr>
              <a:t>. </a:t>
            </a:r>
            <a:endParaRPr lang="pt-BR" sz="1400" dirty="0" smtClean="0">
              <a:latin typeface="Palatino Linotype" pitchFamily="18" charset="0"/>
            </a:endParaRPr>
          </a:p>
          <a:p>
            <a:pPr algn="just"/>
            <a:r>
              <a:rPr lang="pt-BR" sz="1400" dirty="0">
                <a:latin typeface="Palatino Linotype" pitchFamily="18" charset="0"/>
              </a:rPr>
              <a:t>XII – comprovante de tempo de cinco </a:t>
            </a:r>
            <a:r>
              <a:rPr lang="pt-BR" sz="1400" dirty="0" smtClean="0">
                <a:latin typeface="Palatino Linotype" pitchFamily="18" charset="0"/>
              </a:rPr>
              <a:t>(</a:t>
            </a:r>
            <a:r>
              <a:rPr lang="pt-BR" sz="1400" dirty="0">
                <a:latin typeface="Palatino Linotype" pitchFamily="18" charset="0"/>
              </a:rPr>
              <a:t>5) anos no cargo em que se dará a </a:t>
            </a:r>
            <a:r>
              <a:rPr lang="pt-BR" sz="1400" dirty="0" smtClean="0">
                <a:latin typeface="Palatino Linotype" pitchFamily="18" charset="0"/>
              </a:rPr>
              <a:t>aposentadoria</a:t>
            </a:r>
            <a:r>
              <a:rPr lang="pt-BR" sz="1400" dirty="0">
                <a:latin typeface="Palatino Linotype" pitchFamily="18" charset="0"/>
              </a:rPr>
              <a:t>; </a:t>
            </a:r>
            <a:endParaRPr lang="pt-BR" sz="1200" dirty="0">
              <a:latin typeface="Palatino Linotype" pitchFamily="18" charset="0"/>
            </a:endParaRPr>
          </a:p>
        </p:txBody>
      </p:sp>
    </p:spTree>
  </p:cSld>
  <p:clrMapOvr>
    <a:masterClrMapping/>
  </p:clrMapOvr>
  <p:transition>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115616" y="692696"/>
            <a:ext cx="7098521" cy="2376264"/>
          </a:xfrm>
          <a:prstGeom prst="rect">
            <a:avLst/>
          </a:prstGeom>
          <a:noFill/>
          <a:ln w="9525">
            <a:noFill/>
            <a:miter lim="800000"/>
            <a:headEnd/>
            <a:tailEnd/>
          </a:ln>
        </p:spPr>
      </p:pic>
      <p:sp>
        <p:nvSpPr>
          <p:cNvPr id="3" name="CaixaDeTexto 2"/>
          <p:cNvSpPr txBox="1"/>
          <p:nvPr/>
        </p:nvSpPr>
        <p:spPr>
          <a:xfrm>
            <a:off x="539552" y="3645024"/>
            <a:ext cx="7704856" cy="584775"/>
          </a:xfrm>
          <a:prstGeom prst="rect">
            <a:avLst/>
          </a:prstGeom>
          <a:noFill/>
        </p:spPr>
        <p:txBody>
          <a:bodyPr wrap="square" rtlCol="0">
            <a:spAutoFit/>
          </a:bodyPr>
          <a:lstStyle/>
          <a:p>
            <a:pPr algn="just"/>
            <a:r>
              <a:rPr lang="pt-BR" sz="1600" dirty="0" smtClean="0">
                <a:latin typeface="Palatino Linotype" pitchFamily="18" charset="0"/>
              </a:rPr>
              <a:t>Observem que os proventos integrais serão fixados em R$ 1.000,00, isso porque a média foi superior à última remuneração do cargo efetivo.</a:t>
            </a:r>
            <a:endParaRPr lang="pt-BR" sz="1600" dirty="0">
              <a:latin typeface="Palatino Linotype" pitchFamily="18" charset="0"/>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79512" y="188641"/>
            <a:ext cx="8784976" cy="2062103"/>
          </a:xfrm>
          <a:prstGeom prst="rect">
            <a:avLst/>
          </a:prstGeom>
        </p:spPr>
        <p:txBody>
          <a:bodyPr wrap="square">
            <a:spAutoFit/>
          </a:bodyPr>
          <a:lstStyle/>
          <a:p>
            <a:pPr algn="ctr"/>
            <a:r>
              <a:rPr lang="pt-BR" sz="1600" b="1" dirty="0" smtClean="0">
                <a:latin typeface="Palatino Linotype" pitchFamily="18" charset="0"/>
              </a:rPr>
              <a:t>Tabela de atualização monetária dos </a:t>
            </a:r>
            <a:r>
              <a:rPr lang="pt-BR" sz="1600" b="1" dirty="0" err="1" smtClean="0">
                <a:latin typeface="Palatino Linotype" pitchFamily="18" charset="0"/>
              </a:rPr>
              <a:t>salários-de-contribuição</a:t>
            </a:r>
            <a:endParaRPr lang="pt-BR" sz="1600" b="1" dirty="0" smtClean="0">
              <a:latin typeface="Palatino Linotype" pitchFamily="18" charset="0"/>
            </a:endParaRPr>
          </a:p>
          <a:p>
            <a:pPr algn="ctr"/>
            <a:endParaRPr lang="pt-BR" sz="1600" dirty="0" smtClean="0">
              <a:latin typeface="Palatino Linotype" pitchFamily="18" charset="0"/>
            </a:endParaRPr>
          </a:p>
          <a:p>
            <a:pPr algn="ctr"/>
            <a:r>
              <a:rPr lang="pt-BR" sz="1600" dirty="0" smtClean="0">
                <a:latin typeface="Palatino Linotype" pitchFamily="18" charset="0"/>
              </a:rPr>
              <a:t>(Art.33, Decreto No 3.048/99)</a:t>
            </a:r>
          </a:p>
          <a:p>
            <a:pPr algn="ctr"/>
            <a:r>
              <a:rPr lang="pt-BR" sz="1600" dirty="0" smtClean="0">
                <a:latin typeface="Palatino Linotype" pitchFamily="18" charset="0"/>
              </a:rPr>
              <a:t>(Art. 1º, §1º, Lei nº 10.887/2004)</a:t>
            </a:r>
          </a:p>
          <a:p>
            <a:pPr algn="ctr"/>
            <a:endParaRPr lang="pt-BR" sz="1600" dirty="0" smtClean="0">
              <a:latin typeface="Palatino Linotype" pitchFamily="18" charset="0"/>
            </a:endParaRPr>
          </a:p>
          <a:p>
            <a:pPr algn="ctr"/>
            <a:r>
              <a:rPr lang="pt-BR" sz="1600" dirty="0" smtClean="0">
                <a:latin typeface="Palatino Linotype" pitchFamily="18" charset="0"/>
              </a:rPr>
              <a:t>JUNHO/2015 -  ( Portaria Nº  229, de  10 .06.2015)</a:t>
            </a:r>
          </a:p>
          <a:p>
            <a:pPr algn="ctr"/>
            <a:endParaRPr lang="pt-BR" sz="1600" b="1" dirty="0" smtClean="0">
              <a:latin typeface="Palatino Linotype" pitchFamily="18" charset="0"/>
            </a:endParaRPr>
          </a:p>
          <a:p>
            <a:pPr algn="just"/>
            <a:endParaRPr lang="pt-BR" sz="1600" b="1" dirty="0">
              <a:latin typeface="Palatino Linotype"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467544" y="1988840"/>
            <a:ext cx="3590925" cy="362902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355976" y="1988840"/>
            <a:ext cx="3609975" cy="4619625"/>
          </a:xfrm>
          <a:prstGeom prst="rect">
            <a:avLst/>
          </a:prstGeom>
          <a:noFill/>
          <a:ln w="9525">
            <a:noFill/>
            <a:miter lim="800000"/>
            <a:headEnd/>
            <a:tailEnd/>
          </a:ln>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23528" y="404664"/>
            <a:ext cx="8640960" cy="3139321"/>
          </a:xfrm>
          <a:prstGeom prst="rect">
            <a:avLst/>
          </a:prstGeom>
        </p:spPr>
        <p:txBody>
          <a:bodyPr wrap="square">
            <a:spAutoFit/>
          </a:bodyPr>
          <a:lstStyle/>
          <a:p>
            <a:pPr algn="ctr"/>
            <a:endParaRPr lang="pt-BR" sz="1400" b="1" dirty="0" smtClean="0">
              <a:latin typeface="Palatino Linotype" pitchFamily="18" charset="0"/>
            </a:endParaRPr>
          </a:p>
          <a:p>
            <a:pPr algn="ctr"/>
            <a:r>
              <a:rPr lang="pt-BR" sz="1600" b="1" dirty="0" smtClean="0">
                <a:latin typeface="Palatino Linotype" pitchFamily="18" charset="0"/>
              </a:rPr>
              <a:t>Cálculo do valor de pensão</a:t>
            </a:r>
          </a:p>
          <a:p>
            <a:pPr algn="just"/>
            <a:endParaRPr lang="pt-BR" sz="1400" dirty="0" smtClean="0">
              <a:latin typeface="Palatino Linotype" pitchFamily="18" charset="0"/>
            </a:endParaRPr>
          </a:p>
          <a:p>
            <a:pPr algn="just"/>
            <a:endParaRPr lang="pt-BR" sz="1400" dirty="0" smtClean="0">
              <a:latin typeface="Palatino Linotype" pitchFamily="18" charset="0"/>
            </a:endParaRPr>
          </a:p>
          <a:p>
            <a:pPr algn="just"/>
            <a:endParaRPr lang="pt-BR" sz="1400" dirty="0" smtClean="0">
              <a:latin typeface="Palatino Linotype" pitchFamily="18" charset="0"/>
            </a:endParaRPr>
          </a:p>
          <a:p>
            <a:pPr algn="just"/>
            <a:r>
              <a:rPr lang="pt-BR" sz="1400" dirty="0" smtClean="0">
                <a:latin typeface="Palatino Linotype" pitchFamily="18" charset="0"/>
              </a:rPr>
              <a:t>Art. 40. [...] § 7º Lei disporá sobre a concessão do benefício de pensão por morte, que será igual:</a:t>
            </a:r>
          </a:p>
          <a:p>
            <a:pPr algn="just"/>
            <a:endParaRPr lang="pt-BR" sz="1400" dirty="0" smtClean="0">
              <a:latin typeface="Palatino Linotype" pitchFamily="18" charset="0"/>
            </a:endParaRPr>
          </a:p>
          <a:p>
            <a:pPr algn="just"/>
            <a:r>
              <a:rPr lang="pt-BR" sz="1400" dirty="0" smtClean="0">
                <a:latin typeface="Palatino Linotype" pitchFamily="18" charset="0"/>
              </a:rPr>
              <a:t>I - ao valor da totalidade dos proventos do </a:t>
            </a:r>
            <a:r>
              <a:rPr lang="pt-BR" sz="1400" b="1" dirty="0" smtClean="0">
                <a:solidFill>
                  <a:srgbClr val="FF0000"/>
                </a:solidFill>
                <a:latin typeface="Palatino Linotype" pitchFamily="18" charset="0"/>
              </a:rPr>
              <a:t>servidor falecido</a:t>
            </a:r>
            <a:r>
              <a:rPr lang="pt-BR" sz="1400" dirty="0" smtClean="0">
                <a:latin typeface="Palatino Linotype" pitchFamily="18" charset="0"/>
              </a:rPr>
              <a:t>, até o limite máximo estabelecido para os benefícios do regime geral de previdência social de que trata o art. 201, acrescido de setenta por cento da parcela excedente a este limite, caso aposentado à data do óbito; ou</a:t>
            </a:r>
          </a:p>
          <a:p>
            <a:pPr algn="just"/>
            <a:endParaRPr lang="pt-BR" sz="1400" dirty="0" smtClean="0">
              <a:latin typeface="Palatino Linotype" pitchFamily="18" charset="0"/>
            </a:endParaRPr>
          </a:p>
          <a:p>
            <a:pPr algn="just"/>
            <a:r>
              <a:rPr lang="pt-BR" sz="1400" dirty="0" smtClean="0">
                <a:latin typeface="Palatino Linotype" pitchFamily="18" charset="0"/>
              </a:rPr>
              <a:t>II - ao valor da totalidade da remuneração do </a:t>
            </a:r>
            <a:r>
              <a:rPr lang="pt-BR" sz="1400" b="1" dirty="0" smtClean="0">
                <a:solidFill>
                  <a:srgbClr val="FF0000"/>
                </a:solidFill>
                <a:latin typeface="Palatino Linotype" pitchFamily="18" charset="0"/>
              </a:rPr>
              <a:t>servidor no cargo efetivo </a:t>
            </a:r>
            <a:r>
              <a:rPr lang="pt-BR" sz="1400" dirty="0" smtClean="0">
                <a:latin typeface="Palatino Linotype" pitchFamily="18" charset="0"/>
              </a:rPr>
              <a:t>em que se deu o falecimento, até o limite máximo estabelecido para os benefícios do regime geral de previdência social de que trata o art. 201, acrescido de setenta por cento da parcela excedente a este limite, caso em atividade na data do óbito. </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79512" y="188640"/>
            <a:ext cx="8784976" cy="5509200"/>
          </a:xfrm>
          <a:prstGeom prst="rect">
            <a:avLst/>
          </a:prstGeom>
        </p:spPr>
        <p:txBody>
          <a:bodyPr wrap="square">
            <a:spAutoFit/>
          </a:bodyPr>
          <a:lstStyle/>
          <a:p>
            <a:pPr algn="ctr"/>
            <a:r>
              <a:rPr lang="pt-BR" sz="1600" b="1" dirty="0" smtClean="0">
                <a:latin typeface="Palatino Linotype" pitchFamily="18" charset="0"/>
              </a:rPr>
              <a:t>Resumo quanto aos índices de correção monetária e juros de mora a serem aplicados pela Fazenda Pública</a:t>
            </a:r>
          </a:p>
          <a:p>
            <a:pPr algn="just"/>
            <a:endParaRPr lang="pt-BR" sz="1600" dirty="0" smtClean="0">
              <a:latin typeface="Palatino Linotype" pitchFamily="18" charset="0"/>
            </a:endParaRPr>
          </a:p>
          <a:p>
            <a:pPr algn="just"/>
            <a:r>
              <a:rPr lang="pt-BR" sz="1600" dirty="0" smtClean="0">
                <a:latin typeface="Palatino Linotype" pitchFamily="18" charset="0"/>
              </a:rPr>
              <a:t>i) </a:t>
            </a:r>
            <a:r>
              <a:rPr lang="pt-BR" sz="1600" b="1" u="sng" dirty="0" smtClean="0">
                <a:latin typeface="Palatino Linotype" pitchFamily="18" charset="0"/>
              </a:rPr>
              <a:t>até 29/06/2009</a:t>
            </a:r>
            <a:r>
              <a:rPr lang="pt-BR" sz="1600" dirty="0" smtClean="0">
                <a:latin typeface="Palatino Linotype" pitchFamily="18" charset="0"/>
              </a:rPr>
              <a:t>: a atualização monetária e incidência de juros moratórios contra a Fazenda seguiria a legislação </a:t>
            </a:r>
            <a:r>
              <a:rPr lang="pt-BR" sz="1600" u="sng" dirty="0" smtClean="0">
                <a:latin typeface="Palatino Linotype" pitchFamily="18" charset="0"/>
              </a:rPr>
              <a:t>vigente à época</a:t>
            </a:r>
            <a:r>
              <a:rPr lang="pt-BR" sz="1600" dirty="0" smtClean="0">
                <a:latin typeface="Palatino Linotype" pitchFamily="18" charset="0"/>
              </a:rPr>
              <a:t>, ou seja:</a:t>
            </a:r>
          </a:p>
          <a:p>
            <a:pPr algn="just"/>
            <a:endParaRPr lang="pt-BR" sz="1600" dirty="0" smtClean="0">
              <a:latin typeface="Palatino Linotype" pitchFamily="18" charset="0"/>
            </a:endParaRPr>
          </a:p>
          <a:p>
            <a:pPr algn="just"/>
            <a:r>
              <a:rPr lang="pt-BR" sz="1600" dirty="0" smtClean="0">
                <a:latin typeface="Palatino Linotype" pitchFamily="18" charset="0"/>
              </a:rPr>
              <a:t>i.1.: atualização com base nos índices fornecidos pelos Tribunais.</a:t>
            </a:r>
          </a:p>
          <a:p>
            <a:pPr algn="just"/>
            <a:r>
              <a:rPr lang="pt-BR" sz="1600" dirty="0" smtClean="0">
                <a:latin typeface="Palatino Linotype" pitchFamily="18" charset="0"/>
              </a:rPr>
              <a:t>i.2.: juros de mora de 1% ao mês a partir de 11/01/2003 e juros de 0,5% ao mês até 10/01/2003 (Transição para o novo código civil de 2002).</a:t>
            </a:r>
          </a:p>
          <a:p>
            <a:pPr algn="just"/>
            <a:endParaRPr lang="pt-BR" sz="1600" dirty="0" smtClean="0">
              <a:latin typeface="Palatino Linotype" pitchFamily="18" charset="0"/>
            </a:endParaRPr>
          </a:p>
          <a:p>
            <a:pPr algn="just"/>
            <a:r>
              <a:rPr lang="pt-BR" sz="1600" dirty="0" smtClean="0">
                <a:latin typeface="Palatino Linotype" pitchFamily="18" charset="0"/>
              </a:rPr>
              <a:t>ii) a </a:t>
            </a:r>
            <a:r>
              <a:rPr lang="pt-BR" sz="1600" b="1" u="sng" dirty="0" smtClean="0">
                <a:latin typeface="Palatino Linotype" pitchFamily="18" charset="0"/>
              </a:rPr>
              <a:t>partir de 30/06/2009 a 25/03/2015</a:t>
            </a:r>
            <a:r>
              <a:rPr lang="pt-BR" sz="1600" dirty="0" smtClean="0">
                <a:latin typeface="Palatino Linotype" pitchFamily="18" charset="0"/>
              </a:rPr>
              <a:t>: (Data da entrada em vigor da Lei nº Lei 11.960/09, art.1-F da Lei nº 9494/97)</a:t>
            </a:r>
          </a:p>
          <a:p>
            <a:pPr algn="just"/>
            <a:endParaRPr lang="pt-BR" sz="1600" dirty="0" smtClean="0">
              <a:latin typeface="Palatino Linotype" pitchFamily="18" charset="0"/>
            </a:endParaRPr>
          </a:p>
          <a:p>
            <a:pPr algn="just"/>
            <a:r>
              <a:rPr lang="pt-BR" sz="1600" dirty="0" smtClean="0">
                <a:latin typeface="Palatino Linotype" pitchFamily="18" charset="0"/>
              </a:rPr>
              <a:t>ii.1.: a atualização monetária deverá ser realizada pela TR;</a:t>
            </a:r>
          </a:p>
          <a:p>
            <a:pPr algn="just"/>
            <a:r>
              <a:rPr lang="pt-BR" sz="1600" dirty="0" smtClean="0">
                <a:latin typeface="Palatino Linotype" pitchFamily="18" charset="0"/>
              </a:rPr>
              <a:t>ii.2.: juros moratórios nos mesmos moldes aplicados à caderneta de poupança.</a:t>
            </a:r>
          </a:p>
          <a:p>
            <a:pPr algn="just"/>
            <a:endParaRPr lang="pt-BR" sz="1600" b="1" u="sng" dirty="0" smtClean="0">
              <a:latin typeface="Palatino Linotype" pitchFamily="18" charset="0"/>
            </a:endParaRPr>
          </a:p>
          <a:p>
            <a:pPr algn="just"/>
            <a:r>
              <a:rPr lang="pt-BR" sz="1600" b="1" u="sng" dirty="0" smtClean="0">
                <a:latin typeface="Palatino Linotype" pitchFamily="18" charset="0"/>
              </a:rPr>
              <a:t>iii) a partir de 25/03/2015:</a:t>
            </a:r>
            <a:r>
              <a:rPr lang="pt-BR" sz="1600" dirty="0" smtClean="0">
                <a:latin typeface="Palatino Linotype" pitchFamily="18" charset="0"/>
              </a:rPr>
              <a:t> (Data da modulação dos efeitos das </a:t>
            </a:r>
            <a:r>
              <a:rPr lang="pt-BR" sz="1600" dirty="0" err="1" smtClean="0">
                <a:latin typeface="Palatino Linotype" pitchFamily="18" charset="0"/>
              </a:rPr>
              <a:t>ADI´s</a:t>
            </a:r>
            <a:r>
              <a:rPr lang="pt-BR" sz="1600" dirty="0" smtClean="0">
                <a:latin typeface="Palatino Linotype" pitchFamily="18" charset="0"/>
              </a:rPr>
              <a:t> 4357 e 4425 pelo STF)</a:t>
            </a:r>
          </a:p>
          <a:p>
            <a:pPr algn="just"/>
            <a:endParaRPr lang="pt-BR" sz="1600" dirty="0" smtClean="0">
              <a:latin typeface="Palatino Linotype" pitchFamily="18" charset="0"/>
            </a:endParaRPr>
          </a:p>
          <a:p>
            <a:pPr algn="just"/>
            <a:r>
              <a:rPr lang="pt-BR" sz="1600" dirty="0" smtClean="0">
                <a:latin typeface="Palatino Linotype" pitchFamily="18" charset="0"/>
              </a:rPr>
              <a:t>iii.1.: atualização monetária corrigidos pelo Índice de Preços ao Consumidor Amplo Especial (IPCA-E).</a:t>
            </a:r>
          </a:p>
          <a:p>
            <a:pPr algn="just"/>
            <a:r>
              <a:rPr lang="pt-BR" sz="1600" dirty="0" smtClean="0">
                <a:latin typeface="Palatino Linotype" pitchFamily="18" charset="0"/>
              </a:rPr>
              <a:t>iii.2.: juros moratórios nos débitos não tributários: Poupança</a:t>
            </a:r>
          </a:p>
          <a:p>
            <a:pPr algn="just"/>
            <a:r>
              <a:rPr lang="pt-BR" sz="1600" dirty="0" smtClean="0">
                <a:latin typeface="Palatino Linotype" pitchFamily="18" charset="0"/>
              </a:rPr>
              <a:t>iii.3.: juros moratórios dos débitos tributários: SELIC</a:t>
            </a:r>
            <a:endParaRPr lang="pt-BR" sz="1600" dirty="0">
              <a:latin typeface="Palatino Linotype" pitchFamily="18" charset="0"/>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chemeClr val="tx1"/>
                </a:solidFill>
                <a:effectLst/>
                <a:latin typeface="Arial" pitchFamily="34" charset="0"/>
                <a:cs typeface="Arial" pitchFamily="34" charset="0"/>
              </a:rPr>
              <a:t/>
            </a:r>
            <a:br>
              <a:rPr kumimoji="0" lang="pt-BR" sz="1800" b="0" i="0" u="none" strike="noStrike" cap="none" normalizeH="0" baseline="0" smtClean="0">
                <a:ln>
                  <a:noFill/>
                </a:ln>
                <a:solidFill>
                  <a:schemeClr val="tx1"/>
                </a:solidFill>
                <a:effectLst/>
                <a:latin typeface="Arial" pitchFamily="34" charset="0"/>
                <a:cs typeface="Arial" pitchFamily="34" charset="0"/>
              </a:rPr>
            </a:b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179512" y="548680"/>
            <a:ext cx="8964488" cy="6168603"/>
          </a:xfrm>
          <a:prstGeom prst="rect">
            <a:avLst/>
          </a:prstGeom>
          <a:noFill/>
          <a:ln w="9525">
            <a:noFill/>
            <a:miter lim="800000"/>
            <a:headEnd/>
            <a:tailEnd/>
          </a:ln>
        </p:spPr>
      </p:pic>
      <p:sp>
        <p:nvSpPr>
          <p:cNvPr id="5" name="CaixaDeTexto 4"/>
          <p:cNvSpPr txBox="1"/>
          <p:nvPr/>
        </p:nvSpPr>
        <p:spPr>
          <a:xfrm>
            <a:off x="899592" y="188640"/>
            <a:ext cx="7128792" cy="338554"/>
          </a:xfrm>
          <a:prstGeom prst="rect">
            <a:avLst/>
          </a:prstGeom>
          <a:noFill/>
        </p:spPr>
        <p:txBody>
          <a:bodyPr wrap="square" rtlCol="0">
            <a:spAutoFit/>
          </a:bodyPr>
          <a:lstStyle/>
          <a:p>
            <a:pPr algn="ctr"/>
            <a:r>
              <a:rPr lang="pt-BR" sz="1600" b="1" dirty="0" smtClean="0">
                <a:latin typeface="Palatino Linotype" pitchFamily="18" charset="0"/>
              </a:rPr>
              <a:t>Índice da TR</a:t>
            </a:r>
            <a:endParaRPr lang="pt-BR" sz="1600" b="1" dirty="0">
              <a:latin typeface="Palatino Linotype" pitchFamily="18" charset="0"/>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79512" y="188640"/>
            <a:ext cx="8712968" cy="1477328"/>
          </a:xfrm>
          <a:prstGeom prst="rect">
            <a:avLst/>
          </a:prstGeom>
        </p:spPr>
        <p:txBody>
          <a:bodyPr wrap="square">
            <a:spAutoFit/>
          </a:bodyPr>
          <a:lstStyle/>
          <a:p>
            <a:pPr algn="ctr"/>
            <a:endParaRPr lang="pt-BR" sz="1600" b="1" dirty="0" smtClean="0">
              <a:latin typeface="Palatino Linotype" pitchFamily="18" charset="0"/>
            </a:endParaRPr>
          </a:p>
          <a:p>
            <a:pPr algn="ctr"/>
            <a:r>
              <a:rPr lang="pt-BR" sz="1600" b="1" dirty="0" smtClean="0">
                <a:latin typeface="Palatino Linotype" pitchFamily="18" charset="0"/>
              </a:rPr>
              <a:t>Ferramenta no site do BACEN</a:t>
            </a:r>
          </a:p>
          <a:p>
            <a:pPr algn="ctr"/>
            <a:r>
              <a:rPr lang="pt-BR" sz="1600" b="1" dirty="0" smtClean="0">
                <a:latin typeface="Palatino Linotype" pitchFamily="18" charset="0"/>
              </a:rPr>
              <a:t>(Calculadora do Cidadão)</a:t>
            </a:r>
          </a:p>
          <a:p>
            <a:pPr algn="ctr"/>
            <a:endParaRPr lang="pt-BR" sz="1400" dirty="0" smtClean="0">
              <a:latin typeface="Palatino Linotype" pitchFamily="18" charset="0"/>
            </a:endParaRPr>
          </a:p>
          <a:p>
            <a:pPr algn="just"/>
            <a:r>
              <a:rPr lang="pt-BR" sz="1400" dirty="0" smtClean="0">
                <a:latin typeface="Palatino Linotype" pitchFamily="18" charset="0"/>
              </a:rPr>
              <a:t>https://www3.bcb.gov.br/CALCIDADAO/publico/exibirFormCorrecaoValores.do?method=exibirFormCorrecaoValores&amp;aba=1</a:t>
            </a:r>
            <a:endParaRPr lang="pt-BR" sz="1400" dirty="0">
              <a:latin typeface="Palatino Linotype" pitchFamily="18" charset="0"/>
            </a:endParaRPr>
          </a:p>
        </p:txBody>
      </p:sp>
      <p:pic>
        <p:nvPicPr>
          <p:cNvPr id="211972" name="Picture 4"/>
          <p:cNvPicPr>
            <a:picLocks noChangeAspect="1" noChangeArrowheads="1"/>
          </p:cNvPicPr>
          <p:nvPr/>
        </p:nvPicPr>
        <p:blipFill>
          <a:blip r:embed="rId2" cstate="print"/>
          <a:srcRect/>
          <a:stretch>
            <a:fillRect/>
          </a:stretch>
        </p:blipFill>
        <p:spPr bwMode="auto">
          <a:xfrm>
            <a:off x="179512" y="1916832"/>
            <a:ext cx="8783960" cy="2886075"/>
          </a:xfrm>
          <a:prstGeom prst="rect">
            <a:avLst/>
          </a:prstGeom>
          <a:noFill/>
          <a:ln w="9525">
            <a:noFill/>
            <a:miter lim="800000"/>
            <a:headEnd/>
            <a:tailEnd/>
          </a:ln>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pPr algn="ctr"/>
            <a:r>
              <a:rPr lang="pt-BR" dirty="0" smtClean="0">
                <a:latin typeface="Palatino Linotype" pitchFamily="18" charset="0"/>
              </a:rPr>
              <a:t>NOÇÕES DE REGIME GERAL DE PREVIDÊNCIA SOCIAL</a:t>
            </a:r>
            <a:endParaRPr lang="pt-BR" dirty="0"/>
          </a:p>
        </p:txBody>
      </p:sp>
      <p:sp>
        <p:nvSpPr>
          <p:cNvPr id="3" name="Subtítulo 2"/>
          <p:cNvSpPr>
            <a:spLocks noGrp="1"/>
          </p:cNvSpPr>
          <p:nvPr>
            <p:ph type="subTitle" idx="1"/>
          </p:nvPr>
        </p:nvSpPr>
        <p:spPr>
          <a:xfrm>
            <a:off x="683568" y="3573016"/>
            <a:ext cx="7772400" cy="1199704"/>
          </a:xfrm>
        </p:spPr>
        <p:txBody>
          <a:bodyPr>
            <a:normAutofit/>
          </a:bodyPr>
          <a:lstStyle/>
          <a:p>
            <a:r>
              <a:rPr lang="pt-BR" sz="100" dirty="0" smtClean="0"/>
              <a:t>.</a:t>
            </a:r>
            <a:endParaRPr lang="pt-BR" sz="100"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23528" y="476672"/>
            <a:ext cx="8424936" cy="1569660"/>
          </a:xfrm>
          <a:prstGeom prst="rect">
            <a:avLst/>
          </a:prstGeom>
          <a:noFill/>
        </p:spPr>
        <p:txBody>
          <a:bodyPr wrap="square" rtlCol="0">
            <a:spAutoFit/>
          </a:bodyPr>
          <a:lstStyle/>
          <a:p>
            <a:pPr algn="ctr"/>
            <a:endParaRPr lang="pt-BR" sz="4800" dirty="0" smtClean="0">
              <a:solidFill>
                <a:schemeClr val="tx2"/>
              </a:solidFill>
              <a:effectLst>
                <a:outerShdw blurRad="38100" dist="38100" dir="2700000" algn="tl">
                  <a:srgbClr val="000000">
                    <a:alpha val="43137"/>
                  </a:srgbClr>
                </a:outerShdw>
              </a:effectLst>
              <a:latin typeface="Palatino Linotype" pitchFamily="18" charset="0"/>
            </a:endParaRPr>
          </a:p>
          <a:p>
            <a:pPr algn="ctr"/>
            <a:r>
              <a:rPr lang="pt-BR" sz="4800" dirty="0" smtClean="0">
                <a:solidFill>
                  <a:schemeClr val="tx2"/>
                </a:solidFill>
                <a:effectLst>
                  <a:outerShdw blurRad="38100" dist="38100" dir="2700000" algn="tl">
                    <a:srgbClr val="000000">
                      <a:alpha val="43137"/>
                    </a:srgbClr>
                  </a:outerShdw>
                </a:effectLst>
                <a:latin typeface="Palatino Linotype" pitchFamily="18" charset="0"/>
              </a:rPr>
              <a:t>LEGISLAÇÃO</a:t>
            </a:r>
            <a:endParaRPr lang="pt-BR" sz="4800" dirty="0">
              <a:solidFill>
                <a:schemeClr val="tx2"/>
              </a:solidFill>
              <a:effectLst>
                <a:outerShdw blurRad="38100" dist="38100" dir="2700000" algn="tl">
                  <a:srgbClr val="000000">
                    <a:alpha val="43137"/>
                  </a:srgbClr>
                </a:outerShdw>
              </a:effectLst>
              <a:latin typeface="Palatino Linotype" pitchFamily="18" charset="0"/>
            </a:endParaRPr>
          </a:p>
        </p:txBody>
      </p:sp>
      <p:sp>
        <p:nvSpPr>
          <p:cNvPr id="3" name="CaixaDeTexto 2"/>
          <p:cNvSpPr txBox="1"/>
          <p:nvPr/>
        </p:nvSpPr>
        <p:spPr>
          <a:xfrm>
            <a:off x="539552" y="1772816"/>
            <a:ext cx="7992888" cy="2862322"/>
          </a:xfrm>
          <a:prstGeom prst="rect">
            <a:avLst/>
          </a:prstGeom>
          <a:noFill/>
        </p:spPr>
        <p:txBody>
          <a:bodyPr wrap="square" rtlCol="0">
            <a:spAutoFit/>
          </a:bodyPr>
          <a:lstStyle/>
          <a:p>
            <a:pPr algn="ctr"/>
            <a:endParaRPr lang="pt-BR" dirty="0" smtClean="0">
              <a:latin typeface="Palatino Linotype" pitchFamily="18" charset="0"/>
            </a:endParaRPr>
          </a:p>
          <a:p>
            <a:pPr algn="ctr"/>
            <a:endParaRPr lang="pt-BR" dirty="0" smtClean="0">
              <a:latin typeface="Palatino Linotype" pitchFamily="18" charset="0"/>
            </a:endParaRPr>
          </a:p>
          <a:p>
            <a:pPr algn="ctr"/>
            <a:endParaRPr lang="pt-BR" dirty="0" smtClean="0">
              <a:latin typeface="Palatino Linotype" pitchFamily="18" charset="0"/>
            </a:endParaRPr>
          </a:p>
          <a:p>
            <a:pPr algn="ctr"/>
            <a:endParaRPr lang="pt-BR" dirty="0" smtClean="0">
              <a:latin typeface="Palatino Linotype" pitchFamily="18" charset="0"/>
            </a:endParaRPr>
          </a:p>
          <a:p>
            <a:pPr algn="ctr"/>
            <a:endParaRPr lang="pt-BR" dirty="0" smtClean="0">
              <a:latin typeface="Palatino Linotype" pitchFamily="18" charset="0"/>
            </a:endParaRPr>
          </a:p>
          <a:p>
            <a:pPr algn="ctr"/>
            <a:endParaRPr lang="pt-BR" dirty="0" smtClean="0">
              <a:latin typeface="Palatino Linotype" pitchFamily="18" charset="0"/>
            </a:endParaRPr>
          </a:p>
          <a:p>
            <a:pPr algn="ctr"/>
            <a:r>
              <a:rPr lang="pt-BR" dirty="0" smtClean="0">
                <a:latin typeface="Palatino Linotype" pitchFamily="18" charset="0"/>
              </a:rPr>
              <a:t>Constituição Federal de 1988</a:t>
            </a:r>
          </a:p>
          <a:p>
            <a:pPr algn="ctr"/>
            <a:r>
              <a:rPr lang="pt-BR" dirty="0" smtClean="0">
                <a:latin typeface="Palatino Linotype" pitchFamily="18" charset="0"/>
              </a:rPr>
              <a:t>Lei nº 8.212/1991</a:t>
            </a:r>
          </a:p>
          <a:p>
            <a:pPr algn="ctr"/>
            <a:r>
              <a:rPr lang="pt-BR" dirty="0" smtClean="0">
                <a:latin typeface="Palatino Linotype" pitchFamily="18" charset="0"/>
              </a:rPr>
              <a:t>Lei nº 8.213/1991</a:t>
            </a:r>
          </a:p>
          <a:p>
            <a:pPr algn="ctr"/>
            <a:r>
              <a:rPr lang="pt-BR" dirty="0" smtClean="0">
                <a:latin typeface="Palatino Linotype" pitchFamily="18" charset="0"/>
              </a:rPr>
              <a:t>Decreto nº 3.048/1999 (Regulamento da Previdência Social)</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95536" y="476672"/>
            <a:ext cx="8352928" cy="5262979"/>
          </a:xfrm>
          <a:prstGeom prst="rect">
            <a:avLst/>
          </a:prstGeom>
          <a:noFill/>
        </p:spPr>
        <p:txBody>
          <a:bodyPr wrap="square" rtlCol="0">
            <a:spAutoFit/>
          </a:bodyPr>
          <a:lstStyle/>
          <a:p>
            <a:pPr algn="ctr"/>
            <a:r>
              <a:rPr lang="pt-BR" sz="1400" b="1" dirty="0" smtClean="0">
                <a:latin typeface="Palatino Linotype" pitchFamily="18" charset="0"/>
              </a:rPr>
              <a:t>Constituição Federal de 1988</a:t>
            </a:r>
          </a:p>
          <a:p>
            <a:pPr algn="ctr"/>
            <a:endParaRPr lang="pt-BR" sz="1400" dirty="0" smtClean="0">
              <a:latin typeface="Palatino Linotype" pitchFamily="18" charset="0"/>
            </a:endParaRPr>
          </a:p>
          <a:p>
            <a:pPr algn="just"/>
            <a:r>
              <a:rPr lang="pt-BR" sz="1400" dirty="0" smtClean="0">
                <a:latin typeface="Palatino Linotype" pitchFamily="18" charset="0"/>
              </a:rPr>
              <a:t>Art. 201. A previdência social será organizada sob a forma de regime geral, de caráter contributivo e de filiação obrigatória, observados critérios que preservem o equilíbrio financeiro e atuarial, e atenderá, </a:t>
            </a:r>
            <a:r>
              <a:rPr lang="pt-BR" sz="1400" b="1" dirty="0" smtClean="0">
                <a:solidFill>
                  <a:srgbClr val="FF0000"/>
                </a:solidFill>
                <a:latin typeface="Palatino Linotype" pitchFamily="18" charset="0"/>
              </a:rPr>
              <a:t>nos termos da lei</a:t>
            </a:r>
            <a:r>
              <a:rPr lang="pt-BR" sz="1400" dirty="0" smtClean="0">
                <a:latin typeface="Palatino Linotype" pitchFamily="18" charset="0"/>
              </a:rPr>
              <a:t>, a: I - cobertura dos eventos de doença, invalidez, morte e idade avançada; II - proteção à maternidade, especialmente à gestante; III - proteção ao trabalhador em situação de desemprego involuntário; IV - salário-família e auxílio-reclusão para os dependentes dos segurados de baixa renda; V - pensão por morte do segurado, homem ou mulher, ao cônjuge ou companheiro e dependentes, observado o disposto no § 2º.</a:t>
            </a:r>
          </a:p>
          <a:p>
            <a:pPr algn="ctr"/>
            <a:endParaRPr lang="pt-BR" sz="1400" dirty="0" smtClean="0">
              <a:latin typeface="Palatino Linotype" pitchFamily="18" charset="0"/>
            </a:endParaRPr>
          </a:p>
          <a:p>
            <a:pPr algn="ctr"/>
            <a:endParaRPr lang="pt-BR" sz="1400" b="1" dirty="0" smtClean="0">
              <a:latin typeface="Palatino Linotype" pitchFamily="18" charset="0"/>
            </a:endParaRPr>
          </a:p>
          <a:p>
            <a:pPr algn="ctr"/>
            <a:r>
              <a:rPr lang="pt-BR" sz="1400" b="1" dirty="0" smtClean="0">
                <a:latin typeface="Palatino Linotype" pitchFamily="18" charset="0"/>
              </a:rPr>
              <a:t>Lei nº 8.213/1991</a:t>
            </a:r>
          </a:p>
          <a:p>
            <a:endParaRPr lang="pt-BR" sz="1400" dirty="0" smtClean="0">
              <a:latin typeface="Palatino Linotype" pitchFamily="18" charset="0"/>
            </a:endParaRPr>
          </a:p>
          <a:p>
            <a:r>
              <a:rPr lang="pt-BR" sz="1400" dirty="0" smtClean="0">
                <a:latin typeface="Palatino Linotype" pitchFamily="18" charset="0"/>
              </a:rPr>
              <a:t>Segurados: artigo 11</a:t>
            </a:r>
          </a:p>
          <a:p>
            <a:r>
              <a:rPr lang="pt-BR" sz="1400" dirty="0" smtClean="0">
                <a:latin typeface="Palatino Linotype" pitchFamily="18" charset="0"/>
              </a:rPr>
              <a:t>Segurado facultativo: artigo 12</a:t>
            </a:r>
          </a:p>
          <a:p>
            <a:r>
              <a:rPr lang="pt-BR" sz="1400" dirty="0" smtClean="0">
                <a:latin typeface="Palatino Linotype" pitchFamily="18" charset="0"/>
              </a:rPr>
              <a:t>Carência: artigos 24 e 25 (atenção ao parágrafo único do artigo 24)</a:t>
            </a:r>
          </a:p>
          <a:p>
            <a:r>
              <a:rPr lang="pt-BR" sz="1400" dirty="0" smtClean="0">
                <a:latin typeface="Palatino Linotype" pitchFamily="18" charset="0"/>
              </a:rPr>
              <a:t>Benefícios que independem de carência: artigo 26</a:t>
            </a:r>
          </a:p>
          <a:p>
            <a:r>
              <a:rPr lang="pt-BR" sz="1400" dirty="0" smtClean="0">
                <a:latin typeface="Palatino Linotype" pitchFamily="18" charset="0"/>
              </a:rPr>
              <a:t>Período de graça: artigo 15</a:t>
            </a:r>
          </a:p>
          <a:p>
            <a:r>
              <a:rPr lang="pt-BR" sz="1400" dirty="0" smtClean="0">
                <a:latin typeface="Palatino Linotype" pitchFamily="18" charset="0"/>
              </a:rPr>
              <a:t>Dependentes: artigo 16</a:t>
            </a:r>
          </a:p>
          <a:p>
            <a:r>
              <a:rPr lang="pt-BR" sz="1400" dirty="0" smtClean="0">
                <a:latin typeface="Palatino Linotype" pitchFamily="18" charset="0"/>
              </a:rPr>
              <a:t>Espécies de Prestações (benefícios e serviços): artigo 18</a:t>
            </a:r>
          </a:p>
          <a:p>
            <a:r>
              <a:rPr lang="pt-BR" sz="1400" dirty="0" smtClean="0">
                <a:latin typeface="Palatino Linotype" pitchFamily="18" charset="0"/>
              </a:rPr>
              <a:t>Recebimento conjunto de benefícios: artigo 124</a:t>
            </a:r>
          </a:p>
          <a:p>
            <a:r>
              <a:rPr lang="pt-BR" sz="1400" dirty="0" smtClean="0">
                <a:latin typeface="Palatino Linotype" pitchFamily="18" charset="0"/>
              </a:rPr>
              <a:t>Inaplicabilidade do RGPS ao servidor público e militar: artigo 12</a:t>
            </a:r>
          </a:p>
          <a:p>
            <a:endParaRPr lang="pt-BR" sz="1400" dirty="0" smtClean="0">
              <a:latin typeface="Palatino Linotype" pitchFamily="18" charset="0"/>
            </a:endParaRPr>
          </a:p>
          <a:p>
            <a:endParaRPr lang="pt-BR" sz="1400" dirty="0">
              <a:latin typeface="Palatino Linotype" pitchFamily="18" charset="0"/>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79512" y="188640"/>
            <a:ext cx="8784976" cy="5262979"/>
          </a:xfrm>
          <a:prstGeom prst="rect">
            <a:avLst/>
          </a:prstGeom>
        </p:spPr>
        <p:txBody>
          <a:bodyPr wrap="square">
            <a:spAutoFit/>
          </a:bodyPr>
          <a:lstStyle/>
          <a:p>
            <a:pPr algn="ctr"/>
            <a:r>
              <a:rPr lang="pt-BR" sz="1600" b="1" dirty="0" smtClean="0">
                <a:latin typeface="Palatino Linotype" pitchFamily="18" charset="0"/>
              </a:rPr>
              <a:t>Segurado facultativo</a:t>
            </a:r>
          </a:p>
          <a:p>
            <a:pPr algn="ctr"/>
            <a:endParaRPr lang="pt-BR" sz="1600" b="1" dirty="0" smtClean="0">
              <a:latin typeface="Palatino Linotype" pitchFamily="18" charset="0"/>
            </a:endParaRPr>
          </a:p>
          <a:p>
            <a:pPr algn="just"/>
            <a:r>
              <a:rPr lang="pt-BR" sz="1600" dirty="0" smtClean="0">
                <a:latin typeface="Palatino Linotype" pitchFamily="18" charset="0"/>
              </a:rPr>
              <a:t>Art. 13. É segurado facultativo o maior de 14 (quatorze) anos que se filiar ao Regime Geral de Previdência Social, mediante contribuição, desde que não incluído nas disposições do art. 11.</a:t>
            </a:r>
          </a:p>
          <a:p>
            <a:pPr algn="just"/>
            <a:endParaRPr lang="pt-BR" sz="1600" b="1" dirty="0" smtClean="0">
              <a:latin typeface="Palatino Linotype" pitchFamily="18" charset="0"/>
            </a:endParaRPr>
          </a:p>
          <a:p>
            <a:pPr algn="just"/>
            <a:r>
              <a:rPr lang="pt-BR" sz="1600" b="1" dirty="0" smtClean="0">
                <a:latin typeface="Palatino Linotype" pitchFamily="18" charset="0"/>
              </a:rPr>
              <a:t>ATENÇÃO.</a:t>
            </a:r>
            <a:r>
              <a:rPr lang="pt-BR" sz="1600" dirty="0" smtClean="0">
                <a:latin typeface="Palatino Linotype" pitchFamily="18" charset="0"/>
              </a:rPr>
              <a:t> Artigo 201, §5º, da CR/88: </a:t>
            </a:r>
            <a:r>
              <a:rPr lang="pt-BR" sz="1600" i="1" dirty="0" smtClean="0">
                <a:latin typeface="Palatino Linotype" pitchFamily="18" charset="0"/>
              </a:rPr>
              <a:t>“É vedada a filiação ao regime geral de previdência social, na qualidade de segurado facultativo, de pessoa participante de regime próprio de previdência.”.</a:t>
            </a:r>
          </a:p>
          <a:p>
            <a:pPr algn="just"/>
            <a:endParaRPr lang="pt-BR" sz="1600" i="1" dirty="0" smtClean="0">
              <a:latin typeface="Palatino Linotype" pitchFamily="18" charset="0"/>
            </a:endParaRPr>
          </a:p>
          <a:p>
            <a:pPr algn="ctr"/>
            <a:r>
              <a:rPr lang="pt-BR" sz="1600" b="1" dirty="0" smtClean="0">
                <a:latin typeface="Palatino Linotype" pitchFamily="18" charset="0"/>
              </a:rPr>
              <a:t>Carência</a:t>
            </a:r>
          </a:p>
          <a:p>
            <a:pPr algn="ctr"/>
            <a:endParaRPr lang="pt-BR" sz="1600" b="1" i="1" dirty="0" smtClean="0">
              <a:latin typeface="Palatino Linotype" pitchFamily="18" charset="0"/>
            </a:endParaRPr>
          </a:p>
          <a:p>
            <a:pPr algn="just"/>
            <a:r>
              <a:rPr lang="pt-BR" sz="1600" dirty="0" smtClean="0">
                <a:latin typeface="Palatino Linotype" pitchFamily="18" charset="0"/>
              </a:rPr>
              <a:t>Art. 24. [...] Parágrafo único. Havendo perda da qualidade de segurado, as contribuições anteriores a essa data só serão computadas para efeito de carência depois que o segurado contar, a partir da nova filiação à Previdência Social, com, no mínimo, 1/3 (um terço) do número de contribuições exigidas para o cumprimento da carência definida para o benefício a ser requerido.</a:t>
            </a:r>
          </a:p>
          <a:p>
            <a:pPr algn="just"/>
            <a:r>
              <a:rPr lang="pt-BR" sz="1600" dirty="0" smtClean="0">
                <a:latin typeface="Palatino Linotype" pitchFamily="18" charset="0"/>
              </a:rPr>
              <a:t>Períodos de carência:</a:t>
            </a:r>
          </a:p>
          <a:p>
            <a:pPr algn="just"/>
            <a:r>
              <a:rPr lang="pt-BR" sz="1600" dirty="0" smtClean="0">
                <a:latin typeface="Palatino Linotype" pitchFamily="18" charset="0"/>
              </a:rPr>
              <a:t>I - auxílio-doença e aposentadoria por invalidez: </a:t>
            </a:r>
            <a:r>
              <a:rPr lang="pt-BR" sz="1600" b="1" dirty="0" smtClean="0">
                <a:solidFill>
                  <a:srgbClr val="FF0000"/>
                </a:solidFill>
                <a:latin typeface="Palatino Linotype" pitchFamily="18" charset="0"/>
              </a:rPr>
              <a:t>12 (doze) contribuições mensais;</a:t>
            </a:r>
          </a:p>
          <a:p>
            <a:pPr algn="just"/>
            <a:r>
              <a:rPr lang="pt-BR" sz="1600" dirty="0" smtClean="0">
                <a:latin typeface="Palatino Linotype" pitchFamily="18" charset="0"/>
              </a:rPr>
              <a:t>II - aposentadoria por idade, aposentadoria por tempo de serviço e aposentadoria especial: </a:t>
            </a:r>
            <a:r>
              <a:rPr lang="pt-BR" sz="1600" b="1" dirty="0" smtClean="0">
                <a:solidFill>
                  <a:srgbClr val="FF0000"/>
                </a:solidFill>
                <a:latin typeface="Palatino Linotype" pitchFamily="18" charset="0"/>
              </a:rPr>
              <a:t>180 contribuições mensais.</a:t>
            </a:r>
          </a:p>
          <a:p>
            <a:pPr algn="just"/>
            <a:r>
              <a:rPr lang="pt-BR" sz="1600" dirty="0" smtClean="0">
                <a:latin typeface="Palatino Linotype" pitchFamily="18" charset="0"/>
              </a:rPr>
              <a:t>III - salário-maternidade para as seguradas de que tratam os incisos V e VII do art. 11 e o art. 13: </a:t>
            </a:r>
            <a:r>
              <a:rPr lang="pt-BR" sz="1600" b="1" dirty="0" smtClean="0">
                <a:solidFill>
                  <a:srgbClr val="FF0000"/>
                </a:solidFill>
                <a:latin typeface="Palatino Linotype" pitchFamily="18" charset="0"/>
              </a:rPr>
              <a:t>dez contribuições mensais</a:t>
            </a:r>
            <a:r>
              <a:rPr lang="pt-BR" sz="1600" dirty="0" smtClean="0">
                <a:latin typeface="Palatino Linotype" pitchFamily="18" charset="0"/>
              </a:rPr>
              <a:t>, respeitado o disposto no parágrafo único do art. 39 desta Lei.</a:t>
            </a:r>
            <a:endParaRPr lang="pt-BR" sz="1600" i="1" dirty="0">
              <a:latin typeface="Palatino Linotype"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28596" y="357166"/>
            <a:ext cx="8286808" cy="5386090"/>
          </a:xfrm>
          <a:prstGeom prst="rect">
            <a:avLst/>
          </a:prstGeom>
          <a:noFill/>
        </p:spPr>
        <p:txBody>
          <a:bodyPr wrap="square" rtlCol="0">
            <a:spAutoFit/>
          </a:bodyPr>
          <a:lstStyle/>
          <a:p>
            <a:pPr algn="ctr"/>
            <a:r>
              <a:rPr lang="pt-BR" sz="1600" b="1" dirty="0">
                <a:latin typeface="Palatino Linotype" pitchFamily="18" charset="0"/>
              </a:rPr>
              <a:t>Resolução nº. 35/2007 do Conselho Nacional de Justiça – </a:t>
            </a:r>
            <a:r>
              <a:rPr lang="pt-BR" sz="1600" b="1" dirty="0" smtClean="0">
                <a:latin typeface="Palatino Linotype" pitchFamily="18" charset="0"/>
              </a:rPr>
              <a:t>CNJ</a:t>
            </a:r>
          </a:p>
          <a:p>
            <a:pPr algn="ctr"/>
            <a:r>
              <a:rPr lang="pt-BR" sz="1400" dirty="0" smtClean="0">
                <a:latin typeface="Palatino Linotype" pitchFamily="18" charset="0"/>
              </a:rPr>
              <a:t>Disciplina </a:t>
            </a:r>
            <a:r>
              <a:rPr lang="pt-BR" sz="1400" dirty="0">
                <a:latin typeface="Palatino Linotype" pitchFamily="18" charset="0"/>
              </a:rPr>
              <a:t>a aplicação da Lei nº. </a:t>
            </a:r>
            <a:r>
              <a:rPr lang="pt-BR" sz="1400" dirty="0" smtClean="0">
                <a:latin typeface="Palatino Linotype" pitchFamily="18" charset="0"/>
              </a:rPr>
              <a:t>11.441/07</a:t>
            </a:r>
          </a:p>
          <a:p>
            <a:pPr algn="ctr"/>
            <a:r>
              <a:rPr lang="pt-BR" sz="1400" i="1" dirty="0" smtClean="0">
                <a:latin typeface="Palatino Linotype" pitchFamily="18" charset="0"/>
              </a:rPr>
              <a:t>Desnecessidade </a:t>
            </a:r>
            <a:r>
              <a:rPr lang="pt-BR" sz="1400" i="1" dirty="0">
                <a:latin typeface="Palatino Linotype" pitchFamily="18" charset="0"/>
              </a:rPr>
              <a:t>de homologação judicial de escrituras </a:t>
            </a:r>
            <a:r>
              <a:rPr lang="pt-BR" sz="1400" i="1" dirty="0" smtClean="0">
                <a:latin typeface="Palatino Linotype" pitchFamily="18" charset="0"/>
              </a:rPr>
              <a:t>públicas</a:t>
            </a:r>
            <a:r>
              <a:rPr lang="pt-BR" sz="1400" dirty="0">
                <a:latin typeface="Palatino Linotype" pitchFamily="18" charset="0"/>
              </a:rPr>
              <a:t> </a:t>
            </a:r>
            <a:endParaRPr lang="pt-BR" sz="1400" dirty="0" smtClean="0">
              <a:latin typeface="Palatino Linotype" pitchFamily="18" charset="0"/>
            </a:endParaRPr>
          </a:p>
          <a:p>
            <a:pPr algn="just"/>
            <a:endParaRPr lang="pt-BR" sz="1400" dirty="0">
              <a:latin typeface="Palatino Linotype" pitchFamily="18" charset="0"/>
            </a:endParaRPr>
          </a:p>
          <a:p>
            <a:pPr algn="just"/>
            <a:r>
              <a:rPr lang="pt-BR" sz="1400" dirty="0">
                <a:latin typeface="Palatino Linotype" pitchFamily="18" charset="0"/>
              </a:rPr>
              <a:t>Art. 3º As escrituras públicas de inventário e partilha, separação e divórcio consensuais não dependem de homologação judicial e são títulos hábeis para o registro civil e o registro imobiliário, para a transferência de bens e direitos, bem como para promoção de todos os atos necessários à materialização das transferências de bens e levantamento de valores (DETRAN, Junta Comercial, Registro Civil de Pessoas Jurídicas, instituições financeiras, companhias telefônicas, etc.) </a:t>
            </a:r>
          </a:p>
          <a:p>
            <a:pPr algn="ctr"/>
            <a:endParaRPr lang="pt-BR" sz="1600" b="1" dirty="0" smtClean="0">
              <a:latin typeface="Palatino Linotype" pitchFamily="18" charset="0"/>
            </a:endParaRPr>
          </a:p>
          <a:p>
            <a:pPr algn="ctr"/>
            <a:endParaRPr lang="pt-BR" sz="1600" b="1" dirty="0" smtClean="0">
              <a:latin typeface="Palatino Linotype" pitchFamily="18" charset="0"/>
            </a:endParaRPr>
          </a:p>
          <a:p>
            <a:pPr algn="ctr"/>
            <a:r>
              <a:rPr lang="pt-BR" sz="1600" b="1" dirty="0" smtClean="0">
                <a:latin typeface="Palatino Linotype" pitchFamily="18" charset="0"/>
              </a:rPr>
              <a:t>Provimento nº. 026/2013-CG do Tribunal de Justiça do Estado de Rondônia</a:t>
            </a:r>
          </a:p>
          <a:p>
            <a:pPr algn="ctr"/>
            <a:r>
              <a:rPr lang="x-none" sz="1400" smtClean="0">
                <a:latin typeface="Palatino Linotype" pitchFamily="18" charset="0"/>
              </a:rPr>
              <a:t>Publicado no DJE. N. 229/2013 - terça-feira, 10 de dezembro de 2013</a:t>
            </a:r>
            <a:endParaRPr lang="pt-BR" sz="1400" b="1" dirty="0" smtClean="0">
              <a:latin typeface="Palatino Linotype" pitchFamily="18" charset="0"/>
            </a:endParaRPr>
          </a:p>
          <a:p>
            <a:pPr algn="ctr"/>
            <a:r>
              <a:rPr lang="pt-BR" sz="1400" dirty="0">
                <a:latin typeface="Palatino Linotype" pitchFamily="18" charset="0"/>
              </a:rPr>
              <a:t>D</a:t>
            </a:r>
            <a:r>
              <a:rPr lang="pt-BR" sz="1400" dirty="0" smtClean="0">
                <a:latin typeface="Palatino Linotype" pitchFamily="18" charset="0"/>
              </a:rPr>
              <a:t>ispõe </a:t>
            </a:r>
            <a:r>
              <a:rPr lang="pt-BR" sz="1400" dirty="0">
                <a:latin typeface="Palatino Linotype" pitchFamily="18" charset="0"/>
              </a:rPr>
              <a:t>sobre diretrizes gerais Extrajudiciais a serem adotadas na aplicação das normas de serviços notariais e </a:t>
            </a:r>
            <a:r>
              <a:rPr lang="pt-BR" sz="1400" dirty="0" smtClean="0">
                <a:latin typeface="Palatino Linotype" pitchFamily="18" charset="0"/>
              </a:rPr>
              <a:t>registrais</a:t>
            </a:r>
          </a:p>
          <a:p>
            <a:pPr algn="just"/>
            <a:endParaRPr lang="pt-BR" sz="1400" dirty="0">
              <a:latin typeface="Palatino Linotype" pitchFamily="18" charset="0"/>
            </a:endParaRPr>
          </a:p>
          <a:p>
            <a:pPr algn="just"/>
            <a:r>
              <a:rPr lang="pt-BR" sz="1400" dirty="0" smtClean="0">
                <a:latin typeface="Palatino Linotype" pitchFamily="18" charset="0"/>
              </a:rPr>
              <a:t>Subseção </a:t>
            </a:r>
            <a:r>
              <a:rPr lang="pt-BR" sz="1400" dirty="0">
                <a:latin typeface="Palatino Linotype" pitchFamily="18" charset="0"/>
              </a:rPr>
              <a:t>XVI - Escritura Pública de União Estável</a:t>
            </a:r>
          </a:p>
          <a:p>
            <a:pPr algn="just"/>
            <a:r>
              <a:rPr lang="pt-BR" sz="1400" dirty="0">
                <a:latin typeface="Palatino Linotype" pitchFamily="18" charset="0"/>
              </a:rPr>
              <a:t>Art. 489. A escritura pública de união estável servirá como instrumento para aqueles que vivam uma relação de fato duradoura, em comunhão afetiva, com ou sem compromisso patrimonial, legitimarem o relacionamento e comprovarem seus direitos perante as entidades públicas e privadas, disciplinando a convivência de acordo com seus interesses.</a:t>
            </a:r>
          </a:p>
          <a:p>
            <a:pPr algn="just"/>
            <a:r>
              <a:rPr lang="pt-BR" sz="1400" b="1" dirty="0">
                <a:latin typeface="Palatino Linotype" pitchFamily="18" charset="0"/>
              </a:rPr>
              <a:t>§ 1° </a:t>
            </a:r>
            <a:r>
              <a:rPr lang="pt-BR" sz="1500" b="1" dirty="0">
                <a:solidFill>
                  <a:srgbClr val="FF0000"/>
                </a:solidFill>
                <a:latin typeface="Palatino Linotype" pitchFamily="18" charset="0"/>
              </a:rPr>
              <a:t>É vedada a lavratura de escritura declaratória de reconhecimento de união estável, por declaração unilateral</a:t>
            </a:r>
            <a:r>
              <a:rPr lang="pt-BR" sz="1500" dirty="0">
                <a:solidFill>
                  <a:srgbClr val="FF0000"/>
                </a:solidFill>
                <a:latin typeface="Palatino Linotype" pitchFamily="18" charset="0"/>
              </a:rPr>
              <a:t>.</a:t>
            </a:r>
            <a:r>
              <a:rPr lang="pt-BR" sz="1400" dirty="0">
                <a:latin typeface="Palatino Linotype" pitchFamily="18" charset="0"/>
              </a:rPr>
              <a:t> [...] (grifo nosso</a:t>
            </a:r>
            <a:r>
              <a:rPr lang="pt-BR" sz="1400" dirty="0" smtClean="0">
                <a:latin typeface="Palatino Linotype" pitchFamily="18" charset="0"/>
              </a:rPr>
              <a:t>)</a:t>
            </a:r>
            <a:endParaRPr lang="pt-BR" sz="1400" dirty="0">
              <a:latin typeface="Palatino Linotype" pitchFamily="18" charset="0"/>
            </a:endParaRPr>
          </a:p>
          <a:p>
            <a:pPr algn="just"/>
            <a:endParaRPr lang="pt-BR" sz="1400" dirty="0">
              <a:latin typeface="Palatino Linotype" pitchFamily="18" charset="0"/>
            </a:endParaRPr>
          </a:p>
        </p:txBody>
      </p:sp>
    </p:spTree>
  </p:cSld>
  <p:clrMapOvr>
    <a:masterClrMapping/>
  </p:clrMapOvr>
  <p:transition>
    <p:fad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79512" y="188640"/>
            <a:ext cx="8712968" cy="5755422"/>
          </a:xfrm>
          <a:prstGeom prst="rect">
            <a:avLst/>
          </a:prstGeom>
        </p:spPr>
        <p:txBody>
          <a:bodyPr wrap="square">
            <a:spAutoFit/>
          </a:bodyPr>
          <a:lstStyle/>
          <a:p>
            <a:pPr algn="just"/>
            <a:r>
              <a:rPr lang="pt-BR" sz="1600" dirty="0" smtClean="0">
                <a:latin typeface="Palatino Linotype" pitchFamily="18" charset="0"/>
              </a:rPr>
              <a:t>“A carência não se confunde com o tempo de contribuição. Um segurado pode ter anos de contribuição, mas sem nenhuma carência. Por exemplo, imaginemos um contribuinte individual que tenha começado a trabalhar há 10 (dez) anos, mas nunca tenha efetuado um recolhimento sequer. Hoje, este segurado efetua o cálculo de todos os atrasados e paga-os de imediato. Terá 10 (dez) anos de tempo de contribuição, mas nenhum de carência, já que não fez nenhum recolhimento mensal.” (Ibrahim, Fábio </a:t>
            </a:r>
            <a:r>
              <a:rPr lang="pt-BR" sz="1600" dirty="0" err="1" smtClean="0">
                <a:latin typeface="Palatino Linotype" pitchFamily="18" charset="0"/>
              </a:rPr>
              <a:t>Zambitte</a:t>
            </a:r>
            <a:r>
              <a:rPr lang="pt-BR" sz="1600" dirty="0" smtClean="0">
                <a:latin typeface="Palatino Linotype" pitchFamily="18" charset="0"/>
              </a:rPr>
              <a:t>. Curso de Direito Previdenciário, 2007, p. 463)</a:t>
            </a:r>
          </a:p>
          <a:p>
            <a:pPr algn="just"/>
            <a:endParaRPr lang="pt-BR" sz="1600" dirty="0" smtClean="0">
              <a:latin typeface="Palatino Linotype" pitchFamily="18" charset="0"/>
            </a:endParaRPr>
          </a:p>
          <a:p>
            <a:pPr algn="ctr"/>
            <a:r>
              <a:rPr lang="pt-BR" sz="1600" b="1" dirty="0" smtClean="0">
                <a:latin typeface="Palatino Linotype" pitchFamily="18" charset="0"/>
              </a:rPr>
              <a:t>Independem de carência</a:t>
            </a:r>
          </a:p>
          <a:p>
            <a:r>
              <a:rPr lang="pt-BR" sz="1600" dirty="0" smtClean="0">
                <a:latin typeface="Palatino Linotype" pitchFamily="18" charset="0"/>
              </a:rPr>
              <a:t>Art.26. [...]</a:t>
            </a:r>
          </a:p>
          <a:p>
            <a:pPr algn="just"/>
            <a:r>
              <a:rPr lang="pt-BR" sz="1600" dirty="0" smtClean="0">
                <a:latin typeface="Palatino Linotype" pitchFamily="18" charset="0"/>
              </a:rPr>
              <a:t>I - pensão por morte, auxílio-reclusão, salário-família e auxílio-acidente;</a:t>
            </a:r>
          </a:p>
          <a:p>
            <a:pPr algn="just"/>
            <a:r>
              <a:rPr lang="pt-BR" sz="1600" dirty="0" smtClean="0">
                <a:latin typeface="Palatino Linotype" pitchFamily="18" charset="0"/>
              </a:rPr>
              <a:t>II - auxílio-doença e aposentadoria por invalidez </a:t>
            </a:r>
            <a:r>
              <a:rPr lang="pt-BR" sz="1600" b="1" dirty="0" smtClean="0">
                <a:solidFill>
                  <a:srgbClr val="FF0000"/>
                </a:solidFill>
                <a:latin typeface="Palatino Linotype" pitchFamily="18" charset="0"/>
              </a:rPr>
              <a:t>nos casos de acidente</a:t>
            </a:r>
            <a:r>
              <a:rPr lang="pt-BR" sz="1600" dirty="0" smtClean="0">
                <a:latin typeface="Palatino Linotype" pitchFamily="18" charset="0"/>
              </a:rPr>
              <a:t> de qualquer natureza ou causa e de </a:t>
            </a:r>
            <a:r>
              <a:rPr lang="pt-BR" sz="1600" b="1" dirty="0" smtClean="0">
                <a:solidFill>
                  <a:srgbClr val="FF0000"/>
                </a:solidFill>
                <a:latin typeface="Palatino Linotype" pitchFamily="18" charset="0"/>
              </a:rPr>
              <a:t>doença profissional ou do trabalho</a:t>
            </a:r>
            <a:r>
              <a:rPr lang="pt-BR" sz="1600" dirty="0" smtClean="0">
                <a:latin typeface="Palatino Linotype" pitchFamily="18" charset="0"/>
              </a:rPr>
              <a:t>, bem como nos casos de segurado que, após filiar-se ao RGPS, for acometido de alguma das </a:t>
            </a:r>
            <a:r>
              <a:rPr lang="pt-BR" sz="1600" b="1" dirty="0" smtClean="0">
                <a:solidFill>
                  <a:srgbClr val="FF0000"/>
                </a:solidFill>
                <a:latin typeface="Palatino Linotype" pitchFamily="18" charset="0"/>
              </a:rPr>
              <a:t>doenças e afecções especificadas em lista elaborada pelos Ministérios da Saúde e da Previdência Social</a:t>
            </a:r>
            <a:r>
              <a:rPr lang="pt-BR" sz="1600" dirty="0" smtClean="0">
                <a:latin typeface="Palatino Linotype" pitchFamily="18" charset="0"/>
              </a:rPr>
              <a:t>, atualizada a cada 3 (três) anos, de acordo com os critérios de estigma, deformação, mutilação, deficiência ou outro fator que lhe confira especificidade e gravidade que mereçam tratamento particularizado;</a:t>
            </a:r>
          </a:p>
          <a:p>
            <a:pPr algn="just"/>
            <a:r>
              <a:rPr lang="pt-BR" sz="1600" dirty="0" smtClean="0">
                <a:latin typeface="Palatino Linotype" pitchFamily="18" charset="0"/>
              </a:rPr>
              <a:t>III - aposentadoria por idade ou por invalidez, auxílio-doença, auxílio-reclusão ou pensão, aos segurados especiais referidos no inciso VII do art. 11 desta Lei;</a:t>
            </a:r>
          </a:p>
          <a:p>
            <a:pPr algn="just"/>
            <a:r>
              <a:rPr lang="pt-BR" sz="1600" dirty="0" smtClean="0">
                <a:latin typeface="Palatino Linotype" pitchFamily="18" charset="0"/>
              </a:rPr>
              <a:t>IV - serviço social;</a:t>
            </a:r>
          </a:p>
          <a:p>
            <a:pPr algn="just"/>
            <a:r>
              <a:rPr lang="pt-BR" sz="1600" dirty="0" smtClean="0">
                <a:latin typeface="Palatino Linotype" pitchFamily="18" charset="0"/>
              </a:rPr>
              <a:t>V - reabilitação profissional.</a:t>
            </a:r>
          </a:p>
          <a:p>
            <a:pPr algn="just"/>
            <a:r>
              <a:rPr lang="pt-BR" sz="1600" dirty="0" smtClean="0">
                <a:latin typeface="Palatino Linotype" pitchFamily="18" charset="0"/>
              </a:rPr>
              <a:t>VI – salário-maternidade para as seguradas empregada, trabalhadora avulsa e empregada doméstica.</a:t>
            </a:r>
            <a:endParaRPr lang="pt-BR" sz="1600" b="1" dirty="0">
              <a:latin typeface="Palatino Linotype" pitchFamily="18" charset="0"/>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79512" y="188640"/>
            <a:ext cx="8784976" cy="5755422"/>
          </a:xfrm>
          <a:prstGeom prst="rect">
            <a:avLst/>
          </a:prstGeom>
        </p:spPr>
        <p:txBody>
          <a:bodyPr wrap="square">
            <a:spAutoFit/>
          </a:bodyPr>
          <a:lstStyle/>
          <a:p>
            <a:pPr algn="ctr"/>
            <a:r>
              <a:rPr lang="pt-BR" sz="1600" b="1" dirty="0" smtClean="0">
                <a:latin typeface="Palatino Linotype" pitchFamily="18" charset="0"/>
              </a:rPr>
              <a:t>Período de graça</a:t>
            </a:r>
          </a:p>
          <a:p>
            <a:pPr algn="just"/>
            <a:endParaRPr lang="pt-BR" sz="1600" dirty="0" smtClean="0">
              <a:latin typeface="Palatino Linotype" pitchFamily="18" charset="0"/>
            </a:endParaRPr>
          </a:p>
          <a:p>
            <a:pPr algn="just"/>
            <a:r>
              <a:rPr lang="pt-BR" sz="1600" dirty="0" smtClean="0">
                <a:latin typeface="Palatino Linotype" pitchFamily="18" charset="0"/>
              </a:rPr>
              <a:t>Art. 15. Mantém a qualidade de segurado, independentemente de contribuições:</a:t>
            </a:r>
          </a:p>
          <a:p>
            <a:pPr algn="just"/>
            <a:endParaRPr lang="pt-BR" sz="1600" dirty="0" smtClean="0">
              <a:latin typeface="Palatino Linotype" pitchFamily="18" charset="0"/>
            </a:endParaRPr>
          </a:p>
          <a:p>
            <a:pPr algn="just"/>
            <a:r>
              <a:rPr lang="pt-BR" sz="1600" dirty="0" smtClean="0">
                <a:latin typeface="Palatino Linotype" pitchFamily="18" charset="0"/>
              </a:rPr>
              <a:t>I - sem limite de prazo, quem está em gozo de benefício;</a:t>
            </a:r>
          </a:p>
          <a:p>
            <a:pPr algn="just"/>
            <a:r>
              <a:rPr lang="pt-BR" sz="1600" dirty="0" smtClean="0">
                <a:latin typeface="Palatino Linotype" pitchFamily="18" charset="0"/>
              </a:rPr>
              <a:t>II - até 12 (doze) meses </a:t>
            </a:r>
            <a:r>
              <a:rPr lang="pt-BR" sz="1600" b="1" dirty="0" smtClean="0">
                <a:solidFill>
                  <a:srgbClr val="FF0000"/>
                </a:solidFill>
                <a:latin typeface="Palatino Linotype" pitchFamily="18" charset="0"/>
              </a:rPr>
              <a:t>após a cessação das contribuições</a:t>
            </a:r>
            <a:r>
              <a:rPr lang="pt-BR" sz="1600" dirty="0" smtClean="0">
                <a:latin typeface="Palatino Linotype" pitchFamily="18" charset="0"/>
              </a:rPr>
              <a:t>, o segurado que deixar de exercer atividade remunerada abrangida pela Previdência Social ou estiver suspenso ou licenciado sem remuneração;</a:t>
            </a:r>
          </a:p>
          <a:p>
            <a:pPr algn="just"/>
            <a:r>
              <a:rPr lang="pt-BR" sz="1600" dirty="0" smtClean="0">
                <a:latin typeface="Palatino Linotype" pitchFamily="18" charset="0"/>
              </a:rPr>
              <a:t>III - até 12 (doze) meses após cessar a segregação, o segurado acometido de doença de segregação compulsória;</a:t>
            </a:r>
          </a:p>
          <a:p>
            <a:pPr algn="just"/>
            <a:r>
              <a:rPr lang="pt-BR" sz="1600" dirty="0" smtClean="0">
                <a:latin typeface="Palatino Linotype" pitchFamily="18" charset="0"/>
              </a:rPr>
              <a:t>IV - até 12 (doze) meses após o livramento, o segurado retido ou recluso;</a:t>
            </a:r>
          </a:p>
          <a:p>
            <a:pPr algn="just"/>
            <a:r>
              <a:rPr lang="pt-BR" sz="1600" dirty="0" smtClean="0">
                <a:latin typeface="Palatino Linotype" pitchFamily="18" charset="0"/>
              </a:rPr>
              <a:t>V - até 3 (três) meses após o licenciamento, o segurado incorporado às Forças Armadas para prestar serviço militar;</a:t>
            </a:r>
          </a:p>
          <a:p>
            <a:pPr algn="just"/>
            <a:r>
              <a:rPr lang="pt-BR" sz="1600" dirty="0" smtClean="0">
                <a:latin typeface="Palatino Linotype" pitchFamily="18" charset="0"/>
              </a:rPr>
              <a:t>VI - até 6 (seis) meses após a cessação das contribuições, o segurado facultativo.</a:t>
            </a:r>
          </a:p>
          <a:p>
            <a:pPr algn="just"/>
            <a:endParaRPr lang="pt-BR" sz="1600" dirty="0" smtClean="0">
              <a:latin typeface="Palatino Linotype" pitchFamily="18" charset="0"/>
            </a:endParaRPr>
          </a:p>
          <a:p>
            <a:pPr algn="just"/>
            <a:r>
              <a:rPr lang="pt-BR" sz="1600" dirty="0" smtClean="0">
                <a:latin typeface="Palatino Linotype" pitchFamily="18" charset="0"/>
              </a:rPr>
              <a:t>§ 1º O prazo do inciso II será prorrogado para até 24 (vinte e quatro) meses </a:t>
            </a:r>
            <a:r>
              <a:rPr lang="pt-BR" sz="1600" b="1" dirty="0" smtClean="0">
                <a:solidFill>
                  <a:srgbClr val="FF0000"/>
                </a:solidFill>
                <a:latin typeface="Palatino Linotype" pitchFamily="18" charset="0"/>
              </a:rPr>
              <a:t>se o segurado já tiver pago mais de 120 (cento e vinte) contribuições mensais sem interrupção que acarrete a perda da qualidade de segurado.</a:t>
            </a:r>
          </a:p>
          <a:p>
            <a:pPr algn="just"/>
            <a:endParaRPr lang="pt-BR" sz="1600" dirty="0" smtClean="0">
              <a:latin typeface="Palatino Linotype" pitchFamily="18" charset="0"/>
            </a:endParaRPr>
          </a:p>
          <a:p>
            <a:pPr algn="just"/>
            <a:r>
              <a:rPr lang="pt-BR" sz="1600" dirty="0" smtClean="0">
                <a:latin typeface="Palatino Linotype" pitchFamily="18" charset="0"/>
              </a:rPr>
              <a:t>§ 2º Os prazos do inciso II ou do § 1º serão acrescidos de 12 (doze) meses </a:t>
            </a:r>
            <a:r>
              <a:rPr lang="pt-BR" sz="1600" b="1" dirty="0" smtClean="0">
                <a:solidFill>
                  <a:srgbClr val="FF0000"/>
                </a:solidFill>
                <a:latin typeface="Palatino Linotype" pitchFamily="18" charset="0"/>
              </a:rPr>
              <a:t>para o segurado desempregado</a:t>
            </a:r>
            <a:r>
              <a:rPr lang="pt-BR" sz="1600" dirty="0" smtClean="0">
                <a:latin typeface="Palatino Linotype" pitchFamily="18" charset="0"/>
              </a:rPr>
              <a:t>, desde que comprovada essa situação pelo registro no órgão próprio do Ministério do Trabalho e da Previdência Social. (Ver Súmula 27 da TNU)</a:t>
            </a:r>
          </a:p>
          <a:p>
            <a:pPr algn="just"/>
            <a:endParaRPr lang="pt-BR" sz="1600" dirty="0">
              <a:latin typeface="Palatino Linotype" pitchFamily="18" charset="0"/>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23528" y="260648"/>
            <a:ext cx="8568952" cy="5539978"/>
          </a:xfrm>
          <a:prstGeom prst="rect">
            <a:avLst/>
          </a:prstGeom>
          <a:noFill/>
        </p:spPr>
        <p:txBody>
          <a:bodyPr wrap="square" rtlCol="0">
            <a:spAutoFit/>
          </a:bodyPr>
          <a:lstStyle/>
          <a:p>
            <a:pPr algn="ctr"/>
            <a:endParaRPr lang="pt-BR" sz="1600" b="1" dirty="0" smtClean="0">
              <a:latin typeface="Palatino Linotype" pitchFamily="18" charset="0"/>
            </a:endParaRPr>
          </a:p>
          <a:p>
            <a:pPr algn="ctr"/>
            <a:r>
              <a:rPr lang="pt-BR" b="1" dirty="0" smtClean="0">
                <a:latin typeface="Palatino Linotype" pitchFamily="18" charset="0"/>
              </a:rPr>
              <a:t>Acidente de trabalho e competência do juízo estadual</a:t>
            </a:r>
          </a:p>
          <a:p>
            <a:pPr algn="just"/>
            <a:endParaRPr lang="pt-BR" sz="1600" dirty="0" smtClean="0">
              <a:latin typeface="Palatino Linotype" pitchFamily="18" charset="0"/>
            </a:endParaRPr>
          </a:p>
          <a:p>
            <a:pPr algn="just"/>
            <a:endParaRPr lang="pt-BR" sz="1600" dirty="0" smtClean="0">
              <a:latin typeface="Palatino Linotype" pitchFamily="18" charset="0"/>
            </a:endParaRPr>
          </a:p>
          <a:p>
            <a:pPr algn="just"/>
            <a:r>
              <a:rPr lang="pt-BR" sz="1600" dirty="0" smtClean="0">
                <a:latin typeface="Palatino Linotype" pitchFamily="18" charset="0"/>
              </a:rPr>
              <a:t>CR/88. Art. 109. Aos juízes federais compete processar e julgar: I - as causas em que a União, entidade autárquica ou empresa pública federal forem interessadas na condição de autoras, rés, assistentes ou oponentes, </a:t>
            </a:r>
            <a:r>
              <a:rPr lang="pt-BR" sz="1600" b="1" dirty="0" smtClean="0">
                <a:solidFill>
                  <a:srgbClr val="FF0000"/>
                </a:solidFill>
                <a:latin typeface="Palatino Linotype" pitchFamily="18" charset="0"/>
              </a:rPr>
              <a:t>exceto as de falência, as de acidentes de trabalho </a:t>
            </a:r>
            <a:r>
              <a:rPr lang="pt-BR" sz="1600" dirty="0" smtClean="0">
                <a:latin typeface="Palatino Linotype" pitchFamily="18" charset="0"/>
              </a:rPr>
              <a:t>e as sujeitas à Justiça Eleitoral e à Justiça do Trabalho;</a:t>
            </a:r>
          </a:p>
          <a:p>
            <a:pPr algn="just"/>
            <a:endParaRPr lang="pt-BR" sz="1600" dirty="0" smtClean="0">
              <a:latin typeface="Palatino Linotype" pitchFamily="18" charset="0"/>
            </a:endParaRPr>
          </a:p>
          <a:p>
            <a:pPr algn="just"/>
            <a:r>
              <a:rPr lang="pt-BR" sz="1600" b="1" dirty="0" smtClean="0">
                <a:latin typeface="Palatino Linotype" pitchFamily="18" charset="0"/>
              </a:rPr>
              <a:t>Súmulas nº 235 e 501 do STF: </a:t>
            </a:r>
          </a:p>
          <a:p>
            <a:pPr algn="just"/>
            <a:endParaRPr lang="pt-BR" sz="1600" b="1" dirty="0" smtClean="0">
              <a:latin typeface="Palatino Linotype" pitchFamily="18" charset="0"/>
            </a:endParaRPr>
          </a:p>
          <a:p>
            <a:pPr algn="just"/>
            <a:r>
              <a:rPr lang="pt-BR" sz="1600" dirty="0" smtClean="0">
                <a:latin typeface="Palatino Linotype" pitchFamily="18" charset="0"/>
              </a:rPr>
              <a:t>“É competente para a ação de acidente do trabalho a Justiça Cível comum, inclusive em segunda instância, ainda que seja parte autarquia seguradora.”</a:t>
            </a:r>
          </a:p>
          <a:p>
            <a:pPr algn="just"/>
            <a:r>
              <a:rPr lang="pt-BR" sz="1600" dirty="0" smtClean="0">
                <a:latin typeface="Palatino Linotype" pitchFamily="18" charset="0"/>
              </a:rPr>
              <a:t>"Compete à Justiça ordinária estadual o processo e o julgamento, em ambas as instâncias, das causas de acidente do trabalho, ainda que promovidas contra a União, suas autarquias, empresas públicas ou sociedades de economia mista.“</a:t>
            </a:r>
          </a:p>
          <a:p>
            <a:pPr algn="just"/>
            <a:endParaRPr lang="pt-BR" sz="1600" dirty="0" smtClean="0">
              <a:latin typeface="Palatino Linotype" pitchFamily="18" charset="0"/>
            </a:endParaRPr>
          </a:p>
          <a:p>
            <a:pPr algn="just"/>
            <a:r>
              <a:rPr lang="pt-BR" sz="1600" b="1" dirty="0" smtClean="0">
                <a:latin typeface="Palatino Linotype" pitchFamily="18" charset="0"/>
              </a:rPr>
              <a:t>Súmula Vinculante nº 22 do STF</a:t>
            </a:r>
            <a:r>
              <a:rPr lang="pt-BR" sz="1600" dirty="0" smtClean="0">
                <a:latin typeface="Palatino Linotype" pitchFamily="18" charset="0"/>
              </a:rPr>
              <a:t>: A Justiça do Trabalho é competente para processar e julgar as ações de indenização por danos morais e patrimoniais decorrentes de acidente de trabalho propostas por empregado contra empregador, inclusive aquelas que ainda não possuíam sentença de mérito em primeiro grau quando da promulgação da Emenda Constitucional nº 45/04.</a:t>
            </a:r>
            <a:endParaRPr lang="pt-BR" sz="1600" dirty="0">
              <a:latin typeface="Palatino Linotype" pitchFamily="18" charset="0"/>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79512" y="260648"/>
            <a:ext cx="8784976" cy="5262979"/>
          </a:xfrm>
          <a:prstGeom prst="rect">
            <a:avLst/>
          </a:prstGeom>
          <a:noFill/>
        </p:spPr>
        <p:txBody>
          <a:bodyPr wrap="square" rtlCol="0">
            <a:spAutoFit/>
          </a:bodyPr>
          <a:lstStyle/>
          <a:p>
            <a:pPr algn="ctr"/>
            <a:endParaRPr lang="pt-BR" sz="1400" b="1" dirty="0" smtClean="0">
              <a:latin typeface="Palatino Linotype" pitchFamily="18" charset="0"/>
            </a:endParaRPr>
          </a:p>
          <a:p>
            <a:pPr algn="ctr"/>
            <a:r>
              <a:rPr lang="pt-BR" sz="1400" b="1" dirty="0" smtClean="0">
                <a:latin typeface="Palatino Linotype" pitchFamily="18" charset="0"/>
              </a:rPr>
              <a:t>Entendimento Jurisprudencial</a:t>
            </a:r>
          </a:p>
          <a:p>
            <a:pPr algn="just"/>
            <a:endParaRPr lang="pt-BR" sz="1400" dirty="0" smtClean="0">
              <a:latin typeface="Palatino Linotype" pitchFamily="18" charset="0"/>
            </a:endParaRPr>
          </a:p>
          <a:p>
            <a:pPr algn="just"/>
            <a:r>
              <a:rPr lang="pt-BR" sz="1400" dirty="0" smtClean="0">
                <a:latin typeface="Palatino Linotype" pitchFamily="18" charset="0"/>
              </a:rPr>
              <a:t>“Tratando-se de matéria de interesse do INSS, qual seja, a possibilidade ou não de acumulação de proventos da aposentadoria com o auxílio suplementar, a matéria refoge à competência da Justiça comum. Questão que não se enquadra na ressalva do art. 109, I, da CF, </a:t>
            </a:r>
            <a:r>
              <a:rPr lang="pt-BR" sz="1400" b="1" dirty="0" smtClean="0">
                <a:solidFill>
                  <a:srgbClr val="FF0000"/>
                </a:solidFill>
                <a:latin typeface="Palatino Linotype" pitchFamily="18" charset="0"/>
              </a:rPr>
              <a:t>visto que não cuida exclusivamente de acidente do trabalho.</a:t>
            </a:r>
            <a:r>
              <a:rPr lang="pt-BR" sz="1400" dirty="0" smtClean="0">
                <a:latin typeface="Palatino Linotype" pitchFamily="18" charset="0"/>
              </a:rPr>
              <a:t> Reconhecida a competência da Justiça Federal para julgar o feito.” (RE 461.005, Rel. Min. Ricardo </a:t>
            </a:r>
            <a:r>
              <a:rPr lang="pt-BR" sz="1400" dirty="0" err="1" smtClean="0">
                <a:latin typeface="Palatino Linotype" pitchFamily="18" charset="0"/>
              </a:rPr>
              <a:t>Lewandowski</a:t>
            </a:r>
            <a:r>
              <a:rPr lang="pt-BR" sz="1400" dirty="0" smtClean="0">
                <a:latin typeface="Palatino Linotype" pitchFamily="18" charset="0"/>
              </a:rPr>
              <a:t>, julgamento em 8-4- 2008, Primeira Turma, DJE de 9-5-2008.)</a:t>
            </a:r>
          </a:p>
          <a:p>
            <a:pPr algn="just"/>
            <a:endParaRPr lang="pt-BR" sz="1400" dirty="0" smtClean="0">
              <a:latin typeface="Palatino Linotype" pitchFamily="18" charset="0"/>
            </a:endParaRPr>
          </a:p>
          <a:p>
            <a:pPr algn="just"/>
            <a:r>
              <a:rPr lang="pt-BR" sz="1400" dirty="0" smtClean="0">
                <a:latin typeface="Palatino Linotype" pitchFamily="18" charset="0"/>
              </a:rPr>
              <a:t>“A teor do § 3º c/c inciso I do art. 109 da Constituição Republicana, </a:t>
            </a:r>
            <a:r>
              <a:rPr lang="pt-BR" sz="1400" b="1" dirty="0" smtClean="0">
                <a:solidFill>
                  <a:srgbClr val="FF0000"/>
                </a:solidFill>
                <a:latin typeface="Palatino Linotype" pitchFamily="18" charset="0"/>
              </a:rPr>
              <a:t>compete à Justiça comum dos Estados apreciar e julgar as ações acidentárias, que são aquelas propostas pelo segurado contra o INSS, visando benefício e aos serviços previdenciários correspondentes ao acidente do trabalho</a:t>
            </a:r>
            <a:r>
              <a:rPr lang="pt-BR" sz="1400" dirty="0" smtClean="0">
                <a:latin typeface="Palatino Linotype" pitchFamily="18" charset="0"/>
              </a:rPr>
              <a:t>.” (RE 478.472-</a:t>
            </a:r>
            <a:r>
              <a:rPr lang="pt-BR" sz="1400" dirty="0" err="1" smtClean="0">
                <a:latin typeface="Palatino Linotype" pitchFamily="18" charset="0"/>
              </a:rPr>
              <a:t>AgR</a:t>
            </a:r>
            <a:r>
              <a:rPr lang="pt-BR" sz="1400" dirty="0" smtClean="0">
                <a:latin typeface="Palatino Linotype" pitchFamily="18" charset="0"/>
              </a:rPr>
              <a:t>, Rel. Min. Ayres Britto, julgamento em 26-4-2007, Primeira Turma, DJ de 1º-6-2007.) No mesmo sentido: RE 638.483-RG, Rel. Min. Presidente Cezar </a:t>
            </a:r>
            <a:r>
              <a:rPr lang="pt-BR" sz="1400" dirty="0" err="1" smtClean="0">
                <a:latin typeface="Palatino Linotype" pitchFamily="18" charset="0"/>
              </a:rPr>
              <a:t>Peluso</a:t>
            </a:r>
            <a:r>
              <a:rPr lang="pt-BR" sz="1400" dirty="0" smtClean="0">
                <a:latin typeface="Palatino Linotype" pitchFamily="18" charset="0"/>
              </a:rPr>
              <a:t>, julgamento em 9-6-2011, Plenário, DJE de 31-8-2011, com repercussão geral; AI 722.821-</a:t>
            </a:r>
            <a:r>
              <a:rPr lang="pt-BR" sz="1400" dirty="0" err="1" smtClean="0">
                <a:latin typeface="Palatino Linotype" pitchFamily="18" charset="0"/>
              </a:rPr>
              <a:t>AgR</a:t>
            </a:r>
            <a:r>
              <a:rPr lang="pt-BR" sz="1400" dirty="0" smtClean="0">
                <a:latin typeface="Palatino Linotype" pitchFamily="18" charset="0"/>
              </a:rPr>
              <a:t>, Rel. Min. Cármen Lúcia, julgamento em 20-10-2009, Primeira Turma, DJE de 27-11-2009.</a:t>
            </a:r>
          </a:p>
          <a:p>
            <a:pPr algn="just"/>
            <a:endParaRPr lang="pt-BR" sz="1400" dirty="0" smtClean="0">
              <a:latin typeface="Palatino Linotype" pitchFamily="18" charset="0"/>
            </a:endParaRPr>
          </a:p>
          <a:p>
            <a:pPr algn="just"/>
            <a:r>
              <a:rPr lang="pt-BR" sz="1400" dirty="0" smtClean="0">
                <a:latin typeface="Palatino Linotype" pitchFamily="18" charset="0"/>
              </a:rPr>
              <a:t>"Competência. Ação de indenização. Dano moral. Acidente do trabalho. Fato histórico único. Unidade de convicção. Feito da competência da Justiça comum. Inteligência do art. 114, VI, da CF (...). </a:t>
            </a:r>
            <a:r>
              <a:rPr lang="pt-BR" sz="1400" b="1" dirty="0" smtClean="0">
                <a:solidFill>
                  <a:srgbClr val="FF0000"/>
                </a:solidFill>
                <a:latin typeface="Palatino Linotype" pitchFamily="18" charset="0"/>
              </a:rPr>
              <a:t>É da competência da Justiça comum a ação de indenização por dano moral, quando o fato também qualifique acidente do trabalho.</a:t>
            </a:r>
            <a:r>
              <a:rPr lang="pt-BR" sz="1400" dirty="0" smtClean="0">
                <a:latin typeface="Palatino Linotype" pitchFamily="18" charset="0"/>
              </a:rPr>
              <a:t>” (RE 438.639, Rel. p/ o ac. Min. Cezar </a:t>
            </a:r>
            <a:r>
              <a:rPr lang="pt-BR" sz="1400" dirty="0" err="1" smtClean="0">
                <a:latin typeface="Palatino Linotype" pitchFamily="18" charset="0"/>
              </a:rPr>
              <a:t>Peluso</a:t>
            </a:r>
            <a:r>
              <a:rPr lang="pt-BR" sz="1400" dirty="0" smtClean="0">
                <a:latin typeface="Palatino Linotype" pitchFamily="18" charset="0"/>
              </a:rPr>
              <a:t>, julgamento em 9-3-2005, Plenário, DJE de 6-3-2009.) No mesmo sentido: RE 394.943, Rel. Min. Eros Grau, julgamento em 1º-2-2005, Primeira Turma, DJ de 13-5-2005.)</a:t>
            </a:r>
          </a:p>
          <a:p>
            <a:pPr algn="just"/>
            <a:endParaRPr lang="pt-BR" sz="1400" dirty="0" smtClean="0">
              <a:latin typeface="Palatino Linotype" pitchFamily="18" charset="0"/>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79512" y="188640"/>
            <a:ext cx="8784976" cy="6124754"/>
          </a:xfrm>
          <a:prstGeom prst="rect">
            <a:avLst/>
          </a:prstGeom>
          <a:noFill/>
        </p:spPr>
        <p:txBody>
          <a:bodyPr wrap="square" rtlCol="0">
            <a:spAutoFit/>
          </a:bodyPr>
          <a:lstStyle/>
          <a:p>
            <a:pPr algn="ctr"/>
            <a:r>
              <a:rPr lang="pt-BR" sz="1400" b="1" dirty="0" smtClean="0">
                <a:latin typeface="Palatino Linotype" pitchFamily="18" charset="0"/>
              </a:rPr>
              <a:t>Lei nº 8.213/1991</a:t>
            </a:r>
          </a:p>
          <a:p>
            <a:pPr algn="just"/>
            <a:endParaRPr lang="pt-BR" sz="1400" dirty="0" smtClean="0">
              <a:latin typeface="Palatino Linotype" pitchFamily="18" charset="0"/>
            </a:endParaRPr>
          </a:p>
          <a:p>
            <a:pPr algn="just"/>
            <a:r>
              <a:rPr lang="pt-BR" sz="1400" dirty="0" smtClean="0">
                <a:latin typeface="Palatino Linotype" pitchFamily="18" charset="0"/>
              </a:rPr>
              <a:t>Art. 19.  Acidente do trabalho é o que ocorre pelo exercício do trabalho a serviço de empresa ou de empregador doméstico ou pelo exercício do trabalho dos segurados referidos no inciso VII do art. 11 desta Lei, provocando lesão corporal ou perturbação funcional que cause a morte ou a perda ou redução, permanente ou temporária, da capacidade para o trabalho. </a:t>
            </a:r>
            <a:r>
              <a:rPr lang="pt-BR" sz="1400" b="1" dirty="0" smtClean="0">
                <a:solidFill>
                  <a:srgbClr val="FF0000"/>
                </a:solidFill>
                <a:latin typeface="Palatino Linotype" pitchFamily="18" charset="0"/>
              </a:rPr>
              <a:t>(acidente de trabalho típico)</a:t>
            </a:r>
          </a:p>
          <a:p>
            <a:pPr algn="just"/>
            <a:r>
              <a:rPr lang="pt-BR" sz="1400" dirty="0" smtClean="0">
                <a:latin typeface="Palatino Linotype" pitchFamily="18" charset="0"/>
              </a:rPr>
              <a:t>§ 1º A empresa é responsável pela adoção e uso das medidas coletivas e individuais de proteção e segurança da saúde do trabalhador. </a:t>
            </a:r>
          </a:p>
          <a:p>
            <a:pPr algn="just"/>
            <a:r>
              <a:rPr lang="pt-BR" sz="1400" dirty="0" smtClean="0">
                <a:latin typeface="Palatino Linotype" pitchFamily="18" charset="0"/>
              </a:rPr>
              <a:t>§ 2º Constitui contravenção penal, punível com multa, deixar a empresa de cumprir as normas de segurança e higiene do trabalho.</a:t>
            </a:r>
          </a:p>
          <a:p>
            <a:pPr algn="just"/>
            <a:r>
              <a:rPr lang="pt-BR" sz="1400" dirty="0" smtClean="0">
                <a:latin typeface="Palatino Linotype" pitchFamily="18" charset="0"/>
              </a:rPr>
              <a:t>§ 3º É dever da empresa prestar informações pormenorizadas sobre os riscos da operação a executar e do produto a manipular.</a:t>
            </a:r>
          </a:p>
          <a:p>
            <a:pPr algn="just"/>
            <a:r>
              <a:rPr lang="pt-BR" sz="1400" dirty="0" smtClean="0">
                <a:latin typeface="Palatino Linotype" pitchFamily="18" charset="0"/>
              </a:rPr>
              <a:t>§ 4º O Ministério do Trabalho e da Previdência Social fiscalizará e os sindicatos e entidades representativas de classe acompanharão o fiel cumprimento do disposto nos parágrafos anteriores, conforme dispuser o Regulamento.</a:t>
            </a:r>
          </a:p>
          <a:p>
            <a:pPr algn="just"/>
            <a:r>
              <a:rPr lang="pt-BR" sz="1400" dirty="0" smtClean="0">
                <a:latin typeface="Palatino Linotype" pitchFamily="18" charset="0"/>
              </a:rPr>
              <a:t>Art. 20. Consideram-se acidente do trabalho, nos termos do artigo anterior, as seguintes entidades mórbidas:</a:t>
            </a:r>
          </a:p>
          <a:p>
            <a:pPr algn="just"/>
            <a:r>
              <a:rPr lang="pt-BR" sz="1400" dirty="0" smtClean="0">
                <a:latin typeface="Palatino Linotype" pitchFamily="18" charset="0"/>
              </a:rPr>
              <a:t>I - doença profissional, assim entendida a produzida ou desencadeada pelo exercício do trabalho peculiar a determinada atividade e constante da respectiva relação elaborada pelo Ministério do Trabalho e da Previdência Social;</a:t>
            </a:r>
          </a:p>
          <a:p>
            <a:pPr algn="just"/>
            <a:r>
              <a:rPr lang="pt-BR" sz="1400" dirty="0" smtClean="0">
                <a:latin typeface="Palatino Linotype" pitchFamily="18" charset="0"/>
              </a:rPr>
              <a:t>II - doença do trabalho, assim entendida a adquirida ou desencadeada em função de condições especiais em que o trabalho é realizado e com ele se relacione diretamente, constante da relação mencionada no inciso I.</a:t>
            </a:r>
          </a:p>
          <a:p>
            <a:pPr algn="just"/>
            <a:r>
              <a:rPr lang="pt-BR" sz="1400" b="1" dirty="0" smtClean="0">
                <a:solidFill>
                  <a:srgbClr val="FF0000"/>
                </a:solidFill>
                <a:latin typeface="Palatino Linotype" pitchFamily="18" charset="0"/>
              </a:rPr>
              <a:t>§ 1º Não são consideradas como doença do trabalho: a) a doença degenerativa; b) a inerente a grupo etário; c) a que não produza incapacidade laborativa; d) a doença endêmica adquirida por segurado habitante de região em que ela se desenvolva, salvo comprovação de que é resultante de exposição ou contato direto determinado pela natureza do trabalho.</a:t>
            </a:r>
          </a:p>
          <a:p>
            <a:pPr algn="just"/>
            <a:r>
              <a:rPr lang="pt-BR" sz="1400" dirty="0" smtClean="0">
                <a:latin typeface="Palatino Linotype" pitchFamily="18" charset="0"/>
              </a:rPr>
              <a:t>§ 2º Em caso excepcional, constatando-se que a doença não incluída na relação prevista nos incisos I e II deste artigo resultou das condições especiais em que o trabalho é executado e com ele se relaciona diretamente, a Previdência Social deve considerá-la acidente do trabalho.</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79512" y="332656"/>
            <a:ext cx="8784976" cy="5047536"/>
          </a:xfrm>
          <a:prstGeom prst="rect">
            <a:avLst/>
          </a:prstGeom>
          <a:noFill/>
        </p:spPr>
        <p:txBody>
          <a:bodyPr wrap="square" rtlCol="0">
            <a:spAutoFit/>
          </a:bodyPr>
          <a:lstStyle/>
          <a:p>
            <a:pPr algn="just"/>
            <a:r>
              <a:rPr lang="pt-BR" sz="1400" b="1" dirty="0" smtClean="0">
                <a:solidFill>
                  <a:srgbClr val="FF0000"/>
                </a:solidFill>
                <a:latin typeface="Palatino Linotype" pitchFamily="18" charset="0"/>
              </a:rPr>
              <a:t>Art. 21. Equiparam-se também ao acidente do trabalho, para efeitos desta Lei:</a:t>
            </a:r>
          </a:p>
          <a:p>
            <a:pPr algn="just"/>
            <a:r>
              <a:rPr lang="pt-BR" sz="1400" dirty="0" smtClean="0">
                <a:latin typeface="Palatino Linotype" pitchFamily="18" charset="0"/>
              </a:rPr>
              <a:t>I - o acidente ligado ao trabalho que, embora não tenha sido a causa única, haja contribuído diretamente para a morte do segurado, para redução ou perda da sua capacidade para o trabalho, ou produzido lesão que exija atenção médica para a sua recuperação;</a:t>
            </a:r>
          </a:p>
          <a:p>
            <a:pPr algn="just"/>
            <a:r>
              <a:rPr lang="pt-BR" sz="1400" dirty="0" smtClean="0">
                <a:latin typeface="Palatino Linotype" pitchFamily="18" charset="0"/>
              </a:rPr>
              <a:t>II - o acidente sofrido pelo segurado no local e no horário do trabalho, em </a:t>
            </a:r>
            <a:r>
              <a:rPr lang="pt-BR" sz="1400" dirty="0" err="1" smtClean="0">
                <a:latin typeface="Palatino Linotype" pitchFamily="18" charset="0"/>
              </a:rPr>
              <a:t>conseqüência</a:t>
            </a:r>
            <a:r>
              <a:rPr lang="pt-BR" sz="1400" dirty="0" smtClean="0">
                <a:latin typeface="Palatino Linotype" pitchFamily="18" charset="0"/>
              </a:rPr>
              <a:t> de:</a:t>
            </a:r>
          </a:p>
          <a:p>
            <a:pPr algn="just"/>
            <a:r>
              <a:rPr lang="pt-BR" sz="1400" dirty="0" smtClean="0">
                <a:latin typeface="Palatino Linotype" pitchFamily="18" charset="0"/>
              </a:rPr>
              <a:t>a) ato de agressão, sabotagem ou terrorismo praticado por terceiro ou companheiro de trabalho;</a:t>
            </a:r>
          </a:p>
          <a:p>
            <a:pPr algn="just"/>
            <a:r>
              <a:rPr lang="pt-BR" sz="1400" dirty="0" smtClean="0">
                <a:latin typeface="Palatino Linotype" pitchFamily="18" charset="0"/>
              </a:rPr>
              <a:t>b) ofensa física intencional, inclusive de terceiro, por motivo de disputa relacionada ao trabalho;</a:t>
            </a:r>
          </a:p>
          <a:p>
            <a:pPr algn="just"/>
            <a:r>
              <a:rPr lang="pt-BR" sz="1400" dirty="0" smtClean="0">
                <a:latin typeface="Palatino Linotype" pitchFamily="18" charset="0"/>
              </a:rPr>
              <a:t>c) ato de imprudência, de negligência ou de imperícia de terceiro ou de companheiro de trabalho;</a:t>
            </a:r>
          </a:p>
          <a:p>
            <a:pPr algn="just"/>
            <a:r>
              <a:rPr lang="pt-BR" sz="1400" dirty="0" smtClean="0">
                <a:latin typeface="Palatino Linotype" pitchFamily="18" charset="0"/>
              </a:rPr>
              <a:t>d) ato de pessoa privada do uso da razão;</a:t>
            </a:r>
          </a:p>
          <a:p>
            <a:pPr algn="just"/>
            <a:r>
              <a:rPr lang="pt-BR" sz="1400" dirty="0" smtClean="0">
                <a:latin typeface="Palatino Linotype" pitchFamily="18" charset="0"/>
              </a:rPr>
              <a:t>e) desabamento, inundação, incêndio e outros casos fortuitos ou decorrentes de força maior;</a:t>
            </a:r>
          </a:p>
          <a:p>
            <a:pPr algn="just"/>
            <a:r>
              <a:rPr lang="pt-BR" sz="1400" dirty="0" smtClean="0">
                <a:latin typeface="Palatino Linotype" pitchFamily="18" charset="0"/>
              </a:rPr>
              <a:t>III - a doença proveniente de contaminação acidental do empregado no exercício de sua atividade;</a:t>
            </a:r>
          </a:p>
          <a:p>
            <a:pPr algn="just"/>
            <a:r>
              <a:rPr lang="pt-BR" sz="1400" dirty="0" smtClean="0">
                <a:latin typeface="Palatino Linotype" pitchFamily="18" charset="0"/>
              </a:rPr>
              <a:t>IV - o acidente sofrido pelo segurado ainda que fora do local e horário de trabalho:</a:t>
            </a:r>
          </a:p>
          <a:p>
            <a:pPr algn="just"/>
            <a:r>
              <a:rPr lang="pt-BR" sz="1400" dirty="0" smtClean="0">
                <a:latin typeface="Palatino Linotype" pitchFamily="18" charset="0"/>
              </a:rPr>
              <a:t>a) na execução de ordem ou na realização de serviço sob a autoridade da empresa;</a:t>
            </a:r>
          </a:p>
          <a:p>
            <a:pPr algn="just"/>
            <a:r>
              <a:rPr lang="pt-BR" sz="1400" dirty="0" smtClean="0">
                <a:latin typeface="Palatino Linotype" pitchFamily="18" charset="0"/>
              </a:rPr>
              <a:t>b) na prestação espontânea de qualquer serviço à empresa para lhe evitar prejuízo ou proporcionar proveito;</a:t>
            </a:r>
          </a:p>
          <a:p>
            <a:pPr algn="just"/>
            <a:r>
              <a:rPr lang="pt-BR" sz="1400" dirty="0" smtClean="0">
                <a:latin typeface="Palatino Linotype" pitchFamily="18" charset="0"/>
              </a:rPr>
              <a:t>c) em viagem a serviço da empresa, inclusive para estudo quando financiada por esta dentro de seus planos para melhor capacitação da </a:t>
            </a:r>
            <a:r>
              <a:rPr lang="pt-BR" sz="1400" dirty="0" err="1" smtClean="0">
                <a:latin typeface="Palatino Linotype" pitchFamily="18" charset="0"/>
              </a:rPr>
              <a:t>mão-de-obra</a:t>
            </a:r>
            <a:r>
              <a:rPr lang="pt-BR" sz="1400" dirty="0" smtClean="0">
                <a:latin typeface="Palatino Linotype" pitchFamily="18" charset="0"/>
              </a:rPr>
              <a:t>, independentemente do meio de locomoção utilizado, inclusive veículo de propriedade do segurado;</a:t>
            </a:r>
          </a:p>
          <a:p>
            <a:pPr algn="just"/>
            <a:r>
              <a:rPr lang="pt-BR" sz="1400" dirty="0" smtClean="0">
                <a:latin typeface="Palatino Linotype" pitchFamily="18" charset="0"/>
              </a:rPr>
              <a:t>d) no percurso da residência para o local de trabalho ou deste para aquela, qualquer que seja o meio de locomoção, inclusive veículo de propriedade do segurado.</a:t>
            </a:r>
          </a:p>
          <a:p>
            <a:pPr algn="just"/>
            <a:r>
              <a:rPr lang="pt-BR" sz="1400" b="1" dirty="0" smtClean="0">
                <a:solidFill>
                  <a:srgbClr val="FF0000"/>
                </a:solidFill>
                <a:latin typeface="Palatino Linotype" pitchFamily="18" charset="0"/>
              </a:rPr>
              <a:t>§ 1º Nos períodos destinados a refeição ou descanso, ou por ocasião da satisfação de outras necessidades fisiológicas, no local do trabalho ou durante este, o empregado é considerado no exercício do trabalho.</a:t>
            </a:r>
          </a:p>
          <a:p>
            <a:pPr algn="just"/>
            <a:r>
              <a:rPr lang="pt-BR" sz="1400" dirty="0" smtClean="0">
                <a:latin typeface="Palatino Linotype" pitchFamily="18" charset="0"/>
              </a:rPr>
              <a:t>§ 2º Não é considerada agravação ou complicação de acidente do trabalho a lesão que, resultante de acidente de outra origem, se associe ou se superponha às </a:t>
            </a:r>
            <a:r>
              <a:rPr lang="pt-BR" sz="1400" dirty="0" err="1" smtClean="0">
                <a:latin typeface="Palatino Linotype" pitchFamily="18" charset="0"/>
              </a:rPr>
              <a:t>conseqüências</a:t>
            </a:r>
            <a:r>
              <a:rPr lang="pt-BR" sz="1400" dirty="0" smtClean="0">
                <a:latin typeface="Palatino Linotype" pitchFamily="18" charset="0"/>
              </a:rPr>
              <a:t> do anterior.</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51520" y="188640"/>
            <a:ext cx="8712968" cy="5478423"/>
          </a:xfrm>
          <a:prstGeom prst="rect">
            <a:avLst/>
          </a:prstGeom>
          <a:noFill/>
        </p:spPr>
        <p:txBody>
          <a:bodyPr wrap="square" rtlCol="0">
            <a:spAutoFit/>
          </a:bodyPr>
          <a:lstStyle/>
          <a:p>
            <a:pPr algn="just"/>
            <a:r>
              <a:rPr lang="pt-BR" sz="1400" dirty="0" smtClean="0">
                <a:latin typeface="Palatino Linotype" pitchFamily="18" charset="0"/>
              </a:rPr>
              <a:t>Art. 104. As ações referentes à prestação por acidente do trabalho </a:t>
            </a:r>
            <a:r>
              <a:rPr lang="pt-BR" sz="1400" b="1" dirty="0" smtClean="0">
                <a:solidFill>
                  <a:srgbClr val="FF0000"/>
                </a:solidFill>
                <a:latin typeface="Palatino Linotype" pitchFamily="18" charset="0"/>
              </a:rPr>
              <a:t>prescrevem em 5 (cinco) anos</a:t>
            </a:r>
            <a:r>
              <a:rPr lang="pt-BR" sz="1400" dirty="0" smtClean="0">
                <a:latin typeface="Palatino Linotype" pitchFamily="18" charset="0"/>
              </a:rPr>
              <a:t>, observado o disposto no art. 103 desta Lei, contados da data:</a:t>
            </a:r>
          </a:p>
          <a:p>
            <a:pPr algn="just"/>
            <a:r>
              <a:rPr lang="pt-BR" sz="1400" dirty="0" smtClean="0">
                <a:latin typeface="Palatino Linotype" pitchFamily="18" charset="0"/>
              </a:rPr>
              <a:t>I - do acidente, quando dele resultar a morte ou a incapacidade temporária, verificada esta em perícia médica a cargo da Previdência Social; ou</a:t>
            </a:r>
          </a:p>
          <a:p>
            <a:pPr algn="just"/>
            <a:r>
              <a:rPr lang="pt-BR" sz="1400" dirty="0" smtClean="0">
                <a:latin typeface="Palatino Linotype" pitchFamily="18" charset="0"/>
              </a:rPr>
              <a:t>II - em que for reconhecida pela Previdência Social, a incapacidade permanente ou o agravamento das </a:t>
            </a:r>
            <a:r>
              <a:rPr lang="pt-BR" sz="1400" dirty="0" err="1" smtClean="0">
                <a:latin typeface="Palatino Linotype" pitchFamily="18" charset="0"/>
              </a:rPr>
              <a:t>seqüelas</a:t>
            </a:r>
            <a:r>
              <a:rPr lang="pt-BR" sz="1400" dirty="0" smtClean="0">
                <a:latin typeface="Palatino Linotype" pitchFamily="18" charset="0"/>
              </a:rPr>
              <a:t> do acidente.</a:t>
            </a:r>
          </a:p>
          <a:p>
            <a:pPr algn="just"/>
            <a:endParaRPr lang="pt-BR" sz="1400" dirty="0" smtClean="0">
              <a:latin typeface="Palatino Linotype" pitchFamily="18" charset="0"/>
            </a:endParaRPr>
          </a:p>
          <a:p>
            <a:pPr algn="just"/>
            <a:r>
              <a:rPr lang="pt-BR" sz="1400" dirty="0" smtClean="0">
                <a:latin typeface="Palatino Linotype" pitchFamily="18" charset="0"/>
              </a:rPr>
              <a:t>Art. 118. O segurado que sofreu acidente do trabalho tem garantida, pelo prazo mínimo de doze meses, a manutenção do seu contrato de trabalho na empresa, após a cessação do auxílio-doença acidentário, independentemente de percepção de auxílio-acidente.</a:t>
            </a:r>
          </a:p>
          <a:p>
            <a:pPr algn="just"/>
            <a:endParaRPr lang="pt-BR" sz="1400" dirty="0" smtClean="0">
              <a:latin typeface="Palatino Linotype" pitchFamily="18" charset="0"/>
            </a:endParaRPr>
          </a:p>
          <a:p>
            <a:pPr algn="just"/>
            <a:endParaRPr lang="pt-BR" sz="1400" dirty="0" smtClean="0">
              <a:latin typeface="Palatino Linotype" pitchFamily="18" charset="0"/>
            </a:endParaRPr>
          </a:p>
          <a:p>
            <a:pPr algn="ctr"/>
            <a:r>
              <a:rPr lang="pt-BR" sz="1400" b="1" dirty="0" smtClean="0">
                <a:latin typeface="Palatino Linotype" pitchFamily="18" charset="0"/>
              </a:rPr>
              <a:t>Auxílio doença x Auxílio acidente</a:t>
            </a:r>
          </a:p>
          <a:p>
            <a:pPr algn="just"/>
            <a:endParaRPr lang="pt-BR" sz="1400" dirty="0" smtClean="0">
              <a:latin typeface="Palatino Linotype" pitchFamily="18" charset="0"/>
            </a:endParaRPr>
          </a:p>
          <a:p>
            <a:pPr algn="just"/>
            <a:r>
              <a:rPr lang="pt-BR" sz="1400" dirty="0" smtClean="0">
                <a:latin typeface="Palatino Linotype" pitchFamily="18" charset="0"/>
              </a:rPr>
              <a:t>Art. 60.  O auxílio-doença será devido ao segurado que </a:t>
            </a:r>
            <a:r>
              <a:rPr lang="pt-BR" sz="1400" b="1" dirty="0" smtClean="0">
                <a:solidFill>
                  <a:srgbClr val="FF0000"/>
                </a:solidFill>
                <a:latin typeface="Palatino Linotype" pitchFamily="18" charset="0"/>
              </a:rPr>
              <a:t>ficar incapacitado para seu trabalho ou sua atividade habitual</a:t>
            </a:r>
            <a:r>
              <a:rPr lang="pt-BR" sz="1400" dirty="0" smtClean="0">
                <a:latin typeface="Palatino Linotype" pitchFamily="18" charset="0"/>
              </a:rPr>
              <a:t>, desde que cumprido, quando for o caso, o período de carência exigido nesta Lei: [...] § 6º </a:t>
            </a:r>
            <a:r>
              <a:rPr lang="pt-BR" sz="1400" b="1" dirty="0" smtClean="0">
                <a:solidFill>
                  <a:srgbClr val="FF0000"/>
                </a:solidFill>
                <a:latin typeface="Palatino Linotype" pitchFamily="18" charset="0"/>
              </a:rPr>
              <a:t>Não será devido auxílio-doença </a:t>
            </a:r>
            <a:r>
              <a:rPr lang="pt-BR" sz="1400" dirty="0" smtClean="0">
                <a:latin typeface="Palatino Linotype" pitchFamily="18" charset="0"/>
              </a:rPr>
              <a:t>ao segurado que se filiar ao Regime Geral de Previdência Social já portador da doença ou da lesão invocada como causa para o benefício, salvo quando a incapacidade sobrevier por motivo de progressão ou agravamento dessa doença ou lesão.</a:t>
            </a:r>
          </a:p>
          <a:p>
            <a:pPr algn="just"/>
            <a:endParaRPr lang="pt-BR" sz="1400" dirty="0" smtClean="0">
              <a:latin typeface="Palatino Linotype" pitchFamily="18" charset="0"/>
            </a:endParaRPr>
          </a:p>
          <a:p>
            <a:pPr algn="just"/>
            <a:r>
              <a:rPr lang="pt-BR" sz="1400" dirty="0" smtClean="0">
                <a:latin typeface="Palatino Linotype" pitchFamily="18" charset="0"/>
              </a:rPr>
              <a:t>Art. 86. O </a:t>
            </a:r>
            <a:r>
              <a:rPr lang="pt-BR" sz="1400" b="1" dirty="0" smtClean="0">
                <a:solidFill>
                  <a:srgbClr val="FF0000"/>
                </a:solidFill>
                <a:latin typeface="Palatino Linotype" pitchFamily="18" charset="0"/>
              </a:rPr>
              <a:t>auxílio-acidente será concedido, como indenização</a:t>
            </a:r>
            <a:r>
              <a:rPr lang="pt-BR" sz="1400" dirty="0" smtClean="0">
                <a:latin typeface="Palatino Linotype" pitchFamily="18" charset="0"/>
              </a:rPr>
              <a:t>, ao segurado quando, após consolidação das lesões decorrentes de acidente de qualquer natureza, </a:t>
            </a:r>
            <a:r>
              <a:rPr lang="pt-BR" sz="1400" b="1" dirty="0" smtClean="0">
                <a:solidFill>
                  <a:srgbClr val="FF0000"/>
                </a:solidFill>
                <a:latin typeface="Palatino Linotype" pitchFamily="18" charset="0"/>
              </a:rPr>
              <a:t>resultarem </a:t>
            </a:r>
            <a:r>
              <a:rPr lang="pt-BR" sz="1400" b="1" dirty="0" err="1" smtClean="0">
                <a:solidFill>
                  <a:srgbClr val="FF0000"/>
                </a:solidFill>
                <a:latin typeface="Palatino Linotype" pitchFamily="18" charset="0"/>
              </a:rPr>
              <a:t>seqüelas</a:t>
            </a:r>
            <a:r>
              <a:rPr lang="pt-BR" sz="1400" b="1" dirty="0" smtClean="0">
                <a:solidFill>
                  <a:srgbClr val="FF0000"/>
                </a:solidFill>
                <a:latin typeface="Palatino Linotype" pitchFamily="18" charset="0"/>
              </a:rPr>
              <a:t> que impliquem redução da capacidade para o trabalho que habitualmente exercia</a:t>
            </a:r>
            <a:r>
              <a:rPr lang="pt-BR" sz="1400" dirty="0" smtClean="0">
                <a:latin typeface="Palatino Linotype" pitchFamily="18" charset="0"/>
              </a:rPr>
              <a:t>. § 2º O auxílio-acidente será devido a partir do dia seguinte ao da cessação do auxílio-doença, independentemente de qualquer remuneração ou rendimento auferido pelo acidentado, vedada sua acumulação com qualquer aposentadoria.</a:t>
            </a:r>
            <a:endParaRPr lang="pt-BR" sz="1400" dirty="0">
              <a:latin typeface="Palatino Linotype" pitchFamily="18" charset="0"/>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Autofit/>
          </a:bodyPr>
          <a:lstStyle/>
          <a:p>
            <a:pPr algn="ctr"/>
            <a:r>
              <a:rPr lang="pt-BR" dirty="0" smtClean="0">
                <a:latin typeface="Palatino Linotype" pitchFamily="18" charset="0"/>
              </a:rPr>
              <a:t>Cálculo do Valor dos Benefícios no RGPS</a:t>
            </a:r>
            <a:br>
              <a:rPr lang="pt-BR" dirty="0" smtClean="0">
                <a:latin typeface="Palatino Linotype" pitchFamily="18" charset="0"/>
              </a:rPr>
            </a:br>
            <a:endParaRPr lang="pt-BR" dirty="0">
              <a:latin typeface="Palatino Linotype" pitchFamily="18" charset="0"/>
            </a:endParaRPr>
          </a:p>
        </p:txBody>
      </p:sp>
      <p:sp>
        <p:nvSpPr>
          <p:cNvPr id="3" name="Subtítulo 2"/>
          <p:cNvSpPr>
            <a:spLocks noGrp="1"/>
          </p:cNvSpPr>
          <p:nvPr>
            <p:ph type="subTitle" idx="1"/>
          </p:nvPr>
        </p:nvSpPr>
        <p:spPr/>
        <p:txBody>
          <a:bodyPr>
            <a:normAutofit/>
          </a:bodyPr>
          <a:lstStyle/>
          <a:p>
            <a:pPr algn="ctr"/>
            <a:r>
              <a:rPr lang="pt-BR" sz="100" dirty="0" smtClean="0"/>
              <a:t>.</a:t>
            </a:r>
            <a:endParaRPr lang="pt-BR" sz="100"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51520" y="188640"/>
            <a:ext cx="8640960" cy="6124754"/>
          </a:xfrm>
          <a:prstGeom prst="rect">
            <a:avLst/>
          </a:prstGeom>
          <a:noFill/>
        </p:spPr>
        <p:txBody>
          <a:bodyPr wrap="square" rtlCol="0">
            <a:spAutoFit/>
          </a:bodyPr>
          <a:lstStyle/>
          <a:p>
            <a:pPr algn="ctr"/>
            <a:r>
              <a:rPr lang="pt-BR" sz="1400" b="1" dirty="0" smtClean="0">
                <a:latin typeface="Palatino Linotype" pitchFamily="18" charset="0"/>
              </a:rPr>
              <a:t>Lei nº 8.213/1991</a:t>
            </a:r>
          </a:p>
          <a:p>
            <a:pPr algn="just"/>
            <a:endParaRPr lang="pt-BR" sz="1400" dirty="0" smtClean="0">
              <a:latin typeface="Palatino Linotype" pitchFamily="18" charset="0"/>
            </a:endParaRPr>
          </a:p>
          <a:p>
            <a:pPr algn="just"/>
            <a:r>
              <a:rPr lang="pt-BR" sz="1400" dirty="0" smtClean="0">
                <a:latin typeface="Palatino Linotype" pitchFamily="18" charset="0"/>
              </a:rPr>
              <a:t>Art. 28. O valor do benefício de prestação continuada, inclusive o regido por norma especial e o decorrente de acidente do trabalho, exceto o salário-família e o salário-maternidade, será calculado com base no </a:t>
            </a:r>
            <a:r>
              <a:rPr lang="pt-BR" sz="1400" dirty="0" err="1" smtClean="0">
                <a:latin typeface="Palatino Linotype" pitchFamily="18" charset="0"/>
              </a:rPr>
              <a:t>salário-de-benefício</a:t>
            </a:r>
            <a:r>
              <a:rPr lang="pt-BR" sz="1400" dirty="0" smtClean="0">
                <a:latin typeface="Palatino Linotype" pitchFamily="18" charset="0"/>
              </a:rPr>
              <a:t>.</a:t>
            </a:r>
          </a:p>
          <a:p>
            <a:pPr algn="just"/>
            <a:endParaRPr lang="pt-BR" sz="1400" dirty="0" smtClean="0">
              <a:latin typeface="Palatino Linotype" pitchFamily="18" charset="0"/>
            </a:endParaRPr>
          </a:p>
          <a:p>
            <a:pPr algn="just"/>
            <a:r>
              <a:rPr lang="pt-BR" sz="1400" dirty="0" smtClean="0">
                <a:latin typeface="Palatino Linotype" pitchFamily="18" charset="0"/>
              </a:rPr>
              <a:t>Art. 29. O </a:t>
            </a:r>
            <a:r>
              <a:rPr lang="pt-BR" sz="1400" b="1" dirty="0" err="1" smtClean="0">
                <a:solidFill>
                  <a:srgbClr val="FF0000"/>
                </a:solidFill>
                <a:latin typeface="Palatino Linotype" pitchFamily="18" charset="0"/>
              </a:rPr>
              <a:t>salário-de-benefício</a:t>
            </a:r>
            <a:r>
              <a:rPr lang="pt-BR" sz="1400" b="1" dirty="0" smtClean="0">
                <a:solidFill>
                  <a:srgbClr val="FF0000"/>
                </a:solidFill>
                <a:latin typeface="Palatino Linotype" pitchFamily="18" charset="0"/>
              </a:rPr>
              <a:t> consiste</a:t>
            </a:r>
            <a:r>
              <a:rPr lang="pt-BR" sz="1400" dirty="0" smtClean="0">
                <a:latin typeface="Palatino Linotype" pitchFamily="18" charset="0"/>
              </a:rPr>
              <a:t>: </a:t>
            </a:r>
          </a:p>
          <a:p>
            <a:pPr algn="just"/>
            <a:r>
              <a:rPr lang="pt-BR" sz="1400" dirty="0" smtClean="0">
                <a:latin typeface="Palatino Linotype" pitchFamily="18" charset="0"/>
              </a:rPr>
              <a:t>I - para os benefícios de que tratam as alíneas </a:t>
            </a:r>
            <a:r>
              <a:rPr lang="pt-BR" sz="1400" i="1" dirty="0" smtClean="0">
                <a:latin typeface="Palatino Linotype" pitchFamily="18" charset="0"/>
              </a:rPr>
              <a:t>b</a:t>
            </a:r>
            <a:r>
              <a:rPr lang="pt-BR" sz="1400" dirty="0" smtClean="0">
                <a:latin typeface="Palatino Linotype" pitchFamily="18" charset="0"/>
              </a:rPr>
              <a:t> e </a:t>
            </a:r>
            <a:r>
              <a:rPr lang="pt-BR" sz="1400" i="1" dirty="0" smtClean="0">
                <a:latin typeface="Palatino Linotype" pitchFamily="18" charset="0"/>
              </a:rPr>
              <a:t>c</a:t>
            </a:r>
            <a:r>
              <a:rPr lang="pt-BR" sz="1400" dirty="0" smtClean="0">
                <a:latin typeface="Palatino Linotype" pitchFamily="18" charset="0"/>
              </a:rPr>
              <a:t> do inciso I do art. 18 </a:t>
            </a:r>
            <a:r>
              <a:rPr lang="pt-BR" sz="1400" i="1" dirty="0" smtClean="0">
                <a:latin typeface="Palatino Linotype" pitchFamily="18" charset="0"/>
              </a:rPr>
              <a:t>(aposentadoria por idade e aposentadoria por tempo  de contribuição)</a:t>
            </a:r>
            <a:r>
              <a:rPr lang="pt-BR" sz="1400" dirty="0" smtClean="0">
                <a:latin typeface="Palatino Linotype" pitchFamily="18" charset="0"/>
              </a:rPr>
              <a:t>, na média aritmética simples dos maiores salários de contribuição correspondentes a oitenta por cento de todo o período contributivo, </a:t>
            </a:r>
            <a:r>
              <a:rPr lang="pt-BR" sz="1400" b="1" dirty="0" smtClean="0">
                <a:solidFill>
                  <a:srgbClr val="FF0000"/>
                </a:solidFill>
                <a:latin typeface="Palatino Linotype" pitchFamily="18" charset="0"/>
              </a:rPr>
              <a:t>multiplicada pelo fator previdenciário</a:t>
            </a:r>
            <a:r>
              <a:rPr lang="pt-BR" sz="1400" dirty="0" smtClean="0">
                <a:latin typeface="Palatino Linotype" pitchFamily="18" charset="0"/>
              </a:rPr>
              <a:t>; </a:t>
            </a:r>
          </a:p>
          <a:p>
            <a:pPr algn="just"/>
            <a:r>
              <a:rPr lang="pt-BR" sz="1400" dirty="0" smtClean="0">
                <a:latin typeface="Palatino Linotype" pitchFamily="18" charset="0"/>
              </a:rPr>
              <a:t>II - para os benefícios de que tratam as alíneas </a:t>
            </a:r>
            <a:r>
              <a:rPr lang="pt-BR" sz="1400" i="1" dirty="0" smtClean="0">
                <a:latin typeface="Palatino Linotype" pitchFamily="18" charset="0"/>
              </a:rPr>
              <a:t>a</a:t>
            </a:r>
            <a:r>
              <a:rPr lang="pt-BR" sz="1400" dirty="0" smtClean="0">
                <a:latin typeface="Palatino Linotype" pitchFamily="18" charset="0"/>
              </a:rPr>
              <a:t>, </a:t>
            </a:r>
            <a:r>
              <a:rPr lang="pt-BR" sz="1400" i="1" dirty="0" smtClean="0">
                <a:latin typeface="Palatino Linotype" pitchFamily="18" charset="0"/>
              </a:rPr>
              <a:t>d</a:t>
            </a:r>
            <a:r>
              <a:rPr lang="pt-BR" sz="1400" dirty="0" smtClean="0">
                <a:latin typeface="Palatino Linotype" pitchFamily="18" charset="0"/>
              </a:rPr>
              <a:t>, </a:t>
            </a:r>
            <a:r>
              <a:rPr lang="pt-BR" sz="1400" i="1" dirty="0" smtClean="0">
                <a:latin typeface="Palatino Linotype" pitchFamily="18" charset="0"/>
              </a:rPr>
              <a:t>e</a:t>
            </a:r>
            <a:r>
              <a:rPr lang="pt-BR" sz="1400" dirty="0" smtClean="0">
                <a:latin typeface="Palatino Linotype" pitchFamily="18" charset="0"/>
              </a:rPr>
              <a:t> </a:t>
            </a:r>
            <a:r>
              <a:rPr lang="pt-BR" sz="1400" dirty="0" err="1" smtClean="0">
                <a:latin typeface="Palatino Linotype" pitchFamily="18" charset="0"/>
              </a:rPr>
              <a:t>e</a:t>
            </a:r>
            <a:r>
              <a:rPr lang="pt-BR" sz="1400" dirty="0" smtClean="0">
                <a:latin typeface="Palatino Linotype" pitchFamily="18" charset="0"/>
              </a:rPr>
              <a:t> </a:t>
            </a:r>
            <a:r>
              <a:rPr lang="pt-BR" sz="1400" i="1" dirty="0" smtClean="0">
                <a:latin typeface="Palatino Linotype" pitchFamily="18" charset="0"/>
              </a:rPr>
              <a:t>h</a:t>
            </a:r>
            <a:r>
              <a:rPr lang="pt-BR" sz="1400" dirty="0" smtClean="0">
                <a:latin typeface="Palatino Linotype" pitchFamily="18" charset="0"/>
              </a:rPr>
              <a:t> do inciso I do art. 18 </a:t>
            </a:r>
            <a:r>
              <a:rPr lang="pt-BR" sz="1400" i="1" dirty="0" smtClean="0">
                <a:latin typeface="Palatino Linotype" pitchFamily="18" charset="0"/>
              </a:rPr>
              <a:t>(aposentadoria por invalidez, aposentadoria especial, auxílio-doença, auxílio-acidente)</a:t>
            </a:r>
            <a:r>
              <a:rPr lang="pt-BR" sz="1400" dirty="0" smtClean="0">
                <a:latin typeface="Palatino Linotype" pitchFamily="18" charset="0"/>
              </a:rPr>
              <a:t>, na média aritmética simples dos maiores salários de contribuição correspondentes a oitenta por cento de todo o período contributivo.</a:t>
            </a:r>
          </a:p>
          <a:p>
            <a:pPr algn="just"/>
            <a:r>
              <a:rPr lang="pt-BR" sz="1400" dirty="0" smtClean="0">
                <a:latin typeface="Palatino Linotype" pitchFamily="18" charset="0"/>
              </a:rPr>
              <a:t>[...] § 9</a:t>
            </a:r>
            <a:r>
              <a:rPr lang="pt-BR" sz="1400" u="sng" baseline="30000" dirty="0" smtClean="0">
                <a:latin typeface="Palatino Linotype" pitchFamily="18" charset="0"/>
              </a:rPr>
              <a:t>o</a:t>
            </a:r>
            <a:r>
              <a:rPr lang="pt-BR" sz="1400" dirty="0" smtClean="0">
                <a:latin typeface="Palatino Linotype" pitchFamily="18" charset="0"/>
              </a:rPr>
              <a:t> Para efeito da aplicação do fator previdenciário, ao tempo de contribuição do segurado serão adicionados: I - cinco anos, quando se tratar de mulher; II - cinco anos, quando se tratar de professor que comprove exclusivamente tempo de efetivo exercício das funções de magistério na educação infantil e no ensino fundamental e médio; III - dez anos, quando se tratar de professora que comprove exclusivamente tempo de efetivo exercício das funções de magistério na educação infantil e no ensino fundamental e médio.</a:t>
            </a:r>
          </a:p>
          <a:p>
            <a:pPr algn="just"/>
            <a:endParaRPr lang="pt-BR" sz="1400" dirty="0" smtClean="0">
              <a:latin typeface="Palatino Linotype" pitchFamily="18" charset="0"/>
            </a:endParaRPr>
          </a:p>
          <a:p>
            <a:pPr algn="just"/>
            <a:r>
              <a:rPr lang="pt-BR" sz="1400" dirty="0" smtClean="0">
                <a:latin typeface="Palatino Linotype" pitchFamily="18" charset="0"/>
              </a:rPr>
              <a:t>OBS. 01: O </a:t>
            </a:r>
            <a:r>
              <a:rPr lang="pt-BR" sz="1400" dirty="0" err="1" smtClean="0">
                <a:latin typeface="Palatino Linotype" pitchFamily="18" charset="0"/>
              </a:rPr>
              <a:t>salário-de-benefício</a:t>
            </a:r>
            <a:r>
              <a:rPr lang="pt-BR" sz="1400" dirty="0" smtClean="0">
                <a:latin typeface="Palatino Linotype" pitchFamily="18" charset="0"/>
              </a:rPr>
              <a:t> (SB) não se confunde com a renda mensal do benefício (RMB). Esta é calculada aplicando-se uma alíquota sobre aquele.</a:t>
            </a:r>
          </a:p>
          <a:p>
            <a:pPr algn="just"/>
            <a:endParaRPr lang="pt-BR" sz="1400" dirty="0" smtClean="0">
              <a:latin typeface="Palatino Linotype" pitchFamily="18" charset="0"/>
            </a:endParaRPr>
          </a:p>
          <a:p>
            <a:pPr algn="just"/>
            <a:r>
              <a:rPr lang="pt-BR" sz="1400" dirty="0" smtClean="0">
                <a:latin typeface="Palatino Linotype" pitchFamily="18" charset="0"/>
              </a:rPr>
              <a:t>OBS. 02: Lei nº 9.876/99. Art. 7</a:t>
            </a:r>
            <a:r>
              <a:rPr lang="pt-BR" sz="1400" baseline="30000" dirty="0" smtClean="0">
                <a:latin typeface="Palatino Linotype" pitchFamily="18" charset="0"/>
              </a:rPr>
              <a:t>o</a:t>
            </a:r>
            <a:r>
              <a:rPr lang="pt-BR" sz="1400" dirty="0" smtClean="0">
                <a:latin typeface="Palatino Linotype" pitchFamily="18" charset="0"/>
              </a:rPr>
              <a:t> É garantido ao segurado com direito a aposentadoria por idade </a:t>
            </a:r>
            <a:r>
              <a:rPr lang="pt-BR" sz="1400" b="1" dirty="0" smtClean="0">
                <a:solidFill>
                  <a:srgbClr val="FF0000"/>
                </a:solidFill>
                <a:latin typeface="Palatino Linotype" pitchFamily="18" charset="0"/>
              </a:rPr>
              <a:t>a opção pela não aplicação do fator previdenciário</a:t>
            </a:r>
            <a:r>
              <a:rPr lang="pt-BR" sz="1400" dirty="0" smtClean="0">
                <a:latin typeface="Palatino Linotype" pitchFamily="18" charset="0"/>
              </a:rPr>
              <a:t> a que se refere o art. 29 da Lei n</a:t>
            </a:r>
            <a:r>
              <a:rPr lang="pt-BR" sz="1400" baseline="30000" dirty="0" smtClean="0">
                <a:latin typeface="Palatino Linotype" pitchFamily="18" charset="0"/>
              </a:rPr>
              <a:t>o</a:t>
            </a:r>
            <a:r>
              <a:rPr lang="pt-BR" sz="1400" dirty="0" smtClean="0">
                <a:latin typeface="Palatino Linotype" pitchFamily="18" charset="0"/>
              </a:rPr>
              <a:t> 8.213, de 1991, com a redação dada por esta Lei.</a:t>
            </a:r>
          </a:p>
          <a:p>
            <a:pPr algn="just"/>
            <a:endParaRPr lang="pt-BR" sz="1400" dirty="0" smtClean="0">
              <a:latin typeface="Palatino Linotype" pitchFamily="18" charset="0"/>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79512" y="332656"/>
            <a:ext cx="8784976" cy="5509200"/>
          </a:xfrm>
          <a:prstGeom prst="rect">
            <a:avLst/>
          </a:prstGeom>
          <a:noFill/>
        </p:spPr>
        <p:txBody>
          <a:bodyPr wrap="square" rtlCol="0">
            <a:spAutoFit/>
          </a:bodyPr>
          <a:lstStyle/>
          <a:p>
            <a:pPr algn="ctr"/>
            <a:endParaRPr lang="pt-BR" sz="1400" b="1" dirty="0" smtClean="0">
              <a:latin typeface="Palatino Linotype" pitchFamily="18" charset="0"/>
            </a:endParaRPr>
          </a:p>
          <a:p>
            <a:pPr algn="ctr"/>
            <a:r>
              <a:rPr lang="pt-BR" sz="1600" b="1" dirty="0" smtClean="0">
                <a:latin typeface="Palatino Linotype" pitchFamily="18" charset="0"/>
              </a:rPr>
              <a:t>Renda mensal  do benefício</a:t>
            </a:r>
          </a:p>
          <a:p>
            <a:endParaRPr lang="pt-BR" sz="1400" dirty="0" smtClean="0">
              <a:latin typeface="Palatino Linotype" pitchFamily="18" charset="0"/>
            </a:endParaRPr>
          </a:p>
          <a:p>
            <a:endParaRPr lang="pt-BR" sz="1400" dirty="0" smtClean="0">
              <a:latin typeface="Palatino Linotype" pitchFamily="18" charset="0"/>
            </a:endParaRPr>
          </a:p>
          <a:p>
            <a:pPr algn="just"/>
            <a:r>
              <a:rPr lang="pt-BR" sz="1400" dirty="0" smtClean="0">
                <a:latin typeface="Palatino Linotype" pitchFamily="18" charset="0"/>
              </a:rPr>
              <a:t>a) Auxílio-Doença – 91% do SB; (artigo 61)</a:t>
            </a:r>
          </a:p>
          <a:p>
            <a:pPr algn="just"/>
            <a:endParaRPr lang="pt-BR" sz="1400" dirty="0" smtClean="0">
              <a:latin typeface="Palatino Linotype" pitchFamily="18" charset="0"/>
            </a:endParaRPr>
          </a:p>
          <a:p>
            <a:pPr algn="just"/>
            <a:r>
              <a:rPr lang="pt-BR" sz="1400" dirty="0" smtClean="0">
                <a:latin typeface="Palatino Linotype" pitchFamily="18" charset="0"/>
              </a:rPr>
              <a:t>b) Aposentadoria por Invalidez – 100% do SB; (artigo 44)</a:t>
            </a:r>
          </a:p>
          <a:p>
            <a:pPr algn="just"/>
            <a:endParaRPr lang="pt-BR" sz="1400" dirty="0" smtClean="0">
              <a:latin typeface="Palatino Linotype" pitchFamily="18" charset="0"/>
            </a:endParaRPr>
          </a:p>
          <a:p>
            <a:pPr algn="just"/>
            <a:r>
              <a:rPr lang="pt-BR" sz="1400" dirty="0" smtClean="0">
                <a:latin typeface="Palatino Linotype" pitchFamily="18" charset="0"/>
              </a:rPr>
              <a:t>c) Auxílio-Acidente – 50% do SB; (artigo 86)</a:t>
            </a:r>
          </a:p>
          <a:p>
            <a:pPr algn="just"/>
            <a:endParaRPr lang="pt-BR" sz="1400" dirty="0" smtClean="0">
              <a:latin typeface="Palatino Linotype" pitchFamily="18" charset="0"/>
            </a:endParaRPr>
          </a:p>
          <a:p>
            <a:pPr algn="just"/>
            <a:r>
              <a:rPr lang="pt-BR" sz="1400" dirty="0" smtClean="0">
                <a:latin typeface="Palatino Linotype" pitchFamily="18" charset="0"/>
              </a:rPr>
              <a:t>d) Aposentadoria por Idade – 70% do SB + 1% por cada grupo de 12 contribuições que ultrapassarem o mínimo exigido para a concessão do benefício, até o máximo de 30%; (artigo 50) </a:t>
            </a:r>
          </a:p>
          <a:p>
            <a:pPr algn="just"/>
            <a:r>
              <a:rPr lang="pt-BR" sz="1400" dirty="0" smtClean="0">
                <a:solidFill>
                  <a:srgbClr val="FF0000"/>
                </a:solidFill>
                <a:latin typeface="Palatino Linotype" pitchFamily="18" charset="0"/>
              </a:rPr>
              <a:t>* 100% aos 45 anos de contribuições</a:t>
            </a:r>
          </a:p>
          <a:p>
            <a:pPr algn="just"/>
            <a:endParaRPr lang="pt-BR" sz="1400" dirty="0" smtClean="0">
              <a:latin typeface="Palatino Linotype" pitchFamily="18" charset="0"/>
            </a:endParaRPr>
          </a:p>
          <a:p>
            <a:pPr algn="just"/>
            <a:r>
              <a:rPr lang="pt-BR" sz="1400" dirty="0" smtClean="0">
                <a:latin typeface="Palatino Linotype" pitchFamily="18" charset="0"/>
              </a:rPr>
              <a:t>e) Aposentadoria Especial – 100% do SB; (artigo 57)</a:t>
            </a:r>
          </a:p>
          <a:p>
            <a:pPr algn="just"/>
            <a:endParaRPr lang="pt-BR" sz="1400" dirty="0" smtClean="0">
              <a:latin typeface="Palatino Linotype" pitchFamily="18" charset="0"/>
            </a:endParaRPr>
          </a:p>
          <a:p>
            <a:pPr algn="just"/>
            <a:r>
              <a:rPr lang="pt-BR" sz="1400" dirty="0" smtClean="0">
                <a:latin typeface="Palatino Linotype" pitchFamily="18" charset="0"/>
              </a:rPr>
              <a:t>f) Aposentadoria por Tempo de Contribuição (inclusive de professor) – 100% do SB; (artigo 56)</a:t>
            </a:r>
          </a:p>
          <a:p>
            <a:pPr algn="just"/>
            <a:endParaRPr lang="pt-BR" sz="1400" dirty="0" smtClean="0">
              <a:latin typeface="Palatino Linotype" pitchFamily="18" charset="0"/>
            </a:endParaRPr>
          </a:p>
          <a:p>
            <a:pPr algn="just"/>
            <a:r>
              <a:rPr lang="pt-BR" sz="1400" dirty="0" smtClean="0">
                <a:latin typeface="Palatino Linotype" pitchFamily="18" charset="0"/>
              </a:rPr>
              <a:t>g) Aposentadoria por Tempo de Contribuição Proporcional – 70% do SB + 6% (seis por cento), para cada novo ano completo de atividade, até o limite de 100%.</a:t>
            </a:r>
          </a:p>
          <a:p>
            <a:pPr algn="just"/>
            <a:endParaRPr lang="pt-BR" sz="1400" dirty="0" smtClean="0">
              <a:latin typeface="Palatino Linotype" pitchFamily="18" charset="0"/>
            </a:endParaRPr>
          </a:p>
          <a:p>
            <a:r>
              <a:rPr lang="pt-BR" sz="1400" b="1" dirty="0" smtClean="0">
                <a:solidFill>
                  <a:srgbClr val="FF0000"/>
                </a:solidFill>
                <a:latin typeface="Palatino Linotype" pitchFamily="18" charset="0"/>
              </a:rPr>
              <a:t>Simulação da renda mensal do benefício</a:t>
            </a:r>
            <a:r>
              <a:rPr lang="pt-BR" sz="1400" dirty="0" smtClean="0">
                <a:latin typeface="Palatino Linotype" pitchFamily="18" charset="0"/>
              </a:rPr>
              <a:t>: </a:t>
            </a:r>
          </a:p>
          <a:p>
            <a:r>
              <a:rPr lang="pt-BR" sz="1400" dirty="0" smtClean="0">
                <a:latin typeface="Palatino Linotype" pitchFamily="18" charset="0"/>
              </a:rPr>
              <a:t>http://www2.jfrs.jus.br/?</a:t>
            </a:r>
            <a:r>
              <a:rPr lang="pt-BR" sz="1400" dirty="0" err="1" smtClean="0">
                <a:latin typeface="Palatino Linotype" pitchFamily="18" charset="0"/>
              </a:rPr>
              <a:t>page_id</a:t>
            </a:r>
            <a:r>
              <a:rPr lang="pt-BR" sz="1400" dirty="0" smtClean="0">
                <a:latin typeface="Palatino Linotype" pitchFamily="18" charset="0"/>
              </a:rPr>
              <a:t>=3403</a:t>
            </a:r>
          </a:p>
          <a:p>
            <a:r>
              <a:rPr lang="pt-BR" sz="1400" dirty="0" smtClean="0">
                <a:latin typeface="Palatino Linotype" pitchFamily="18" charset="0"/>
              </a:rPr>
              <a:t>http://agencia.previdencia.gov.br/e-aps/servico/202</a:t>
            </a:r>
          </a:p>
          <a:p>
            <a:endParaRPr lang="pt-BR" sz="1400" dirty="0">
              <a:latin typeface="Palatino Linotype"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idx="4294967295"/>
          </p:nvPr>
        </p:nvSpPr>
        <p:spPr>
          <a:xfrm>
            <a:off x="357158" y="285728"/>
            <a:ext cx="8229600" cy="1143000"/>
          </a:xfrm>
        </p:spPr>
        <p:txBody>
          <a:bodyPr>
            <a:normAutofit/>
          </a:bodyPr>
          <a:lstStyle/>
          <a:p>
            <a:pPr algn="ctr"/>
            <a:r>
              <a:rPr lang="pt-BR" sz="4400" dirty="0" smtClean="0">
                <a:latin typeface="Palatino Linotype" pitchFamily="18" charset="0"/>
              </a:rPr>
              <a:t>Regras Constitucionais</a:t>
            </a:r>
            <a:endParaRPr lang="pt-BR" sz="4400" dirty="0">
              <a:latin typeface="Palatino Linotype" pitchFamily="18" charset="0"/>
            </a:endParaRPr>
          </a:p>
        </p:txBody>
      </p:sp>
      <p:sp>
        <p:nvSpPr>
          <p:cNvPr id="2" name="Espaço Reservado para Conteúdo 1"/>
          <p:cNvSpPr>
            <a:spLocks noGrp="1"/>
          </p:cNvSpPr>
          <p:nvPr>
            <p:ph sz="half" idx="4294967295"/>
          </p:nvPr>
        </p:nvSpPr>
        <p:spPr>
          <a:xfrm>
            <a:off x="642910" y="2143116"/>
            <a:ext cx="4038600" cy="3805237"/>
          </a:xfrm>
        </p:spPr>
        <p:txBody>
          <a:bodyPr>
            <a:noAutofit/>
          </a:bodyPr>
          <a:lstStyle/>
          <a:p>
            <a:r>
              <a:rPr lang="pt-BR" sz="2600" dirty="0" smtClean="0">
                <a:latin typeface="Palatino Linotype" pitchFamily="18" charset="0"/>
              </a:rPr>
              <a:t>Regras Permanentes</a:t>
            </a:r>
          </a:p>
          <a:p>
            <a:pPr>
              <a:buNone/>
            </a:pPr>
            <a:endParaRPr lang="pt-BR" sz="2600" dirty="0" smtClean="0">
              <a:latin typeface="Palatino Linotype" pitchFamily="18" charset="0"/>
            </a:endParaRPr>
          </a:p>
          <a:p>
            <a:pPr lvl="1"/>
            <a:r>
              <a:rPr lang="pt-BR" sz="2200" dirty="0" smtClean="0">
                <a:latin typeface="Palatino Linotype" pitchFamily="18" charset="0"/>
              </a:rPr>
              <a:t>Artigo 40 da CF/88</a:t>
            </a:r>
          </a:p>
          <a:p>
            <a:pPr lvl="2"/>
            <a:r>
              <a:rPr lang="pt-BR" sz="1800" dirty="0" smtClean="0">
                <a:latin typeface="Palatino Linotype" pitchFamily="18" charset="0"/>
              </a:rPr>
              <a:t>Idade e tempo de contribuição</a:t>
            </a:r>
          </a:p>
          <a:p>
            <a:pPr lvl="2"/>
            <a:r>
              <a:rPr lang="pt-BR" sz="1800" dirty="0" smtClean="0">
                <a:latin typeface="Palatino Linotype" pitchFamily="18" charset="0"/>
              </a:rPr>
              <a:t>Compulsória</a:t>
            </a:r>
          </a:p>
          <a:p>
            <a:pPr lvl="2"/>
            <a:r>
              <a:rPr lang="pt-BR" sz="1800" dirty="0" smtClean="0">
                <a:latin typeface="Palatino Linotype" pitchFamily="18" charset="0"/>
              </a:rPr>
              <a:t>Especial (§4º)</a:t>
            </a:r>
          </a:p>
        </p:txBody>
      </p:sp>
      <p:sp>
        <p:nvSpPr>
          <p:cNvPr id="3" name="Espaço Reservado para Conteúdo 2"/>
          <p:cNvSpPr>
            <a:spLocks noGrp="1"/>
          </p:cNvSpPr>
          <p:nvPr>
            <p:ph sz="half" idx="4294967295"/>
          </p:nvPr>
        </p:nvSpPr>
        <p:spPr>
          <a:xfrm>
            <a:off x="4500562" y="2071678"/>
            <a:ext cx="4038600" cy="4090988"/>
          </a:xfrm>
        </p:spPr>
        <p:txBody>
          <a:bodyPr>
            <a:normAutofit/>
          </a:bodyPr>
          <a:lstStyle/>
          <a:p>
            <a:r>
              <a:rPr lang="pt-BR" sz="2600" dirty="0" smtClean="0">
                <a:latin typeface="Palatino Linotype" pitchFamily="18" charset="0"/>
              </a:rPr>
              <a:t>Regras de Transição</a:t>
            </a:r>
          </a:p>
          <a:p>
            <a:pPr>
              <a:buNone/>
            </a:pPr>
            <a:endParaRPr lang="pt-BR" sz="2600" dirty="0" smtClean="0">
              <a:latin typeface="Palatino Linotype" pitchFamily="18" charset="0"/>
            </a:endParaRPr>
          </a:p>
          <a:p>
            <a:pPr lvl="1"/>
            <a:r>
              <a:rPr lang="pt-BR" sz="2200" dirty="0" smtClean="0">
                <a:latin typeface="Palatino Linotype" pitchFamily="18" charset="0"/>
              </a:rPr>
              <a:t>Emendas à Constituição</a:t>
            </a:r>
          </a:p>
          <a:p>
            <a:pPr lvl="2"/>
            <a:r>
              <a:rPr lang="pt-BR" sz="1800" dirty="0" smtClean="0">
                <a:latin typeface="Palatino Linotype" pitchFamily="18" charset="0"/>
              </a:rPr>
              <a:t>EC nº 20/1998</a:t>
            </a:r>
          </a:p>
          <a:p>
            <a:pPr lvl="2"/>
            <a:r>
              <a:rPr lang="pt-BR" sz="1800" dirty="0" smtClean="0">
                <a:latin typeface="Palatino Linotype" pitchFamily="18" charset="0"/>
              </a:rPr>
              <a:t>EC nº 41/2003</a:t>
            </a:r>
          </a:p>
          <a:p>
            <a:pPr lvl="2"/>
            <a:r>
              <a:rPr lang="pt-BR" sz="1800" dirty="0" smtClean="0">
                <a:latin typeface="Palatino Linotype" pitchFamily="18" charset="0"/>
              </a:rPr>
              <a:t>EC nº 47/2005</a:t>
            </a:r>
          </a:p>
          <a:p>
            <a:pPr lvl="2"/>
            <a:r>
              <a:rPr lang="pt-BR" sz="1800" dirty="0" smtClean="0">
                <a:latin typeface="Palatino Linotype" pitchFamily="18" charset="0"/>
              </a:rPr>
              <a:t>EC nº 70/2012</a:t>
            </a:r>
            <a:endParaRPr lang="pt-BR" sz="1800" dirty="0">
              <a:latin typeface="Palatino Linotype" pitchFamily="18" charset="0"/>
            </a:endParaRPr>
          </a:p>
        </p:txBody>
      </p:sp>
    </p:spTree>
  </p:cSld>
  <p:clrMapOvr>
    <a:masterClrMapping/>
  </p:clrMapOvr>
  <p:transition>
    <p:fade/>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51520" y="332656"/>
            <a:ext cx="8640960" cy="5755422"/>
          </a:xfrm>
          <a:prstGeom prst="rect">
            <a:avLst/>
          </a:prstGeom>
          <a:noFill/>
        </p:spPr>
        <p:txBody>
          <a:bodyPr wrap="square" rtlCol="0">
            <a:spAutoFit/>
          </a:bodyPr>
          <a:lstStyle/>
          <a:p>
            <a:pPr algn="ctr"/>
            <a:r>
              <a:rPr lang="pt-BR" sz="1400" b="1" dirty="0" smtClean="0">
                <a:latin typeface="Palatino Linotype" pitchFamily="18" charset="0"/>
              </a:rPr>
              <a:t>Fator previdenciário</a:t>
            </a:r>
          </a:p>
          <a:p>
            <a:pPr algn="just"/>
            <a:endParaRPr lang="pt-BR" sz="1400" dirty="0" smtClean="0">
              <a:latin typeface="Palatino Linotype" pitchFamily="18" charset="0"/>
            </a:endParaRPr>
          </a:p>
          <a:p>
            <a:pPr algn="just"/>
            <a:r>
              <a:rPr lang="pt-BR" sz="1400" dirty="0" smtClean="0">
                <a:latin typeface="Palatino Linotype" pitchFamily="18" charset="0"/>
              </a:rPr>
              <a:t>Formulado numa equação, o Fator Previdenciário considera o tempo de contribuição, a alíquota e a expectativa de sobrevida do segurado no momento da aposentadoria. Por esse método, cada segurado recebe um benefício calculado de acordo com a estimativa do montante de contribuições realizadas, capitalizadas conforme taxa pré-determinada que varia em razão do tempo de contribuição, da idade do segurado e da expectativa de duração do benefício. Na prática, o Fator Previdenciário reduz o valor da aposentadoria para as pessoas mais novas.</a:t>
            </a:r>
          </a:p>
          <a:p>
            <a:pPr algn="just"/>
            <a:endParaRPr lang="pt-BR" sz="1400" dirty="0" smtClean="0">
              <a:latin typeface="Palatino Linotype" pitchFamily="18" charset="0"/>
            </a:endParaRPr>
          </a:p>
          <a:p>
            <a:pPr algn="just"/>
            <a:r>
              <a:rPr lang="pt-BR" sz="1400" b="1" dirty="0" smtClean="0">
                <a:solidFill>
                  <a:srgbClr val="FF0000"/>
                </a:solidFill>
                <a:latin typeface="Palatino Linotype" pitchFamily="18" charset="0"/>
              </a:rPr>
              <a:t>Fórmula: </a:t>
            </a:r>
          </a:p>
          <a:p>
            <a:pPr algn="just"/>
            <a:endParaRPr lang="pt-BR" sz="1400" b="1" dirty="0" smtClean="0">
              <a:solidFill>
                <a:srgbClr val="FF0000"/>
              </a:solidFill>
              <a:latin typeface="Palatino Linotype" pitchFamily="18" charset="0"/>
            </a:endParaRPr>
          </a:p>
          <a:p>
            <a:pPr algn="just"/>
            <a:r>
              <a:rPr lang="pt-BR" sz="1400" b="1" dirty="0" smtClean="0">
                <a:latin typeface="Palatino Linotype" pitchFamily="18" charset="0"/>
              </a:rPr>
              <a:t>f = </a:t>
            </a:r>
            <a:r>
              <a:rPr lang="pt-BR" sz="1400" dirty="0" smtClean="0">
                <a:latin typeface="Palatino Linotype" pitchFamily="18" charset="0"/>
              </a:rPr>
              <a:t>fator previdenciário;</a:t>
            </a:r>
          </a:p>
          <a:p>
            <a:pPr algn="just"/>
            <a:r>
              <a:rPr lang="pt-BR" sz="1400" b="1" dirty="0" err="1" smtClean="0">
                <a:latin typeface="Palatino Linotype" pitchFamily="18" charset="0"/>
              </a:rPr>
              <a:t>Tc</a:t>
            </a:r>
            <a:r>
              <a:rPr lang="pt-BR" sz="1400" b="1" dirty="0" smtClean="0">
                <a:latin typeface="Palatino Linotype" pitchFamily="18" charset="0"/>
              </a:rPr>
              <a:t> = </a:t>
            </a:r>
            <a:r>
              <a:rPr lang="pt-BR" sz="1400" dirty="0" smtClean="0">
                <a:latin typeface="Palatino Linotype" pitchFamily="18" charset="0"/>
              </a:rPr>
              <a:t>tempo de contribuição até o momento da aposentadoria;</a:t>
            </a:r>
          </a:p>
          <a:p>
            <a:pPr algn="just"/>
            <a:r>
              <a:rPr lang="pt-BR" sz="1400" b="1" dirty="0" smtClean="0">
                <a:latin typeface="Palatino Linotype" pitchFamily="18" charset="0"/>
              </a:rPr>
              <a:t>a= </a:t>
            </a:r>
            <a:r>
              <a:rPr lang="pt-BR" sz="1400" dirty="0" smtClean="0">
                <a:latin typeface="Palatino Linotype" pitchFamily="18" charset="0"/>
              </a:rPr>
              <a:t>alíquota de contribuição correspondente a 0,31</a:t>
            </a:r>
          </a:p>
          <a:p>
            <a:pPr algn="just"/>
            <a:r>
              <a:rPr lang="pt-BR" sz="1400" b="1" dirty="0" err="1" smtClean="0">
                <a:latin typeface="Palatino Linotype" pitchFamily="18" charset="0"/>
              </a:rPr>
              <a:t>Es</a:t>
            </a:r>
            <a:r>
              <a:rPr lang="pt-BR" sz="1400" b="1" dirty="0" smtClean="0">
                <a:latin typeface="Palatino Linotype" pitchFamily="18" charset="0"/>
              </a:rPr>
              <a:t> = </a:t>
            </a:r>
            <a:r>
              <a:rPr lang="pt-BR" sz="1400" dirty="0" smtClean="0">
                <a:latin typeface="Palatino Linotype" pitchFamily="18" charset="0"/>
              </a:rPr>
              <a:t>expectativa de sobrevida do trabalhador na data da aposentadoria, fornecida pelo Instituto Brasileiro de Geografia e Estatística (IBGE), considerando-se a média única nacional para ambos os sexos;</a:t>
            </a:r>
          </a:p>
          <a:p>
            <a:pPr algn="just"/>
            <a:r>
              <a:rPr lang="pt-BR" sz="1400" b="1" dirty="0" smtClean="0">
                <a:latin typeface="Palatino Linotype" pitchFamily="18" charset="0"/>
              </a:rPr>
              <a:t>Id = </a:t>
            </a:r>
            <a:r>
              <a:rPr lang="pt-BR" sz="1400" dirty="0" smtClean="0">
                <a:latin typeface="Palatino Linotype" pitchFamily="18" charset="0"/>
              </a:rPr>
              <a:t>idade do trabalhador no momento da aposentadoria;</a:t>
            </a:r>
            <a:endParaRPr lang="pt-BR" sz="1400" b="1" dirty="0" smtClean="0">
              <a:solidFill>
                <a:srgbClr val="FF0000"/>
              </a:solidFill>
              <a:latin typeface="Palatino Linotype" pitchFamily="18" charset="0"/>
            </a:endParaRPr>
          </a:p>
          <a:p>
            <a:pPr algn="just"/>
            <a:endParaRPr lang="pt-BR" sz="1400" dirty="0" smtClean="0">
              <a:latin typeface="Palatino Linotype" pitchFamily="18" charset="0"/>
            </a:endParaRPr>
          </a:p>
          <a:p>
            <a:pPr algn="just"/>
            <a:r>
              <a:rPr lang="pt-BR" sz="1400" b="1" dirty="0" smtClean="0">
                <a:solidFill>
                  <a:srgbClr val="FF0000"/>
                </a:solidFill>
                <a:latin typeface="Palatino Linotype" pitchFamily="18" charset="0"/>
              </a:rPr>
              <a:t>Tabela do fator previdenciário</a:t>
            </a:r>
            <a:r>
              <a:rPr lang="pt-BR" sz="1400" dirty="0" smtClean="0">
                <a:latin typeface="Palatino Linotype" pitchFamily="18" charset="0"/>
              </a:rPr>
              <a:t>: </a:t>
            </a:r>
          </a:p>
          <a:p>
            <a:pPr algn="just"/>
            <a:r>
              <a:rPr lang="pt-BR" sz="1400" dirty="0" smtClean="0">
                <a:latin typeface="Palatino Linotype" pitchFamily="18" charset="0"/>
              </a:rPr>
              <a:t>http://www.previdencia.gov.br/informaes-2/fator-previdencirio-2/</a:t>
            </a:r>
          </a:p>
          <a:p>
            <a:pPr algn="just"/>
            <a:r>
              <a:rPr lang="pt-BR" sz="1400" dirty="0" smtClean="0">
                <a:latin typeface="Palatino Linotype" pitchFamily="18" charset="0"/>
              </a:rPr>
              <a:t>http://www.previdencia.gov.br/arquivos/office/3_111201-144628-381.</a:t>
            </a:r>
            <a:r>
              <a:rPr lang="pt-BR" sz="1400" dirty="0" err="1" smtClean="0">
                <a:latin typeface="Palatino Linotype" pitchFamily="18" charset="0"/>
              </a:rPr>
              <a:t>xls</a:t>
            </a:r>
            <a:endParaRPr lang="pt-BR" sz="1400" dirty="0" smtClean="0">
              <a:latin typeface="Palatino Linotype" pitchFamily="18" charset="0"/>
            </a:endParaRPr>
          </a:p>
          <a:p>
            <a:pPr algn="just"/>
            <a:endParaRPr lang="pt-BR" sz="1400" dirty="0" smtClean="0">
              <a:latin typeface="Palatino Linotype" pitchFamily="18" charset="0"/>
            </a:endParaRPr>
          </a:p>
          <a:p>
            <a:pPr algn="just"/>
            <a:r>
              <a:rPr lang="pt-BR" sz="1400" b="1" dirty="0" smtClean="0">
                <a:solidFill>
                  <a:srgbClr val="FF0000"/>
                </a:solidFill>
                <a:latin typeface="Palatino Linotype" pitchFamily="18" charset="0"/>
              </a:rPr>
              <a:t>Tábua completa de mortalidade: </a:t>
            </a:r>
          </a:p>
          <a:p>
            <a:pPr algn="just"/>
            <a:r>
              <a:rPr lang="pt-BR" sz="1400" dirty="0" smtClean="0">
                <a:latin typeface="Palatino Linotype" pitchFamily="18" charset="0"/>
              </a:rPr>
              <a:t>http://www.ibge.gov.br/home/estatistica/populacao/tabuadevida/2006/ambossexos.pdf</a:t>
            </a:r>
          </a:p>
          <a:p>
            <a:pPr algn="just"/>
            <a:endParaRPr lang="pt-BR" sz="1400" dirty="0" smtClean="0">
              <a:latin typeface="Palatino Linotype" pitchFamily="18" charset="0"/>
            </a:endParaRPr>
          </a:p>
          <a:p>
            <a:pPr algn="just"/>
            <a:endParaRPr lang="pt-BR" sz="1400" dirty="0">
              <a:latin typeface="Palatino Linotype"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1115616" y="2132856"/>
            <a:ext cx="1828800" cy="466725"/>
          </a:xfrm>
          <a:prstGeom prst="rect">
            <a:avLst/>
          </a:prstGeom>
          <a:noFill/>
          <a:ln w="9525">
            <a:noFill/>
            <a:miter lim="800000"/>
            <a:headEnd/>
            <a:tailEnd/>
          </a:ln>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79512" y="476672"/>
            <a:ext cx="8784977" cy="6192688"/>
          </a:xfrm>
          <a:prstGeom prst="rect">
            <a:avLst/>
          </a:prstGeom>
          <a:noFill/>
          <a:ln w="9525">
            <a:noFill/>
            <a:miter lim="800000"/>
            <a:headEnd/>
            <a:tailEnd/>
          </a:ln>
        </p:spPr>
      </p:pic>
      <p:sp>
        <p:nvSpPr>
          <p:cNvPr id="3" name="Retângulo 2"/>
          <p:cNvSpPr/>
          <p:nvPr/>
        </p:nvSpPr>
        <p:spPr>
          <a:xfrm>
            <a:off x="2890450" y="188640"/>
            <a:ext cx="3363100" cy="307777"/>
          </a:xfrm>
          <a:prstGeom prst="rect">
            <a:avLst/>
          </a:prstGeom>
        </p:spPr>
        <p:txBody>
          <a:bodyPr wrap="square">
            <a:spAutoFit/>
          </a:bodyPr>
          <a:lstStyle/>
          <a:p>
            <a:pPr algn="ctr"/>
            <a:r>
              <a:rPr lang="pt-BR" sz="1400" b="1" dirty="0" smtClean="0">
                <a:latin typeface="Palatino Linotype" pitchFamily="18" charset="0"/>
              </a:rPr>
              <a:t>Tabela do fator previdenciário</a:t>
            </a:r>
            <a:endParaRPr lang="pt-BR" sz="1400"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323528" y="1097360"/>
            <a:ext cx="8496944" cy="5760640"/>
          </a:xfrm>
          <a:prstGeom prst="rect">
            <a:avLst/>
          </a:prstGeom>
          <a:noFill/>
          <a:ln w="9525">
            <a:noFill/>
            <a:miter lim="800000"/>
            <a:headEnd/>
            <a:tailEnd/>
          </a:ln>
        </p:spPr>
      </p:pic>
      <p:sp>
        <p:nvSpPr>
          <p:cNvPr id="4" name="Retângulo 3"/>
          <p:cNvSpPr/>
          <p:nvPr/>
        </p:nvSpPr>
        <p:spPr>
          <a:xfrm>
            <a:off x="2751630" y="404664"/>
            <a:ext cx="3640740" cy="584775"/>
          </a:xfrm>
          <a:prstGeom prst="rect">
            <a:avLst/>
          </a:prstGeom>
        </p:spPr>
        <p:txBody>
          <a:bodyPr wrap="square">
            <a:spAutoFit/>
          </a:bodyPr>
          <a:lstStyle/>
          <a:p>
            <a:pPr algn="ctr"/>
            <a:r>
              <a:rPr lang="pt-BR" sz="1600" b="1" dirty="0" smtClean="0">
                <a:latin typeface="Palatino Linotype" pitchFamily="18" charset="0"/>
              </a:rPr>
              <a:t>Tábua completa de mortalidade (ambos os sexos) </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79512" y="188640"/>
            <a:ext cx="8784976" cy="6340197"/>
          </a:xfrm>
          <a:prstGeom prst="rect">
            <a:avLst/>
          </a:prstGeom>
          <a:noFill/>
        </p:spPr>
        <p:txBody>
          <a:bodyPr wrap="square" rtlCol="0">
            <a:spAutoFit/>
          </a:bodyPr>
          <a:lstStyle/>
          <a:p>
            <a:pPr algn="ctr"/>
            <a:r>
              <a:rPr lang="pt-BR" sz="1400" b="1" dirty="0" smtClean="0">
                <a:latin typeface="Palatino Linotype" pitchFamily="18" charset="0"/>
              </a:rPr>
              <a:t>Aposentadoria por idade</a:t>
            </a:r>
          </a:p>
          <a:p>
            <a:pPr algn="just"/>
            <a:endParaRPr lang="pt-BR" sz="1400" dirty="0" smtClean="0">
              <a:latin typeface="Palatino Linotype" pitchFamily="18" charset="0"/>
            </a:endParaRPr>
          </a:p>
          <a:p>
            <a:pPr algn="just"/>
            <a:r>
              <a:rPr lang="pt-BR" sz="1400" dirty="0" smtClean="0">
                <a:latin typeface="Palatino Linotype" pitchFamily="18" charset="0"/>
              </a:rPr>
              <a:t>Art. 48. A aposentadoria por idade será devida ao segurado que, cumprida a carência exigida nesta Lei, completar 65 (sessenta e cinco) anos de idade, se homem, e 60 (sessenta), se mulher. § 1</a:t>
            </a:r>
            <a:r>
              <a:rPr lang="pt-BR" sz="1400" u="sng" baseline="30000" dirty="0" smtClean="0">
                <a:latin typeface="Palatino Linotype" pitchFamily="18" charset="0"/>
              </a:rPr>
              <a:t>o</a:t>
            </a:r>
            <a:r>
              <a:rPr lang="pt-BR" sz="1400" dirty="0" smtClean="0">
                <a:latin typeface="Palatino Linotype" pitchFamily="18" charset="0"/>
              </a:rPr>
              <a:t> Os limites fixados no </a:t>
            </a:r>
            <a:r>
              <a:rPr lang="pt-BR" sz="1400" i="1" dirty="0" smtClean="0">
                <a:latin typeface="Palatino Linotype" pitchFamily="18" charset="0"/>
              </a:rPr>
              <a:t>caput</a:t>
            </a:r>
            <a:r>
              <a:rPr lang="pt-BR" sz="1400" dirty="0" smtClean="0">
                <a:latin typeface="Palatino Linotype" pitchFamily="18" charset="0"/>
              </a:rPr>
              <a:t> são reduzidos para sessenta e </a:t>
            </a:r>
            <a:r>
              <a:rPr lang="pt-BR" sz="1400" dirty="0" err="1" smtClean="0">
                <a:latin typeface="Palatino Linotype" pitchFamily="18" charset="0"/>
              </a:rPr>
              <a:t>cinqüenta</a:t>
            </a:r>
            <a:r>
              <a:rPr lang="pt-BR" sz="1400" dirty="0" smtClean="0">
                <a:latin typeface="Palatino Linotype" pitchFamily="18" charset="0"/>
              </a:rPr>
              <a:t> e cinco anos no caso de trabalhadores rurais, respectivamente homens e mulheres, referidos na alínea </a:t>
            </a:r>
            <a:r>
              <a:rPr lang="pt-BR" sz="1400" i="1" dirty="0" smtClean="0">
                <a:latin typeface="Palatino Linotype" pitchFamily="18" charset="0"/>
              </a:rPr>
              <a:t>a</a:t>
            </a:r>
            <a:r>
              <a:rPr lang="pt-BR" sz="1400" dirty="0" smtClean="0">
                <a:latin typeface="Palatino Linotype" pitchFamily="18" charset="0"/>
              </a:rPr>
              <a:t> do inciso I, na alínea </a:t>
            </a:r>
            <a:r>
              <a:rPr lang="pt-BR" sz="1400" i="1" dirty="0" smtClean="0">
                <a:latin typeface="Palatino Linotype" pitchFamily="18" charset="0"/>
              </a:rPr>
              <a:t>g</a:t>
            </a:r>
            <a:r>
              <a:rPr lang="pt-BR" sz="1400" dirty="0" smtClean="0">
                <a:latin typeface="Palatino Linotype" pitchFamily="18" charset="0"/>
              </a:rPr>
              <a:t> do inciso V e nos incisos VI e VII do art. 11.</a:t>
            </a:r>
          </a:p>
          <a:p>
            <a:pPr algn="just"/>
            <a:endParaRPr lang="pt-BR" sz="1400" dirty="0" smtClean="0">
              <a:latin typeface="Palatino Linotype" pitchFamily="18" charset="0"/>
            </a:endParaRPr>
          </a:p>
          <a:p>
            <a:pPr algn="just"/>
            <a:r>
              <a:rPr lang="pt-BR" sz="1400" dirty="0" smtClean="0">
                <a:latin typeface="Palatino Linotype" pitchFamily="18" charset="0"/>
              </a:rPr>
              <a:t>OBS. : Lei nº 9.876/99. Art. 7</a:t>
            </a:r>
            <a:r>
              <a:rPr lang="pt-BR" sz="1400" baseline="30000" dirty="0" smtClean="0">
                <a:latin typeface="Palatino Linotype" pitchFamily="18" charset="0"/>
              </a:rPr>
              <a:t>o</a:t>
            </a:r>
            <a:r>
              <a:rPr lang="pt-BR" sz="1400" dirty="0" smtClean="0">
                <a:latin typeface="Palatino Linotype" pitchFamily="18" charset="0"/>
              </a:rPr>
              <a:t> É garantido ao segurado com direito a aposentadoria por idade </a:t>
            </a:r>
            <a:r>
              <a:rPr lang="pt-BR" sz="1400" b="1" dirty="0" smtClean="0">
                <a:solidFill>
                  <a:srgbClr val="FF0000"/>
                </a:solidFill>
                <a:latin typeface="Palatino Linotype" pitchFamily="18" charset="0"/>
              </a:rPr>
              <a:t>a opção pela não aplicação do fator previdenciário</a:t>
            </a:r>
            <a:r>
              <a:rPr lang="pt-BR" sz="1400" dirty="0" smtClean="0">
                <a:latin typeface="Palatino Linotype" pitchFamily="18" charset="0"/>
              </a:rPr>
              <a:t> a que se refere o art. 29 da Lei n</a:t>
            </a:r>
            <a:r>
              <a:rPr lang="pt-BR" sz="1400" baseline="30000" dirty="0" smtClean="0">
                <a:latin typeface="Palatino Linotype" pitchFamily="18" charset="0"/>
              </a:rPr>
              <a:t>o</a:t>
            </a:r>
            <a:r>
              <a:rPr lang="pt-BR" sz="1400" dirty="0" smtClean="0">
                <a:latin typeface="Palatino Linotype" pitchFamily="18" charset="0"/>
              </a:rPr>
              <a:t> 8.213, de 1991, com a redação dada por esta Lei.</a:t>
            </a:r>
          </a:p>
          <a:p>
            <a:pPr algn="just"/>
            <a:endParaRPr lang="pt-BR" sz="1400" dirty="0" smtClean="0">
              <a:latin typeface="Palatino Linotype" pitchFamily="18" charset="0"/>
            </a:endParaRPr>
          </a:p>
          <a:p>
            <a:pPr algn="ctr"/>
            <a:r>
              <a:rPr lang="pt-BR" sz="1400" b="1" dirty="0" smtClean="0">
                <a:latin typeface="Palatino Linotype" pitchFamily="18" charset="0"/>
              </a:rPr>
              <a:t>Aposentadoria por tempo de contribuição</a:t>
            </a:r>
          </a:p>
          <a:p>
            <a:pPr algn="just"/>
            <a:endParaRPr lang="pt-BR" sz="1400" dirty="0" smtClean="0">
              <a:latin typeface="Palatino Linotype" pitchFamily="18" charset="0"/>
            </a:endParaRPr>
          </a:p>
          <a:p>
            <a:pPr algn="just"/>
            <a:r>
              <a:rPr lang="pt-BR" sz="1400" dirty="0" smtClean="0">
                <a:latin typeface="Palatino Linotype" pitchFamily="18" charset="0"/>
              </a:rPr>
              <a:t>Art. 52. A aposentadoria por tempo de serviço será devida, cumprida a carência exigida nesta Lei, ao segurado que completar 25 (vinte e cinco) anos de serviço, se do sexo feminino, ou 30 (trinta) anos, se do sexo masculino.</a:t>
            </a:r>
          </a:p>
          <a:p>
            <a:pPr algn="just"/>
            <a:r>
              <a:rPr lang="pt-BR" sz="1400" b="1" dirty="0" smtClean="0">
                <a:solidFill>
                  <a:srgbClr val="FF0000"/>
                </a:solidFill>
                <a:latin typeface="Palatino Linotype" pitchFamily="18" charset="0"/>
              </a:rPr>
              <a:t>Exemplo:</a:t>
            </a:r>
            <a:r>
              <a:rPr lang="pt-BR" sz="1400" dirty="0" smtClean="0">
                <a:latin typeface="Palatino Linotype" pitchFamily="18" charset="0"/>
              </a:rPr>
              <a:t> Um segurado homem com 60 anos e 35 anos de contribuição junto ao INSS que solicita sua aposentadoria por tempo de contribuição, deverá calcular o benefício da seguinte forma:</a:t>
            </a:r>
          </a:p>
          <a:p>
            <a:pPr algn="just"/>
            <a:r>
              <a:rPr lang="pt-BR" sz="1400" dirty="0" err="1" smtClean="0">
                <a:latin typeface="Palatino Linotype" pitchFamily="18" charset="0"/>
              </a:rPr>
              <a:t>Tc</a:t>
            </a:r>
            <a:r>
              <a:rPr lang="pt-BR" sz="1400" dirty="0" smtClean="0">
                <a:latin typeface="Palatino Linotype" pitchFamily="18" charset="0"/>
              </a:rPr>
              <a:t> = 35 anos</a:t>
            </a:r>
          </a:p>
          <a:p>
            <a:pPr algn="just"/>
            <a:r>
              <a:rPr lang="pt-BR" sz="1400" dirty="0" smtClean="0">
                <a:latin typeface="Palatino Linotype" pitchFamily="18" charset="0"/>
              </a:rPr>
              <a:t>Id = 60 anos</a:t>
            </a:r>
          </a:p>
          <a:p>
            <a:pPr algn="just"/>
            <a:r>
              <a:rPr lang="pt-BR" sz="1400" dirty="0" err="1" smtClean="0">
                <a:latin typeface="Palatino Linotype" pitchFamily="18" charset="0"/>
              </a:rPr>
              <a:t>Es</a:t>
            </a:r>
            <a:r>
              <a:rPr lang="pt-BR" sz="1400" dirty="0" smtClean="0">
                <a:latin typeface="Palatino Linotype" pitchFamily="18" charset="0"/>
              </a:rPr>
              <a:t> = 21,8 (valor da tabela de sobrevida fornecida pelo IBGE, considerando-se a média única nacional para ambos os sexos) </a:t>
            </a:r>
          </a:p>
          <a:p>
            <a:pPr algn="just"/>
            <a:r>
              <a:rPr lang="pt-BR" sz="1400" dirty="0" smtClean="0">
                <a:latin typeface="Palatino Linotype" pitchFamily="18" charset="0"/>
              </a:rPr>
              <a:t>a = 0,31 (valor fixo)</a:t>
            </a:r>
          </a:p>
          <a:p>
            <a:pPr algn="just"/>
            <a:r>
              <a:rPr lang="pt-BR" sz="1400" dirty="0" smtClean="0">
                <a:latin typeface="Palatino Linotype" pitchFamily="18" charset="0"/>
              </a:rPr>
              <a:t>f = [(35×0,31) ÷ 21,8]  ×  [1+ (60 + (35×0,31)) ÷ 100]  =  0,85</a:t>
            </a:r>
          </a:p>
          <a:p>
            <a:pPr algn="just"/>
            <a:r>
              <a:rPr lang="pt-BR" sz="1400" dirty="0" smtClean="0">
                <a:latin typeface="Palatino Linotype" pitchFamily="18" charset="0"/>
              </a:rPr>
              <a:t>Calculando a partir de um salário de benefício (média das 80% maiores contribuições) desse segurado junto ao INSS de R$ 1.000,00, o valor da renda mensal de sua aposentadoria por tempo de contribuição será de R$ 850,00 (R$ 1.000,00 × 0,85).</a:t>
            </a:r>
          </a:p>
          <a:p>
            <a:pPr algn="just"/>
            <a:endParaRPr lang="pt-BR" sz="1400" dirty="0">
              <a:latin typeface="Palatino Linotype" pitchFamily="18" charset="0"/>
            </a:endParaRPr>
          </a:p>
        </p:txBody>
      </p:sp>
      <p:pic>
        <p:nvPicPr>
          <p:cNvPr id="3" name="Picture 2"/>
          <p:cNvPicPr>
            <a:picLocks noChangeAspect="1" noChangeArrowheads="1"/>
          </p:cNvPicPr>
          <p:nvPr/>
        </p:nvPicPr>
        <p:blipFill>
          <a:blip r:embed="rId2" cstate="print"/>
          <a:srcRect/>
          <a:stretch>
            <a:fillRect/>
          </a:stretch>
        </p:blipFill>
        <p:spPr bwMode="auto">
          <a:xfrm>
            <a:off x="5508104" y="6237312"/>
            <a:ext cx="1828800" cy="466725"/>
          </a:xfrm>
          <a:prstGeom prst="rect">
            <a:avLst/>
          </a:prstGeom>
          <a:noFill/>
          <a:ln w="9525">
            <a:noFill/>
            <a:miter lim="800000"/>
            <a:headEnd/>
            <a:tailEnd/>
          </a:ln>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79512" y="188640"/>
            <a:ext cx="8784976" cy="5047536"/>
          </a:xfrm>
          <a:prstGeom prst="rect">
            <a:avLst/>
          </a:prstGeom>
          <a:noFill/>
        </p:spPr>
        <p:txBody>
          <a:bodyPr wrap="square" rtlCol="0">
            <a:spAutoFit/>
          </a:bodyPr>
          <a:lstStyle/>
          <a:p>
            <a:pPr algn="just" fontAlgn="base"/>
            <a:r>
              <a:rPr lang="pt-BR" sz="1400" dirty="0" smtClean="0">
                <a:latin typeface="Palatino Linotype" pitchFamily="18" charset="0"/>
              </a:rPr>
              <a:t>Cálculo da renda mensal inicial de uma aposentadoria por tempo de contribuição requerida no mês de junho de 2008, por um segurado homem, com 60 anos de idade e 35 anos de contribuição.</a:t>
            </a:r>
          </a:p>
          <a:p>
            <a:pPr algn="just" fontAlgn="base"/>
            <a:endParaRPr lang="pt-BR" sz="1400" dirty="0" smtClean="0">
              <a:latin typeface="Palatino Linotype" pitchFamily="18" charset="0"/>
            </a:endParaRPr>
          </a:p>
          <a:p>
            <a:pPr algn="just" fontAlgn="base"/>
            <a:r>
              <a:rPr lang="pt-BR" sz="1400" dirty="0" smtClean="0">
                <a:latin typeface="Palatino Linotype" pitchFamily="18" charset="0"/>
              </a:rPr>
              <a:t>No presente exemplo será utilizado o índice previsto na Portaria MPS nº 181, de 16 de junho de 2008.</a:t>
            </a:r>
          </a:p>
          <a:p>
            <a:pPr algn="just" fontAlgn="base"/>
            <a:endParaRPr lang="pt-BR" sz="1400" dirty="0" smtClean="0">
              <a:latin typeface="Palatino Linotype" pitchFamily="18" charset="0"/>
            </a:endParaRPr>
          </a:p>
          <a:p>
            <a:pPr algn="just" fontAlgn="base"/>
            <a:r>
              <a:rPr lang="pt-BR" sz="1400" dirty="0" smtClean="0">
                <a:latin typeface="Palatino Linotype" pitchFamily="18" charset="0"/>
              </a:rPr>
              <a:t>Primeiramente, deve-se calcular a média aritmética dos 80% maiores </a:t>
            </a:r>
            <a:r>
              <a:rPr lang="pt-BR" sz="1400" dirty="0" err="1" smtClean="0">
                <a:latin typeface="Palatino Linotype" pitchFamily="18" charset="0"/>
              </a:rPr>
              <a:t>salários-de-contribuição</a:t>
            </a:r>
            <a:r>
              <a:rPr lang="pt-BR" sz="1400" dirty="0" smtClean="0">
                <a:latin typeface="Palatino Linotype" pitchFamily="18" charset="0"/>
              </a:rPr>
              <a:t> dentro período básico de cálculo. A título de exemplo, vamos supor que, após a atualização de todos os </a:t>
            </a:r>
            <a:r>
              <a:rPr lang="pt-BR" sz="1400" dirty="0" err="1" smtClean="0">
                <a:latin typeface="Palatino Linotype" pitchFamily="18" charset="0"/>
              </a:rPr>
              <a:t>salários-de-contribuição</a:t>
            </a:r>
            <a:r>
              <a:rPr lang="pt-BR" sz="1400" dirty="0" smtClean="0">
                <a:latin typeface="Palatino Linotype" pitchFamily="18" charset="0"/>
              </a:rPr>
              <a:t>, a média aritmética dos 80% maiores seja igual a R$ 2.400,00. Feito esse cálculo, necessário encontrar o valor do fator previdenciário, assim demonstrado:</a:t>
            </a:r>
          </a:p>
          <a:p>
            <a:pPr algn="just" fontAlgn="base"/>
            <a:endParaRPr lang="pt-BR" sz="1400" dirty="0" smtClean="0">
              <a:latin typeface="Palatino Linotype" pitchFamily="18" charset="0"/>
            </a:endParaRPr>
          </a:p>
          <a:p>
            <a:pPr algn="ctr" fontAlgn="base"/>
            <a:r>
              <a:rPr lang="pt-BR" sz="1400" dirty="0" smtClean="0">
                <a:latin typeface="Palatino Linotype" pitchFamily="18" charset="0"/>
              </a:rPr>
              <a:t>F = </a:t>
            </a:r>
            <a:r>
              <a:rPr lang="pt-BR" sz="1400" u="sng" dirty="0" smtClean="0">
                <a:latin typeface="Palatino Linotype" pitchFamily="18" charset="0"/>
              </a:rPr>
              <a:t>TC x a x</a:t>
            </a:r>
            <a:r>
              <a:rPr lang="pt-BR" sz="1400" dirty="0" smtClean="0">
                <a:latin typeface="Palatino Linotype" pitchFamily="18" charset="0"/>
              </a:rPr>
              <a:t> [1 + </a:t>
            </a:r>
            <a:r>
              <a:rPr lang="pt-BR" sz="1400" u="sng" dirty="0" smtClean="0">
                <a:latin typeface="Palatino Linotype" pitchFamily="18" charset="0"/>
              </a:rPr>
              <a:t>(Id + TC x a)]</a:t>
            </a:r>
            <a:endParaRPr lang="pt-BR" sz="1400" dirty="0" smtClean="0">
              <a:latin typeface="Palatino Linotype" pitchFamily="18" charset="0"/>
            </a:endParaRPr>
          </a:p>
          <a:p>
            <a:pPr algn="ctr" fontAlgn="base"/>
            <a:r>
              <a:rPr lang="pt-BR" sz="1400" dirty="0" smtClean="0">
                <a:latin typeface="Palatino Linotype" pitchFamily="18" charset="0"/>
              </a:rPr>
              <a:t>    </a:t>
            </a:r>
            <a:r>
              <a:rPr lang="pt-BR" sz="1400" dirty="0" err="1" smtClean="0">
                <a:latin typeface="Palatino Linotype" pitchFamily="18" charset="0"/>
              </a:rPr>
              <a:t>Es</a:t>
            </a:r>
            <a:r>
              <a:rPr lang="pt-BR" sz="1400" dirty="0" smtClean="0">
                <a:latin typeface="Palatino Linotype" pitchFamily="18" charset="0"/>
              </a:rPr>
              <a:t>                    100</a:t>
            </a:r>
          </a:p>
          <a:p>
            <a:pPr algn="ctr" fontAlgn="base"/>
            <a:r>
              <a:rPr lang="pt-BR" sz="1400" dirty="0" smtClean="0">
                <a:latin typeface="Palatino Linotype" pitchFamily="18" charset="0"/>
              </a:rPr>
              <a:t>F = </a:t>
            </a:r>
            <a:r>
              <a:rPr lang="pt-BR" sz="1400" u="sng" dirty="0" smtClean="0">
                <a:latin typeface="Palatino Linotype" pitchFamily="18" charset="0"/>
              </a:rPr>
              <a:t>35 x 0,31 x</a:t>
            </a:r>
            <a:r>
              <a:rPr lang="pt-BR" sz="1400" dirty="0" smtClean="0">
                <a:latin typeface="Palatino Linotype" pitchFamily="18" charset="0"/>
              </a:rPr>
              <a:t> [1 + (</a:t>
            </a:r>
            <a:r>
              <a:rPr lang="pt-BR" sz="1400" u="sng" dirty="0" smtClean="0">
                <a:latin typeface="Palatino Linotype" pitchFamily="18" charset="0"/>
              </a:rPr>
              <a:t>60 + 35 x 0,31</a:t>
            </a:r>
            <a:r>
              <a:rPr lang="pt-BR" sz="1400" dirty="0" smtClean="0">
                <a:latin typeface="Palatino Linotype" pitchFamily="18" charset="0"/>
              </a:rPr>
              <a:t>)]</a:t>
            </a:r>
          </a:p>
          <a:p>
            <a:pPr algn="ctr" fontAlgn="base"/>
            <a:r>
              <a:rPr lang="pt-BR" sz="1400" dirty="0" smtClean="0">
                <a:latin typeface="Palatino Linotype" pitchFamily="18" charset="0"/>
              </a:rPr>
              <a:t>20,9                    100</a:t>
            </a:r>
          </a:p>
          <a:p>
            <a:pPr algn="ctr" fontAlgn="base"/>
            <a:r>
              <a:rPr lang="pt-BR" sz="1400" dirty="0" smtClean="0">
                <a:latin typeface="Palatino Linotype" pitchFamily="18" charset="0"/>
              </a:rPr>
              <a:t>F = 0,519 x [1 + (0,708)]</a:t>
            </a:r>
          </a:p>
          <a:p>
            <a:pPr algn="ctr" fontAlgn="base"/>
            <a:r>
              <a:rPr lang="pt-BR" sz="1400" dirty="0" smtClean="0">
                <a:latin typeface="Palatino Linotype" pitchFamily="18" charset="0"/>
              </a:rPr>
              <a:t>F = 0,886</a:t>
            </a:r>
          </a:p>
          <a:p>
            <a:pPr algn="just" fontAlgn="base"/>
            <a:endParaRPr lang="pt-BR" sz="1400" dirty="0" smtClean="0">
              <a:latin typeface="Palatino Linotype" pitchFamily="18" charset="0"/>
            </a:endParaRPr>
          </a:p>
          <a:p>
            <a:pPr algn="just" fontAlgn="base"/>
            <a:r>
              <a:rPr lang="pt-BR" sz="1400" dirty="0" smtClean="0">
                <a:latin typeface="Palatino Linotype" pitchFamily="18" charset="0"/>
              </a:rPr>
              <a:t>Calculada a média dos maiores </a:t>
            </a:r>
            <a:r>
              <a:rPr lang="pt-BR" sz="1400" dirty="0" err="1" smtClean="0">
                <a:latin typeface="Palatino Linotype" pitchFamily="18" charset="0"/>
              </a:rPr>
              <a:t>salários-de-contribuição</a:t>
            </a:r>
            <a:r>
              <a:rPr lang="pt-BR" sz="1400" dirty="0" smtClean="0">
                <a:latin typeface="Palatino Linotype" pitchFamily="18" charset="0"/>
              </a:rPr>
              <a:t> e o fator previdenciário, calcula-se o </a:t>
            </a:r>
            <a:r>
              <a:rPr lang="pt-BR" sz="1400" dirty="0" err="1" smtClean="0">
                <a:latin typeface="Palatino Linotype" pitchFamily="18" charset="0"/>
              </a:rPr>
              <a:t>salário-de-benefício</a:t>
            </a:r>
            <a:r>
              <a:rPr lang="pt-BR" sz="1400" dirty="0" smtClean="0">
                <a:latin typeface="Palatino Linotype" pitchFamily="18" charset="0"/>
              </a:rPr>
              <a:t> da seguinte forma:</a:t>
            </a:r>
          </a:p>
          <a:p>
            <a:pPr algn="just" fontAlgn="base"/>
            <a:endParaRPr lang="pt-BR" sz="1400" dirty="0" smtClean="0">
              <a:latin typeface="Palatino Linotype" pitchFamily="18" charset="0"/>
            </a:endParaRPr>
          </a:p>
          <a:p>
            <a:pPr algn="just" fontAlgn="base"/>
            <a:r>
              <a:rPr lang="pt-BR" sz="1400" dirty="0" smtClean="0">
                <a:latin typeface="Palatino Linotype" pitchFamily="18" charset="0"/>
              </a:rPr>
              <a:t>SB = F x (Média Aritmética dos maiores SC dentro do período básico de cálculo - PBC)</a:t>
            </a:r>
          </a:p>
          <a:p>
            <a:pPr algn="just" fontAlgn="base"/>
            <a:r>
              <a:rPr lang="pt-BR" sz="1400" dirty="0" smtClean="0">
                <a:latin typeface="Palatino Linotype" pitchFamily="18" charset="0"/>
              </a:rPr>
              <a:t>SB = 0,886 x R$ 2.400,00</a:t>
            </a:r>
          </a:p>
          <a:p>
            <a:pPr algn="just" fontAlgn="base"/>
            <a:r>
              <a:rPr lang="pt-BR" sz="1400" dirty="0" smtClean="0">
                <a:latin typeface="Palatino Linotype" pitchFamily="18" charset="0"/>
              </a:rPr>
              <a:t>SB = R$ 2.126,40</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51520" y="332656"/>
            <a:ext cx="8712968" cy="3539430"/>
          </a:xfrm>
          <a:prstGeom prst="rect">
            <a:avLst/>
          </a:prstGeom>
          <a:noFill/>
        </p:spPr>
        <p:txBody>
          <a:bodyPr wrap="square" rtlCol="0">
            <a:spAutoFit/>
          </a:bodyPr>
          <a:lstStyle/>
          <a:p>
            <a:pPr algn="just" fontAlgn="base"/>
            <a:endParaRPr lang="pt-BR" sz="1400" dirty="0" smtClean="0">
              <a:latin typeface="Palatino Linotype" pitchFamily="18" charset="0"/>
            </a:endParaRPr>
          </a:p>
          <a:p>
            <a:pPr algn="just" fontAlgn="base"/>
            <a:endParaRPr lang="pt-BR" sz="1400" dirty="0" smtClean="0">
              <a:latin typeface="Palatino Linotype" pitchFamily="18" charset="0"/>
            </a:endParaRPr>
          </a:p>
          <a:p>
            <a:pPr algn="just" fontAlgn="base"/>
            <a:r>
              <a:rPr lang="pt-BR" sz="1400" dirty="0" smtClean="0">
                <a:latin typeface="Palatino Linotype" pitchFamily="18" charset="0"/>
              </a:rPr>
              <a:t>Por fim, é calculada a renda mensal de benefício, multiplicando-se o valor do </a:t>
            </a:r>
            <a:r>
              <a:rPr lang="pt-BR" sz="1400" dirty="0" err="1" smtClean="0">
                <a:latin typeface="Palatino Linotype" pitchFamily="18" charset="0"/>
              </a:rPr>
              <a:t>salário-de-benefício</a:t>
            </a:r>
            <a:r>
              <a:rPr lang="pt-BR" sz="1400" dirty="0" smtClean="0">
                <a:latin typeface="Palatino Linotype" pitchFamily="18" charset="0"/>
              </a:rPr>
              <a:t> pelo coeficiente do benefício pleiteado:</a:t>
            </a:r>
          </a:p>
          <a:p>
            <a:pPr algn="just" fontAlgn="base"/>
            <a:endParaRPr lang="pt-BR" sz="1400" dirty="0" smtClean="0">
              <a:latin typeface="Palatino Linotype" pitchFamily="18" charset="0"/>
            </a:endParaRPr>
          </a:p>
          <a:p>
            <a:pPr algn="just" fontAlgn="base"/>
            <a:r>
              <a:rPr lang="pt-BR" sz="1400" dirty="0" smtClean="0">
                <a:latin typeface="Palatino Linotype" pitchFamily="18" charset="0"/>
              </a:rPr>
              <a:t>RMI = SB x </a:t>
            </a:r>
            <a:r>
              <a:rPr lang="pt-BR" sz="1400" dirty="0" err="1" smtClean="0">
                <a:latin typeface="Palatino Linotype" pitchFamily="18" charset="0"/>
              </a:rPr>
              <a:t>Cf</a:t>
            </a:r>
            <a:endParaRPr lang="pt-BR" sz="1400" dirty="0" smtClean="0">
              <a:latin typeface="Palatino Linotype" pitchFamily="18" charset="0"/>
            </a:endParaRPr>
          </a:p>
          <a:p>
            <a:pPr algn="just" fontAlgn="base"/>
            <a:r>
              <a:rPr lang="pt-BR" sz="1400" dirty="0" smtClean="0">
                <a:latin typeface="Palatino Linotype" pitchFamily="18" charset="0"/>
              </a:rPr>
              <a:t>RMI = R$ 2.126,40 x 100%</a:t>
            </a:r>
          </a:p>
          <a:p>
            <a:pPr algn="just" fontAlgn="base"/>
            <a:r>
              <a:rPr lang="pt-BR" sz="1400" dirty="0" smtClean="0">
                <a:latin typeface="Palatino Linotype" pitchFamily="18" charset="0"/>
              </a:rPr>
              <a:t>RMI = R$ 2.126,40</a:t>
            </a:r>
          </a:p>
          <a:p>
            <a:pPr algn="just" fontAlgn="base"/>
            <a:endParaRPr lang="pt-BR" sz="1400" dirty="0" smtClean="0">
              <a:latin typeface="Palatino Linotype" pitchFamily="18" charset="0"/>
            </a:endParaRPr>
          </a:p>
          <a:p>
            <a:pPr algn="just" fontAlgn="base"/>
            <a:r>
              <a:rPr lang="pt-BR" sz="1400" dirty="0" smtClean="0">
                <a:latin typeface="Palatino Linotype" pitchFamily="18" charset="0"/>
              </a:rPr>
              <a:t>Portanto, o valor inicial da aposentadoria por tempo de contribuição recebida pelo segurado em questão é R$ 2.126,40 (dois mil, cento e vinte e seis reais e quarenta centavos), que será reajustado anualmente com base no INPC. </a:t>
            </a:r>
          </a:p>
          <a:p>
            <a:pPr algn="just" fontAlgn="base"/>
            <a:endParaRPr lang="pt-BR" sz="1400" dirty="0" smtClean="0">
              <a:latin typeface="Palatino Linotype" pitchFamily="18" charset="0"/>
            </a:endParaRPr>
          </a:p>
          <a:p>
            <a:pPr algn="just" fontAlgn="base"/>
            <a:r>
              <a:rPr lang="pt-BR" sz="1400" b="1" dirty="0" smtClean="0">
                <a:latin typeface="Palatino Linotype" pitchFamily="18" charset="0"/>
              </a:rPr>
              <a:t>Quando o valor devido é apurado judicialmente, ainda haverá aplicação juros moratórios e correção monetária (tabela correção monetária da Justiça Federal para benefícios previdenciários)</a:t>
            </a:r>
          </a:p>
          <a:p>
            <a:endParaRPr lang="pt-BR" sz="1400" dirty="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pPr algn="ctr"/>
            <a:r>
              <a:rPr lang="pt-BR" dirty="0" smtClean="0"/>
              <a:t>Pensão no RGPS</a:t>
            </a:r>
            <a:endParaRPr lang="pt-BR" dirty="0"/>
          </a:p>
        </p:txBody>
      </p:sp>
      <p:sp>
        <p:nvSpPr>
          <p:cNvPr id="3" name="Subtítulo 2"/>
          <p:cNvSpPr>
            <a:spLocks noGrp="1"/>
          </p:cNvSpPr>
          <p:nvPr>
            <p:ph type="subTitle" idx="1"/>
          </p:nvPr>
        </p:nvSpPr>
        <p:spPr/>
        <p:txBody>
          <a:bodyPr>
            <a:normAutofit/>
          </a:bodyPr>
          <a:lstStyle/>
          <a:p>
            <a:r>
              <a:rPr lang="pt-BR" sz="100" dirty="0" smtClean="0"/>
              <a:t>.</a:t>
            </a:r>
            <a:endParaRPr lang="pt-BR" sz="100"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51520" y="332656"/>
            <a:ext cx="8640960" cy="4616648"/>
          </a:xfrm>
          <a:prstGeom prst="rect">
            <a:avLst/>
          </a:prstGeom>
          <a:noFill/>
        </p:spPr>
        <p:txBody>
          <a:bodyPr wrap="square" rtlCol="0">
            <a:spAutoFit/>
          </a:bodyPr>
          <a:lstStyle/>
          <a:p>
            <a:pPr algn="just"/>
            <a:r>
              <a:rPr lang="pt-BR" sz="1400" b="1" dirty="0" smtClean="0">
                <a:latin typeface="Palatino Linotype" pitchFamily="18" charset="0"/>
              </a:rPr>
              <a:t>A Medida Provisória nº 664, de 2014, foi convertida na Lei nº 13.135, de 17 de junho de 2015, propondo novas regras nas Leis nº 8.213/1991 e  8.112/1991 .</a:t>
            </a:r>
          </a:p>
          <a:p>
            <a:pPr algn="just"/>
            <a:endParaRPr lang="pt-BR" sz="1400" b="1" dirty="0" smtClean="0">
              <a:latin typeface="Palatino Linotype" pitchFamily="18" charset="0"/>
            </a:endParaRPr>
          </a:p>
          <a:p>
            <a:pPr algn="ctr"/>
            <a:r>
              <a:rPr lang="pt-BR" sz="1400" b="1" dirty="0" smtClean="0">
                <a:latin typeface="Palatino Linotype" pitchFamily="18" charset="0"/>
              </a:rPr>
              <a:t>Regras para o RGPS e para o RPPS da União Federal</a:t>
            </a:r>
          </a:p>
          <a:p>
            <a:pPr algn="just"/>
            <a:endParaRPr lang="pt-BR" sz="1400" b="1" dirty="0" smtClean="0">
              <a:latin typeface="Palatino Linotype" pitchFamily="18" charset="0"/>
            </a:endParaRPr>
          </a:p>
          <a:p>
            <a:pPr algn="just" fontAlgn="base"/>
            <a:r>
              <a:rPr lang="pt-BR" sz="1400" dirty="0" smtClean="0">
                <a:latin typeface="Palatino Linotype" pitchFamily="18" charset="0"/>
              </a:rPr>
              <a:t>Agora, o </a:t>
            </a:r>
            <a:r>
              <a:rPr lang="pt-BR" sz="1400" b="1" dirty="0" smtClean="0">
                <a:solidFill>
                  <a:srgbClr val="FF0000"/>
                </a:solidFill>
                <a:latin typeface="Palatino Linotype" pitchFamily="18" charset="0"/>
              </a:rPr>
              <a:t>tempo mínimo de contribuição </a:t>
            </a:r>
            <a:r>
              <a:rPr lang="pt-BR" sz="1400" dirty="0" smtClean="0">
                <a:latin typeface="Palatino Linotype" pitchFamily="18" charset="0"/>
              </a:rPr>
              <a:t>para acesso à pensão por morte </a:t>
            </a:r>
            <a:r>
              <a:rPr lang="pt-BR" sz="1400" b="1" dirty="0" smtClean="0">
                <a:solidFill>
                  <a:srgbClr val="FF0000"/>
                </a:solidFill>
                <a:latin typeface="Palatino Linotype" pitchFamily="18" charset="0"/>
              </a:rPr>
              <a:t>é de 18 meses, exceto em casos de </a:t>
            </a:r>
            <a:r>
              <a:rPr lang="pt-BR" sz="1400" dirty="0" smtClean="0">
                <a:latin typeface="Palatino Linotype" pitchFamily="18" charset="0"/>
              </a:rPr>
              <a:t>acidente de qualquer natureza ou doença profissional ou do trabalho. </a:t>
            </a:r>
          </a:p>
          <a:p>
            <a:pPr algn="just" fontAlgn="base"/>
            <a:endParaRPr lang="pt-BR" sz="1400" dirty="0" smtClean="0">
              <a:latin typeface="Palatino Linotype" pitchFamily="18" charset="0"/>
            </a:endParaRPr>
          </a:p>
          <a:p>
            <a:pPr algn="just" fontAlgn="base"/>
            <a:r>
              <a:rPr lang="pt-BR" sz="1400" dirty="0" smtClean="0">
                <a:latin typeface="Palatino Linotype" pitchFamily="18" charset="0"/>
              </a:rPr>
              <a:t>Além disso, é exigido um </a:t>
            </a:r>
            <a:r>
              <a:rPr lang="pt-BR" sz="1400" b="1" dirty="0" smtClean="0">
                <a:solidFill>
                  <a:srgbClr val="FF0000"/>
                </a:solidFill>
                <a:latin typeface="Palatino Linotype" pitchFamily="18" charset="0"/>
              </a:rPr>
              <a:t>tempo mínimo de dois anos de casamento ou união estável </a:t>
            </a:r>
            <a:r>
              <a:rPr lang="pt-BR" sz="1400" dirty="0" smtClean="0">
                <a:latin typeface="Palatino Linotype" pitchFamily="18" charset="0"/>
              </a:rPr>
              <a:t>para que o cônjuge ou o companheiro tenha direito à pensão. </a:t>
            </a:r>
          </a:p>
          <a:p>
            <a:pPr algn="just" fontAlgn="base"/>
            <a:endParaRPr lang="pt-BR" sz="1400" dirty="0" smtClean="0">
              <a:latin typeface="Palatino Linotype" pitchFamily="18" charset="0"/>
            </a:endParaRPr>
          </a:p>
          <a:p>
            <a:pPr algn="just" fontAlgn="base"/>
            <a:r>
              <a:rPr lang="pt-BR" sz="1400" dirty="0" smtClean="0">
                <a:latin typeface="Palatino Linotype" pitchFamily="18" charset="0"/>
              </a:rPr>
              <a:t>Caso não preencham os requisitos citados acima, o benefício será concedido, temporariamente, por um período de quatro meses. Não há exigência de tempo mínimo para os demais dependentes.</a:t>
            </a:r>
          </a:p>
          <a:p>
            <a:pPr algn="just" fontAlgn="base"/>
            <a:endParaRPr lang="pt-BR" sz="1400" dirty="0" smtClean="0">
              <a:latin typeface="Palatino Linotype" pitchFamily="18" charset="0"/>
            </a:endParaRPr>
          </a:p>
          <a:p>
            <a:pPr algn="just" fontAlgn="base"/>
            <a:r>
              <a:rPr lang="pt-BR" sz="1400" dirty="0" smtClean="0">
                <a:latin typeface="Palatino Linotype" pitchFamily="18" charset="0"/>
              </a:rPr>
              <a:t>O benefício continuará vitalício para cônjuges com 44 anos de idade ou mais. Para cônjuges com idade inferior a essa, o tempo de duração da pensão será escalonado (veja tabela no slide posterior). Há exceção para cônjuges inválidos, que terão direito à pensão vitalícia.</a:t>
            </a:r>
          </a:p>
          <a:p>
            <a:pPr algn="just"/>
            <a:endParaRPr lang="pt-BR" sz="1400" b="1" dirty="0" smtClean="0">
              <a:latin typeface="Palatino Linotype" pitchFamily="18" charset="0"/>
            </a:endParaRPr>
          </a:p>
          <a:p>
            <a:pPr algn="just"/>
            <a:endParaRPr lang="pt-BR" sz="1400" b="1" dirty="0" smtClean="0">
              <a:latin typeface="Palatino Linotype" pitchFamily="18" charset="0"/>
            </a:endParaRPr>
          </a:p>
          <a:p>
            <a:pPr algn="just"/>
            <a:endParaRPr lang="pt-BR" sz="1400" b="1" dirty="0" smtClean="0">
              <a:latin typeface="Palatino Linotype" pitchFamily="18" charset="0"/>
            </a:endParaRPr>
          </a:p>
          <a:p>
            <a:pPr algn="just"/>
            <a:endParaRPr lang="pt-BR" sz="1400" b="1" dirty="0" smtClean="0">
              <a:latin typeface="Palatino Linotype" pitchFamily="18" charset="0"/>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79512" y="260648"/>
            <a:ext cx="8712968" cy="5653216"/>
          </a:xfrm>
          <a:prstGeom prst="rect">
            <a:avLst/>
          </a:prstGeom>
          <a:noFill/>
        </p:spPr>
        <p:txBody>
          <a:bodyPr wrap="square" rtlCol="0">
            <a:spAutoFit/>
          </a:bodyPr>
          <a:lstStyle/>
          <a:p>
            <a:pPr algn="ctr"/>
            <a:r>
              <a:rPr lang="pt-BR" sz="1600" b="1" dirty="0" smtClean="0">
                <a:latin typeface="Palatino Linotype" pitchFamily="18" charset="0"/>
              </a:rPr>
              <a:t>Renda mensal  do benefício</a:t>
            </a:r>
          </a:p>
          <a:p>
            <a:endParaRPr lang="pt-BR" sz="1600" dirty="0" smtClean="0">
              <a:latin typeface="Palatino Linotype" pitchFamily="18" charset="0"/>
            </a:endParaRPr>
          </a:p>
          <a:p>
            <a:pPr algn="just"/>
            <a:r>
              <a:rPr lang="pt-BR" sz="1600" dirty="0" smtClean="0">
                <a:latin typeface="Palatino Linotype" pitchFamily="18" charset="0"/>
              </a:rPr>
              <a:t>O valor mínimo recebido será de 60% da aposentadoria no caso de um dependente (50% = cota familiar fixa e 10% por dependente (cônjuge, filhos etc.) até o limite de 100%)</a:t>
            </a:r>
          </a:p>
          <a:p>
            <a:pPr algn="just"/>
            <a:endParaRPr lang="pt-BR" sz="1600" dirty="0" smtClean="0">
              <a:latin typeface="Palatino Linotype" pitchFamily="18" charset="0"/>
            </a:endParaRPr>
          </a:p>
          <a:p>
            <a:pPr algn="just"/>
            <a:endParaRPr lang="pt-BR" sz="1600" dirty="0" smtClean="0">
              <a:latin typeface="Palatino Linotype" pitchFamily="18" charset="0"/>
            </a:endParaRPr>
          </a:p>
          <a:p>
            <a:pPr algn="just"/>
            <a:endParaRPr lang="pt-BR" sz="1600" dirty="0" smtClean="0">
              <a:latin typeface="Palatino Linotype" pitchFamily="18" charset="0"/>
            </a:endParaRPr>
          </a:p>
          <a:p>
            <a:pPr algn="just"/>
            <a:endParaRPr lang="pt-BR" sz="1600" dirty="0" smtClean="0">
              <a:latin typeface="Palatino Linotype" pitchFamily="18" charset="0"/>
            </a:endParaRPr>
          </a:p>
          <a:p>
            <a:pPr algn="just"/>
            <a:endParaRPr lang="pt-BR" sz="1600" dirty="0" smtClean="0">
              <a:latin typeface="Palatino Linotype" pitchFamily="18" charset="0"/>
            </a:endParaRPr>
          </a:p>
          <a:p>
            <a:pPr algn="just"/>
            <a:endParaRPr lang="pt-BR" sz="1600" dirty="0" smtClean="0">
              <a:latin typeface="Palatino Linotype" pitchFamily="18" charset="0"/>
            </a:endParaRPr>
          </a:p>
          <a:p>
            <a:pPr algn="just"/>
            <a:endParaRPr lang="pt-BR" sz="1600" dirty="0" smtClean="0">
              <a:latin typeface="Palatino Linotype" pitchFamily="18" charset="0"/>
            </a:endParaRPr>
          </a:p>
          <a:p>
            <a:pPr algn="just"/>
            <a:endParaRPr lang="pt-BR" sz="1600" dirty="0" smtClean="0">
              <a:latin typeface="Palatino Linotype" pitchFamily="18" charset="0"/>
            </a:endParaRPr>
          </a:p>
          <a:p>
            <a:pPr algn="just"/>
            <a:endParaRPr lang="pt-BR" sz="1600" dirty="0" smtClean="0">
              <a:latin typeface="Palatino Linotype" pitchFamily="18" charset="0"/>
            </a:endParaRPr>
          </a:p>
          <a:p>
            <a:pPr algn="just"/>
            <a:endParaRPr lang="pt-BR" sz="1600" dirty="0" smtClean="0">
              <a:latin typeface="Palatino Linotype" pitchFamily="18" charset="0"/>
            </a:endParaRPr>
          </a:p>
          <a:p>
            <a:pPr algn="just"/>
            <a:endParaRPr lang="pt-BR" sz="1600" dirty="0" smtClean="0">
              <a:latin typeface="Palatino Linotype" pitchFamily="18" charset="0"/>
            </a:endParaRPr>
          </a:p>
          <a:p>
            <a:pPr algn="just"/>
            <a:endParaRPr lang="pt-BR" sz="1600" dirty="0" smtClean="0">
              <a:latin typeface="Palatino Linotype" pitchFamily="18" charset="0"/>
            </a:endParaRPr>
          </a:p>
          <a:p>
            <a:pPr algn="just"/>
            <a:endParaRPr lang="pt-BR" sz="1600" dirty="0" smtClean="0">
              <a:latin typeface="Palatino Linotype" pitchFamily="18" charset="0"/>
            </a:endParaRPr>
          </a:p>
          <a:p>
            <a:pPr algn="just"/>
            <a:endParaRPr lang="pt-BR" sz="1600" dirty="0" smtClean="0">
              <a:latin typeface="Palatino Linotype" pitchFamily="18" charset="0"/>
            </a:endParaRPr>
          </a:p>
          <a:p>
            <a:pPr algn="just"/>
            <a:r>
              <a:rPr lang="pt-BR" sz="1600" dirty="0" smtClean="0">
                <a:latin typeface="Palatino Linotype" pitchFamily="18" charset="0"/>
              </a:rPr>
              <a:t>A cota individual de 10% não será redistribuída com o fim da dependência (Exceção para órfãos de pai e mãe)</a:t>
            </a:r>
          </a:p>
          <a:p>
            <a:pPr algn="just"/>
            <a:endParaRPr lang="pt-BR" sz="1600" dirty="0" smtClean="0">
              <a:latin typeface="Palatino Linotype" pitchFamily="18" charset="0"/>
            </a:endParaRPr>
          </a:p>
          <a:p>
            <a:pPr algn="just"/>
            <a:endParaRPr lang="pt-BR" sz="1600" dirty="0">
              <a:latin typeface="Palatino Linotype" pitchFamily="18" charset="0"/>
            </a:endParaRPr>
          </a:p>
        </p:txBody>
      </p:sp>
      <p:pic>
        <p:nvPicPr>
          <p:cNvPr id="2050" name="Picture 2"/>
          <p:cNvPicPr>
            <a:picLocks noChangeAspect="1" noChangeArrowheads="1"/>
          </p:cNvPicPr>
          <p:nvPr/>
        </p:nvPicPr>
        <p:blipFill>
          <a:blip r:embed="rId2" cstate="print"/>
          <a:srcRect/>
          <a:stretch>
            <a:fillRect/>
          </a:stretch>
        </p:blipFill>
        <p:spPr bwMode="auto">
          <a:xfrm>
            <a:off x="1115616" y="1412776"/>
            <a:ext cx="6436920" cy="3313335"/>
          </a:xfrm>
          <a:prstGeom prst="rect">
            <a:avLst/>
          </a:prstGeom>
          <a:noFill/>
          <a:ln w="9525">
            <a:noFill/>
            <a:miter lim="800000"/>
            <a:headEnd/>
            <a:tailEnd/>
          </a:ln>
        </p:spPr>
      </p:pic>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179512" y="188640"/>
            <a:ext cx="8784976" cy="6063198"/>
          </a:xfrm>
          <a:prstGeom prst="rect">
            <a:avLst/>
          </a:prstGeom>
          <a:noFill/>
        </p:spPr>
        <p:txBody>
          <a:bodyPr wrap="square" rtlCol="0">
            <a:spAutoFit/>
          </a:bodyPr>
          <a:lstStyle/>
          <a:p>
            <a:pPr algn="ctr"/>
            <a:r>
              <a:rPr lang="pt-BR" sz="1600" b="1" dirty="0" smtClean="0">
                <a:latin typeface="Palatino Linotype" pitchFamily="18" charset="0"/>
              </a:rPr>
              <a:t>Fim do benefício vitalício para cônjuges jovens</a:t>
            </a:r>
          </a:p>
          <a:p>
            <a:pPr algn="just"/>
            <a:endParaRPr lang="pt-BR" sz="1600" b="1" dirty="0" smtClean="0">
              <a:latin typeface="Palatino Linotype" pitchFamily="18" charset="0"/>
            </a:endParaRPr>
          </a:p>
          <a:p>
            <a:pPr algn="just"/>
            <a:endParaRPr lang="pt-BR" sz="1600" b="1" dirty="0" smtClean="0">
              <a:latin typeface="Palatino Linotype" pitchFamily="18" charset="0"/>
            </a:endParaRPr>
          </a:p>
          <a:p>
            <a:pPr algn="just"/>
            <a:endParaRPr lang="pt-BR" sz="1600" b="1" dirty="0" smtClean="0">
              <a:latin typeface="Palatino Linotype" pitchFamily="18" charset="0"/>
            </a:endParaRPr>
          </a:p>
          <a:p>
            <a:pPr algn="just"/>
            <a:endParaRPr lang="pt-BR" sz="1600" b="1" dirty="0" smtClean="0">
              <a:latin typeface="Palatino Linotype" pitchFamily="18" charset="0"/>
            </a:endParaRPr>
          </a:p>
          <a:p>
            <a:pPr algn="just"/>
            <a:endParaRPr lang="pt-BR" sz="1600" b="1" dirty="0" smtClean="0">
              <a:latin typeface="Palatino Linotype" pitchFamily="18" charset="0"/>
            </a:endParaRPr>
          </a:p>
          <a:p>
            <a:pPr algn="just"/>
            <a:endParaRPr lang="pt-BR" sz="1600" b="1" dirty="0" smtClean="0">
              <a:latin typeface="Palatino Linotype" pitchFamily="18" charset="0"/>
            </a:endParaRPr>
          </a:p>
          <a:p>
            <a:pPr algn="just"/>
            <a:endParaRPr lang="pt-BR" sz="1600" b="1" dirty="0" smtClean="0">
              <a:latin typeface="Palatino Linotype" pitchFamily="18" charset="0"/>
            </a:endParaRPr>
          </a:p>
          <a:p>
            <a:pPr algn="just"/>
            <a:endParaRPr lang="pt-BR" sz="1600" b="1" dirty="0" smtClean="0">
              <a:latin typeface="Palatino Linotype" pitchFamily="18" charset="0"/>
            </a:endParaRPr>
          </a:p>
          <a:p>
            <a:pPr algn="just"/>
            <a:endParaRPr lang="pt-BR" sz="1600" b="1" dirty="0" smtClean="0">
              <a:latin typeface="Palatino Linotype" pitchFamily="18" charset="0"/>
            </a:endParaRPr>
          </a:p>
          <a:p>
            <a:pPr algn="just"/>
            <a:endParaRPr lang="pt-BR" sz="1600" b="1" dirty="0" smtClean="0">
              <a:latin typeface="Palatino Linotype" pitchFamily="18" charset="0"/>
            </a:endParaRPr>
          </a:p>
          <a:p>
            <a:pPr algn="just"/>
            <a:endParaRPr lang="pt-BR" sz="1600" b="1" dirty="0" smtClean="0">
              <a:latin typeface="Palatino Linotype" pitchFamily="18" charset="0"/>
            </a:endParaRPr>
          </a:p>
          <a:p>
            <a:pPr algn="just"/>
            <a:r>
              <a:rPr lang="pt-BR" sz="1400" dirty="0" smtClean="0">
                <a:latin typeface="Palatino Linotype" pitchFamily="18" charset="0"/>
              </a:rPr>
              <a:t>Tábua Completa de Mortalidade: </a:t>
            </a:r>
          </a:p>
          <a:p>
            <a:pPr algn="just"/>
            <a:r>
              <a:rPr lang="pt-BR" sz="1400" i="1" dirty="0" smtClean="0">
                <a:latin typeface="Palatino Linotype" pitchFamily="18" charset="0"/>
              </a:rPr>
              <a:t>ftp://ftp.ibge.gov.br/Tabuas_Completas_de_Mortalidade/Tabuas_Completas_de_Mortalidade_2013/pdf/ambos_pdf.pdf</a:t>
            </a:r>
          </a:p>
          <a:p>
            <a:pPr algn="just"/>
            <a:endParaRPr lang="pt-BR" sz="1400" i="1" dirty="0" smtClean="0">
              <a:latin typeface="Palatino Linotype" pitchFamily="18" charset="0"/>
            </a:endParaRPr>
          </a:p>
          <a:p>
            <a:pPr algn="just" fontAlgn="base"/>
            <a:r>
              <a:rPr lang="pt-BR" sz="1400" b="1" dirty="0" smtClean="0">
                <a:latin typeface="Palatino Linotype" pitchFamily="18" charset="0"/>
              </a:rPr>
              <a:t>Duração de 4 meses:</a:t>
            </a:r>
            <a:endParaRPr lang="pt-BR" sz="1400" dirty="0" smtClean="0">
              <a:latin typeface="Palatino Linotype" pitchFamily="18" charset="0"/>
            </a:endParaRPr>
          </a:p>
          <a:p>
            <a:pPr algn="just" fontAlgn="base"/>
            <a:r>
              <a:rPr lang="pt-BR" sz="1400" dirty="0" smtClean="0">
                <a:latin typeface="Palatino Linotype" pitchFamily="18" charset="0"/>
              </a:rPr>
              <a:t>Se o óbito ocorrer sem que o segurado tenha realizado 18 contribuições mensais à Previdência ou;</a:t>
            </a:r>
          </a:p>
          <a:p>
            <a:pPr algn="just" fontAlgn="base"/>
            <a:r>
              <a:rPr lang="pt-BR" sz="1400" dirty="0" smtClean="0">
                <a:latin typeface="Palatino Linotype" pitchFamily="18" charset="0"/>
              </a:rPr>
              <a:t>Se o casamento ou união estável se iniciaram em menos de 2 anos antes do falecimento do segurado;</a:t>
            </a:r>
          </a:p>
          <a:p>
            <a:pPr lvl="1" algn="just" fontAlgn="base"/>
            <a:endParaRPr lang="pt-BR" sz="1400" dirty="0" smtClean="0">
              <a:latin typeface="Palatino Linotype" pitchFamily="18" charset="0"/>
            </a:endParaRPr>
          </a:p>
          <a:p>
            <a:pPr algn="just" fontAlgn="base"/>
            <a:r>
              <a:rPr lang="pt-BR" sz="1400" b="1" dirty="0" smtClean="0">
                <a:latin typeface="Palatino Linotype" pitchFamily="18" charset="0"/>
              </a:rPr>
              <a:t>Variável conforme a tabela acima</a:t>
            </a:r>
            <a:endParaRPr lang="pt-BR" sz="1400" dirty="0" smtClean="0">
              <a:latin typeface="Palatino Linotype" pitchFamily="18" charset="0"/>
            </a:endParaRPr>
          </a:p>
          <a:p>
            <a:pPr algn="just" fontAlgn="base"/>
            <a:r>
              <a:rPr lang="pt-BR" sz="1400" dirty="0" smtClean="0">
                <a:latin typeface="Palatino Linotype" pitchFamily="18" charset="0"/>
              </a:rPr>
              <a:t>Se o óbito ocorrer depois de vertidas 18 contribuições mensais pelo segurado e;</a:t>
            </a:r>
          </a:p>
          <a:p>
            <a:pPr algn="just" fontAlgn="base"/>
            <a:r>
              <a:rPr lang="pt-BR" sz="1400" dirty="0" smtClean="0">
                <a:latin typeface="Palatino Linotype" pitchFamily="18" charset="0"/>
              </a:rPr>
              <a:t>Pelo menos 2 anos após o início do casamento ou da união estável.</a:t>
            </a:r>
          </a:p>
          <a:p>
            <a:pPr algn="just" fontAlgn="base"/>
            <a:endParaRPr lang="pt-BR" sz="1400" b="1" dirty="0" smtClean="0">
              <a:latin typeface="Palatino Linotype" pitchFamily="18" charset="0"/>
            </a:endParaRPr>
          </a:p>
          <a:p>
            <a:pPr algn="just" fontAlgn="base"/>
            <a:r>
              <a:rPr lang="pt-BR" sz="1400" b="1" dirty="0" smtClean="0">
                <a:latin typeface="Palatino Linotype" pitchFamily="18" charset="0"/>
              </a:rPr>
              <a:t>Para o cônjuge inválido ou com deficiência:</a:t>
            </a:r>
            <a:endParaRPr lang="pt-BR" sz="1400" dirty="0" smtClean="0">
              <a:latin typeface="Palatino Linotype" pitchFamily="18" charset="0"/>
            </a:endParaRPr>
          </a:p>
          <a:p>
            <a:pPr algn="just" fontAlgn="base"/>
            <a:r>
              <a:rPr lang="pt-BR" sz="1400" dirty="0" smtClean="0">
                <a:latin typeface="Palatino Linotype" pitchFamily="18" charset="0"/>
              </a:rPr>
              <a:t>O benefício será devido enquanto durar a deficiência ou invalidez, respeitando-se os prazos  mínimos descritos nos itens anteriores.</a:t>
            </a:r>
          </a:p>
        </p:txBody>
      </p:sp>
      <p:pic>
        <p:nvPicPr>
          <p:cNvPr id="1026" name="Picture 2"/>
          <p:cNvPicPr>
            <a:picLocks noChangeAspect="1" noChangeArrowheads="1"/>
          </p:cNvPicPr>
          <p:nvPr/>
        </p:nvPicPr>
        <p:blipFill>
          <a:blip r:embed="rId2" cstate="print"/>
          <a:srcRect/>
          <a:stretch>
            <a:fillRect/>
          </a:stretch>
        </p:blipFill>
        <p:spPr bwMode="auto">
          <a:xfrm>
            <a:off x="539552" y="476672"/>
            <a:ext cx="7926063" cy="2642021"/>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smtClean="0">
                <a:latin typeface="Palatino Linotype" pitchFamily="18" charset="0"/>
              </a:rPr>
              <a:t>REGRAS PERMANENTES</a:t>
            </a:r>
            <a:br>
              <a:rPr lang="pt-BR" dirty="0" smtClean="0">
                <a:latin typeface="Palatino Linotype" pitchFamily="18" charset="0"/>
              </a:rPr>
            </a:br>
            <a:endParaRPr lang="pt-BR" dirty="0"/>
          </a:p>
        </p:txBody>
      </p:sp>
    </p:spTree>
  </p:cSld>
  <p:clrMapOvr>
    <a:masterClrMapping/>
  </p:clrMapOvr>
  <p:transition>
    <p:fade/>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pPr algn="ctr"/>
            <a:r>
              <a:rPr lang="pt-BR" dirty="0" smtClean="0"/>
              <a:t>Conversão de tempo especial em tempo comum no regime geral</a:t>
            </a:r>
            <a:endParaRPr lang="pt-BR" dirty="0"/>
          </a:p>
        </p:txBody>
      </p:sp>
      <p:sp>
        <p:nvSpPr>
          <p:cNvPr id="3" name="Subtítulo 2"/>
          <p:cNvSpPr>
            <a:spLocks noGrp="1"/>
          </p:cNvSpPr>
          <p:nvPr>
            <p:ph type="subTitle" idx="1"/>
          </p:nvPr>
        </p:nvSpPr>
        <p:spPr/>
        <p:txBody>
          <a:bodyPr>
            <a:normAutofit/>
          </a:bodyPr>
          <a:lstStyle/>
          <a:p>
            <a:r>
              <a:rPr lang="pt-BR" sz="100" dirty="0" smtClean="0"/>
              <a:t>.</a:t>
            </a:r>
            <a:endParaRPr lang="pt-BR" sz="100" dirty="0"/>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23528" y="332656"/>
            <a:ext cx="8568952" cy="4770537"/>
          </a:xfrm>
          <a:prstGeom prst="rect">
            <a:avLst/>
          </a:prstGeom>
          <a:noFill/>
        </p:spPr>
        <p:txBody>
          <a:bodyPr wrap="square" rtlCol="0">
            <a:spAutoFit/>
          </a:bodyPr>
          <a:lstStyle/>
          <a:p>
            <a:r>
              <a:rPr lang="pt-BR" sz="1600" b="1" dirty="0" smtClean="0">
                <a:latin typeface="Palatino Linotype" pitchFamily="18" charset="0"/>
              </a:rPr>
              <a:t>Lei nº 8.213/1991</a:t>
            </a:r>
          </a:p>
          <a:p>
            <a:endParaRPr lang="pt-BR" sz="1600" dirty="0" smtClean="0">
              <a:latin typeface="Palatino Linotype" pitchFamily="18" charset="0"/>
            </a:endParaRPr>
          </a:p>
          <a:p>
            <a:pPr algn="just"/>
            <a:r>
              <a:rPr lang="pt-BR" sz="1400" dirty="0" smtClean="0">
                <a:latin typeface="Palatino Linotype" pitchFamily="18" charset="0"/>
              </a:rPr>
              <a:t>Art. 57. A aposentadoria especial será devida, uma vez cumprida a carência exigida nesta Lei, ao segurado que tiver trabalhado sujeito a condições especiais que prejudiquem a saúde ou a integridade física, durante 15 (quinze), 20 (vinte) ou 25 (vinte e cinco) anos, conforme dispuser a lei. [..] § 5º O tempo de trabalho exercido sob condições especiais que sejam ou venham a ser consideradas prejudiciais à saúde ou à integridade física será somado, </a:t>
            </a:r>
            <a:r>
              <a:rPr lang="pt-BR" sz="1600" b="1" dirty="0" smtClean="0">
                <a:solidFill>
                  <a:srgbClr val="FF0000"/>
                </a:solidFill>
                <a:latin typeface="Palatino Linotype" pitchFamily="18" charset="0"/>
              </a:rPr>
              <a:t>após a respectiva conversão ao tempo de trabalho exercido em atividade comum</a:t>
            </a:r>
            <a:r>
              <a:rPr lang="pt-BR" sz="1400" dirty="0" smtClean="0">
                <a:latin typeface="Palatino Linotype" pitchFamily="18" charset="0"/>
              </a:rPr>
              <a:t>, segundo critérios estabelecidos pelo Ministério da Previdência e Assistência Social, para efeito de concessão de qualquer benefício.  (Incluído pela Lei nº 9.032, de 1995)</a:t>
            </a:r>
          </a:p>
          <a:p>
            <a:pPr algn="just"/>
            <a:endParaRPr lang="pt-BR" sz="1600" dirty="0" smtClean="0">
              <a:latin typeface="Palatino Linotype" pitchFamily="18" charset="0"/>
            </a:endParaRPr>
          </a:p>
          <a:p>
            <a:pPr algn="just"/>
            <a:r>
              <a:rPr lang="pt-BR" sz="1600" b="1" dirty="0" smtClean="0">
                <a:latin typeface="Palatino Linotype" pitchFamily="18" charset="0"/>
              </a:rPr>
              <a:t>Decreto nº 3.048/1999</a:t>
            </a:r>
          </a:p>
          <a:p>
            <a:pPr algn="just"/>
            <a:endParaRPr lang="pt-BR" sz="1400" dirty="0" smtClean="0">
              <a:latin typeface="Palatino Linotype" pitchFamily="18" charset="0"/>
            </a:endParaRPr>
          </a:p>
          <a:p>
            <a:pPr algn="just"/>
            <a:r>
              <a:rPr lang="pt-BR" sz="1400" dirty="0" smtClean="0">
                <a:latin typeface="Palatino Linotype" pitchFamily="18" charset="0"/>
              </a:rPr>
              <a:t>Art. 70.  A conversão de tempo de atividade sob condições especiais em tempo de atividade comum dar-se-á de acordo com a seguinte tabela:</a:t>
            </a:r>
          </a:p>
          <a:p>
            <a:pPr algn="just"/>
            <a:endParaRPr lang="pt-BR" sz="1400" dirty="0" smtClean="0">
              <a:latin typeface="Palatino Linotype" pitchFamily="18" charset="0"/>
            </a:endParaRPr>
          </a:p>
          <a:p>
            <a:pPr algn="just"/>
            <a:endParaRPr lang="pt-BR" sz="1600" dirty="0" smtClean="0">
              <a:latin typeface="Palatino Linotype" pitchFamily="18" charset="0"/>
            </a:endParaRPr>
          </a:p>
          <a:p>
            <a:pPr algn="just"/>
            <a:endParaRPr lang="pt-BR" sz="1600" dirty="0" smtClean="0">
              <a:latin typeface="Palatino Linotype" pitchFamily="18" charset="0"/>
            </a:endParaRPr>
          </a:p>
          <a:p>
            <a:pPr algn="just"/>
            <a:endParaRPr lang="pt-BR" sz="1600" dirty="0" smtClean="0">
              <a:latin typeface="Palatino Linotype" pitchFamily="18" charset="0"/>
            </a:endParaRPr>
          </a:p>
          <a:p>
            <a:pPr algn="just"/>
            <a:endParaRPr lang="pt-BR" sz="1600" dirty="0" smtClean="0">
              <a:latin typeface="Palatino Linotype" pitchFamily="18" charset="0"/>
            </a:endParaRPr>
          </a:p>
          <a:p>
            <a:pPr algn="just"/>
            <a:endParaRPr lang="pt-BR" sz="1600" dirty="0">
              <a:latin typeface="Palatino Linotype" pitchFamily="18" charset="0"/>
            </a:endParaRPr>
          </a:p>
        </p:txBody>
      </p:sp>
      <p:pic>
        <p:nvPicPr>
          <p:cNvPr id="4098" name="Picture 2"/>
          <p:cNvPicPr>
            <a:picLocks noChangeAspect="1" noChangeArrowheads="1"/>
          </p:cNvPicPr>
          <p:nvPr/>
        </p:nvPicPr>
        <p:blipFill>
          <a:blip r:embed="rId2" cstate="print"/>
          <a:srcRect/>
          <a:stretch>
            <a:fillRect/>
          </a:stretch>
        </p:blipFill>
        <p:spPr bwMode="auto">
          <a:xfrm>
            <a:off x="539552" y="3789040"/>
            <a:ext cx="8313003" cy="1440160"/>
          </a:xfrm>
          <a:prstGeom prst="rect">
            <a:avLst/>
          </a:prstGeom>
          <a:noFill/>
          <a:ln w="9525">
            <a:noFill/>
            <a:miter lim="800000"/>
            <a:headEnd/>
            <a:tailEnd/>
          </a:ln>
        </p:spPr>
      </p:pic>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79512" y="188640"/>
            <a:ext cx="8784976" cy="2923877"/>
          </a:xfrm>
          <a:prstGeom prst="rect">
            <a:avLst/>
          </a:prstGeom>
        </p:spPr>
        <p:txBody>
          <a:bodyPr wrap="square">
            <a:spAutoFit/>
          </a:bodyPr>
          <a:lstStyle/>
          <a:p>
            <a:pPr algn="just"/>
            <a:endParaRPr lang="pt-BR" sz="1400" dirty="0" smtClean="0">
              <a:latin typeface="Palatino Linotype" pitchFamily="18" charset="0"/>
            </a:endParaRPr>
          </a:p>
          <a:p>
            <a:pPr algn="ctr"/>
            <a:r>
              <a:rPr lang="pt-BR" sz="1600" b="1" dirty="0" smtClean="0">
                <a:latin typeface="Palatino Linotype" pitchFamily="18" charset="0"/>
              </a:rPr>
              <a:t>Conversão de tempo </a:t>
            </a:r>
            <a:r>
              <a:rPr lang="pt-BR" sz="1600" b="1" dirty="0" smtClean="0">
                <a:solidFill>
                  <a:srgbClr val="FF0000"/>
                </a:solidFill>
                <a:latin typeface="Palatino Linotype" pitchFamily="18" charset="0"/>
              </a:rPr>
              <a:t>especial</a:t>
            </a:r>
            <a:r>
              <a:rPr lang="pt-BR" sz="1600" b="1" dirty="0" smtClean="0">
                <a:latin typeface="Palatino Linotype" pitchFamily="18" charset="0"/>
              </a:rPr>
              <a:t> em tempo </a:t>
            </a:r>
            <a:r>
              <a:rPr lang="pt-BR" sz="1600" b="1" dirty="0" smtClean="0">
                <a:solidFill>
                  <a:srgbClr val="FF0000"/>
                </a:solidFill>
                <a:latin typeface="Palatino Linotype" pitchFamily="18" charset="0"/>
              </a:rPr>
              <a:t>especial</a:t>
            </a:r>
          </a:p>
          <a:p>
            <a:pPr algn="just"/>
            <a:endParaRPr lang="pt-BR" sz="1400" dirty="0" smtClean="0">
              <a:latin typeface="Palatino Linotype" pitchFamily="18" charset="0"/>
            </a:endParaRPr>
          </a:p>
          <a:p>
            <a:pPr algn="just"/>
            <a:r>
              <a:rPr lang="pt-BR" sz="1400" dirty="0" smtClean="0">
                <a:latin typeface="Palatino Linotype" pitchFamily="18" charset="0"/>
              </a:rPr>
              <a:t>Art. 66.  Para o segurado que houver exercido duas ou mais atividades sujeitas a condições especiais prejudiciais à saúde ou à integridade física, sem completar em qualquer delas o prazo mínimo exigido para a aposentadoria especial, os respectivos períodos de exercício serão somados após conversão, </a:t>
            </a:r>
            <a:r>
              <a:rPr lang="pt-BR" sz="1400" b="1" dirty="0" smtClean="0">
                <a:solidFill>
                  <a:srgbClr val="FF0000"/>
                </a:solidFill>
                <a:latin typeface="Palatino Linotype" pitchFamily="18" charset="0"/>
              </a:rPr>
              <a:t>devendo ser considerada a atividade preponderante para efeito de enquadramento</a:t>
            </a:r>
            <a:r>
              <a:rPr lang="pt-BR" sz="1400" dirty="0" smtClean="0">
                <a:latin typeface="Palatino Linotype" pitchFamily="18" charset="0"/>
              </a:rPr>
              <a:t>.</a:t>
            </a:r>
          </a:p>
          <a:p>
            <a:pPr algn="just"/>
            <a:endParaRPr lang="pt-BR" sz="1400" dirty="0" smtClean="0">
              <a:latin typeface="Palatino Linotype" pitchFamily="18" charset="0"/>
            </a:endParaRPr>
          </a:p>
          <a:p>
            <a:pPr algn="just"/>
            <a:r>
              <a:rPr lang="pt-BR" sz="1400" dirty="0" smtClean="0">
                <a:latin typeface="Palatino Linotype" pitchFamily="18" charset="0"/>
              </a:rPr>
              <a:t>§ 1</a:t>
            </a:r>
            <a:r>
              <a:rPr lang="pt-BR" sz="1400" u="sng" baseline="30000" dirty="0" smtClean="0">
                <a:latin typeface="Palatino Linotype" pitchFamily="18" charset="0"/>
              </a:rPr>
              <a:t>o</a:t>
            </a:r>
            <a:r>
              <a:rPr lang="pt-BR" sz="1400" dirty="0" smtClean="0">
                <a:latin typeface="Palatino Linotype" pitchFamily="18" charset="0"/>
              </a:rPr>
              <a:t>  Para fins do disposto no caput, </a:t>
            </a:r>
            <a:r>
              <a:rPr lang="pt-BR" sz="1400" b="1" dirty="0" smtClean="0">
                <a:solidFill>
                  <a:srgbClr val="FF0000"/>
                </a:solidFill>
                <a:latin typeface="Palatino Linotype" pitchFamily="18" charset="0"/>
              </a:rPr>
              <a:t>não serão considerados os períodos em que a atividade exercida não estava sujeita a condições especiais</a:t>
            </a:r>
            <a:r>
              <a:rPr lang="pt-BR" sz="1400" dirty="0" smtClean="0">
                <a:latin typeface="Palatino Linotype" pitchFamily="18" charset="0"/>
              </a:rPr>
              <a:t>, observado, nesse caso, o disposto no art. 70.</a:t>
            </a:r>
          </a:p>
          <a:p>
            <a:pPr algn="just"/>
            <a:endParaRPr lang="pt-BR" sz="1400" dirty="0" smtClean="0">
              <a:latin typeface="Palatino Linotype" pitchFamily="18" charset="0"/>
            </a:endParaRPr>
          </a:p>
          <a:p>
            <a:pPr algn="just"/>
            <a:endParaRPr lang="pt-BR" sz="1400" dirty="0" smtClean="0">
              <a:latin typeface="Palatino Linotype" pitchFamily="18" charset="0"/>
            </a:endParaRPr>
          </a:p>
          <a:p>
            <a:pPr algn="just"/>
            <a:endParaRPr lang="pt-BR" sz="1400" dirty="0">
              <a:latin typeface="Palatino Linotype" pitchFamily="18" charset="0"/>
            </a:endParaRPr>
          </a:p>
        </p:txBody>
      </p:sp>
      <p:pic>
        <p:nvPicPr>
          <p:cNvPr id="2051" name="Picture 3"/>
          <p:cNvPicPr>
            <a:picLocks noChangeAspect="1" noChangeArrowheads="1"/>
          </p:cNvPicPr>
          <p:nvPr/>
        </p:nvPicPr>
        <p:blipFill>
          <a:blip r:embed="rId2" cstate="print"/>
          <a:srcRect/>
          <a:stretch>
            <a:fillRect/>
          </a:stretch>
        </p:blipFill>
        <p:spPr bwMode="auto">
          <a:xfrm>
            <a:off x="539552" y="2636912"/>
            <a:ext cx="8021547" cy="3168352"/>
          </a:xfrm>
          <a:prstGeom prst="rect">
            <a:avLst/>
          </a:prstGeom>
          <a:noFill/>
          <a:ln w="9525">
            <a:noFill/>
            <a:miter lim="800000"/>
            <a:headEnd/>
            <a:tailEnd/>
          </a:ln>
        </p:spPr>
      </p:pic>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pPr algn="ctr"/>
            <a:r>
              <a:rPr lang="pt-BR" dirty="0" err="1" smtClean="0"/>
              <a:t>Desaposentação</a:t>
            </a:r>
            <a:r>
              <a:rPr lang="pt-BR" dirty="0" smtClean="0"/>
              <a:t> no regime geral</a:t>
            </a:r>
            <a:endParaRPr lang="pt-BR" dirty="0"/>
          </a:p>
        </p:txBody>
      </p:sp>
      <p:sp>
        <p:nvSpPr>
          <p:cNvPr id="3" name="Subtítulo 2"/>
          <p:cNvSpPr>
            <a:spLocks noGrp="1"/>
          </p:cNvSpPr>
          <p:nvPr>
            <p:ph type="subTitle" idx="1"/>
          </p:nvPr>
        </p:nvSpPr>
        <p:spPr/>
        <p:txBody>
          <a:bodyPr>
            <a:normAutofit/>
          </a:bodyPr>
          <a:lstStyle/>
          <a:p>
            <a:r>
              <a:rPr lang="pt-BR" sz="100" dirty="0" smtClean="0"/>
              <a:t>.</a:t>
            </a:r>
            <a:endParaRPr lang="pt-BR" sz="100" dirty="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23528" y="332656"/>
            <a:ext cx="8496944" cy="5570756"/>
          </a:xfrm>
          <a:prstGeom prst="rect">
            <a:avLst/>
          </a:prstGeom>
          <a:noFill/>
        </p:spPr>
        <p:txBody>
          <a:bodyPr wrap="square" rtlCol="0">
            <a:spAutoFit/>
          </a:bodyPr>
          <a:lstStyle/>
          <a:p>
            <a:r>
              <a:rPr lang="pt-BR" sz="1600" dirty="0" smtClean="0">
                <a:latin typeface="Palatino Linotype" pitchFamily="18" charset="0"/>
              </a:rPr>
              <a:t>Há argumentos pela possibilidade e pela impossibilidade.</a:t>
            </a:r>
          </a:p>
          <a:p>
            <a:endParaRPr lang="pt-BR" sz="1600" dirty="0" smtClean="0">
              <a:latin typeface="Palatino Linotype" pitchFamily="18" charset="0"/>
            </a:endParaRPr>
          </a:p>
          <a:p>
            <a:r>
              <a:rPr lang="pt-BR" sz="1600" dirty="0" smtClean="0">
                <a:latin typeface="Palatino Linotype" pitchFamily="18" charset="0"/>
              </a:rPr>
              <a:t>Tendência: Impossibilidade:</a:t>
            </a:r>
          </a:p>
          <a:p>
            <a:endParaRPr lang="pt-BR" sz="1600" b="1" dirty="0" smtClean="0">
              <a:latin typeface="Palatino Linotype" pitchFamily="18" charset="0"/>
            </a:endParaRPr>
          </a:p>
          <a:p>
            <a:pPr algn="just"/>
            <a:r>
              <a:rPr lang="pt-BR" sz="1400" dirty="0" smtClean="0">
                <a:latin typeface="Palatino Linotype" pitchFamily="18" charset="0"/>
              </a:rPr>
              <a:t>Decreto nº 3.048/99. Art. 181-B.  </a:t>
            </a:r>
            <a:r>
              <a:rPr lang="pt-BR" sz="1400" b="1" dirty="0" smtClean="0">
                <a:solidFill>
                  <a:srgbClr val="FF0000"/>
                </a:solidFill>
                <a:latin typeface="Palatino Linotype" pitchFamily="18" charset="0"/>
              </a:rPr>
              <a:t>As aposentadorias</a:t>
            </a:r>
            <a:r>
              <a:rPr lang="pt-BR" sz="1400" dirty="0" smtClean="0">
                <a:solidFill>
                  <a:srgbClr val="FF0000"/>
                </a:solidFill>
                <a:latin typeface="Palatino Linotype" pitchFamily="18" charset="0"/>
              </a:rPr>
              <a:t> </a:t>
            </a:r>
            <a:r>
              <a:rPr lang="pt-BR" sz="1400" dirty="0" smtClean="0">
                <a:latin typeface="Palatino Linotype" pitchFamily="18" charset="0"/>
              </a:rPr>
              <a:t>por idade, tempo de contribuição e especial concedidas pela previdência social, na forma deste Regulamento, </a:t>
            </a:r>
            <a:r>
              <a:rPr lang="pt-BR" sz="1400" b="1" dirty="0" smtClean="0">
                <a:solidFill>
                  <a:srgbClr val="FF0000"/>
                </a:solidFill>
                <a:latin typeface="Palatino Linotype" pitchFamily="18" charset="0"/>
              </a:rPr>
              <a:t>são irreversíveis e irrenunciáveis</a:t>
            </a:r>
            <a:r>
              <a:rPr lang="pt-BR" sz="1400" dirty="0" smtClean="0">
                <a:solidFill>
                  <a:srgbClr val="FF0000"/>
                </a:solidFill>
                <a:latin typeface="Palatino Linotype" pitchFamily="18" charset="0"/>
              </a:rPr>
              <a:t>.</a:t>
            </a:r>
            <a:r>
              <a:rPr lang="pt-BR" sz="1400" dirty="0" smtClean="0">
                <a:latin typeface="Palatino Linotype" pitchFamily="18" charset="0"/>
              </a:rPr>
              <a:t> (Incluído pelo Decreto nº 3.265, de 1999)</a:t>
            </a:r>
          </a:p>
          <a:p>
            <a:endParaRPr lang="pt-BR" sz="1600" dirty="0" smtClean="0">
              <a:latin typeface="Palatino Linotype" pitchFamily="18" charset="0"/>
            </a:endParaRPr>
          </a:p>
          <a:p>
            <a:pPr algn="just"/>
            <a:r>
              <a:rPr lang="pt-BR" sz="1400" dirty="0" smtClean="0">
                <a:latin typeface="Palatino Linotype" pitchFamily="18" charset="0"/>
              </a:rPr>
              <a:t>Lei nº 8.213/1991. Art. 98. Quando a soma dos tempos de serviço ultrapassar 30 (trinta) anos, se do sexo feminino, e 35 (trinta e cinco) anos, se do sexo masculino, </a:t>
            </a:r>
            <a:r>
              <a:rPr lang="pt-BR" sz="1400" b="1" dirty="0" smtClean="0">
                <a:solidFill>
                  <a:srgbClr val="FF0000"/>
                </a:solidFill>
                <a:latin typeface="Palatino Linotype" pitchFamily="18" charset="0"/>
              </a:rPr>
              <a:t>o excesso não será considerado para qualquer efeito.</a:t>
            </a:r>
          </a:p>
          <a:p>
            <a:endParaRPr lang="pt-BR" sz="1600" dirty="0" smtClean="0">
              <a:latin typeface="Palatino Linotype" pitchFamily="18" charset="0"/>
            </a:endParaRPr>
          </a:p>
          <a:p>
            <a:r>
              <a:rPr lang="pt-BR" sz="1600" dirty="0" smtClean="0">
                <a:latin typeface="Palatino Linotype" pitchFamily="18" charset="0"/>
              </a:rPr>
              <a:t>O vínculo é precário e regido pela Consolidação das Leis do Trabalho (CLT).</a:t>
            </a:r>
          </a:p>
          <a:p>
            <a:endParaRPr lang="pt-BR" sz="1600" dirty="0" smtClean="0">
              <a:latin typeface="Palatino Linotype" pitchFamily="18" charset="0"/>
            </a:endParaRPr>
          </a:p>
          <a:p>
            <a:pPr algn="ctr"/>
            <a:r>
              <a:rPr lang="pt-BR" sz="1600" b="1" dirty="0" smtClean="0">
                <a:latin typeface="Palatino Linotype" pitchFamily="18" charset="0"/>
              </a:rPr>
              <a:t>Consolidação das Leis do Trabalho - CLT</a:t>
            </a:r>
          </a:p>
          <a:p>
            <a:pPr algn="just"/>
            <a:endParaRPr lang="pt-BR" sz="1600" dirty="0" smtClean="0">
              <a:latin typeface="Palatino Linotype" pitchFamily="18" charset="0"/>
            </a:endParaRPr>
          </a:p>
          <a:p>
            <a:pPr algn="just"/>
            <a:r>
              <a:rPr lang="pt-BR" sz="1600" dirty="0" smtClean="0">
                <a:latin typeface="Palatino Linotype" pitchFamily="18" charset="0"/>
              </a:rPr>
              <a:t>Art. 58 - A duração normal do trabalho, para os empregados em qualquer atividade privada, </a:t>
            </a:r>
            <a:r>
              <a:rPr lang="pt-BR" sz="1600" b="1" dirty="0" smtClean="0">
                <a:solidFill>
                  <a:srgbClr val="FF0000"/>
                </a:solidFill>
                <a:latin typeface="Palatino Linotype" pitchFamily="18" charset="0"/>
              </a:rPr>
              <a:t>não excederá de 8 (oito) horas diárias</a:t>
            </a:r>
            <a:r>
              <a:rPr lang="pt-BR" sz="1600" dirty="0" smtClean="0">
                <a:latin typeface="Palatino Linotype" pitchFamily="18" charset="0"/>
              </a:rPr>
              <a:t>, desde que não seja fixado expressamente outro limite. </a:t>
            </a:r>
          </a:p>
          <a:p>
            <a:pPr algn="just"/>
            <a:endParaRPr lang="pt-BR" sz="1600" dirty="0" smtClean="0">
              <a:latin typeface="Palatino Linotype" pitchFamily="18" charset="0"/>
            </a:endParaRPr>
          </a:p>
          <a:p>
            <a:pPr algn="just"/>
            <a:r>
              <a:rPr lang="pt-BR" sz="1600" dirty="0" smtClean="0">
                <a:latin typeface="Palatino Linotype" pitchFamily="18" charset="0"/>
              </a:rPr>
              <a:t>Art. 59 - </a:t>
            </a:r>
            <a:r>
              <a:rPr lang="pt-BR" sz="1600" b="1" dirty="0" smtClean="0">
                <a:solidFill>
                  <a:srgbClr val="FF0000"/>
                </a:solidFill>
                <a:latin typeface="Palatino Linotype" pitchFamily="18" charset="0"/>
              </a:rPr>
              <a:t>A duração normal do trabalho poderá ser acrescida de horas suplementares, em número não excedente de 2 (duas)</a:t>
            </a:r>
            <a:r>
              <a:rPr lang="pt-BR" sz="1600" dirty="0" smtClean="0">
                <a:latin typeface="Palatino Linotype" pitchFamily="18" charset="0"/>
              </a:rPr>
              <a:t>, mediante acordo escrito entre empregador e empregado, ou mediante contrato coletivo de trabalho.</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51520" y="332656"/>
            <a:ext cx="8496944" cy="5447645"/>
          </a:xfrm>
          <a:prstGeom prst="rect">
            <a:avLst/>
          </a:prstGeom>
          <a:noFill/>
        </p:spPr>
        <p:txBody>
          <a:bodyPr wrap="square" rtlCol="0">
            <a:spAutoFit/>
          </a:bodyPr>
          <a:lstStyle/>
          <a:p>
            <a:endParaRPr lang="pt-BR" sz="1600" dirty="0" smtClean="0">
              <a:latin typeface="Palatino Linotype" pitchFamily="18" charset="0"/>
            </a:endParaRPr>
          </a:p>
          <a:p>
            <a:endParaRPr lang="pt-BR" sz="1600" dirty="0" smtClean="0">
              <a:latin typeface="Palatino Linotype" pitchFamily="18" charset="0"/>
            </a:endParaRPr>
          </a:p>
          <a:p>
            <a:endParaRPr lang="pt-BR" sz="1600" dirty="0" smtClean="0">
              <a:latin typeface="Palatino Linotype" pitchFamily="18" charset="0"/>
            </a:endParaRPr>
          </a:p>
          <a:p>
            <a:r>
              <a:rPr lang="pt-BR" sz="1600" b="1" dirty="0" smtClean="0">
                <a:latin typeface="Palatino Linotype" pitchFamily="18" charset="0"/>
              </a:rPr>
              <a:t>O Supremo Tribunal Federal:</a:t>
            </a:r>
          </a:p>
          <a:p>
            <a:pPr algn="just"/>
            <a:endParaRPr lang="pt-BR" sz="1600" dirty="0" smtClean="0">
              <a:latin typeface="Palatino Linotype" pitchFamily="18" charset="0"/>
            </a:endParaRPr>
          </a:p>
          <a:p>
            <a:pPr algn="just"/>
            <a:r>
              <a:rPr lang="pt-BR" sz="1600" dirty="0" smtClean="0">
                <a:latin typeface="Palatino Linotype" pitchFamily="18" charset="0"/>
              </a:rPr>
              <a:t>EMENTA: CONSTITUCIONAL. PREVIDENCIÁRIO. § 2º do ART. 18 DA LEI 8.213/91. DESAPOSENTAÇÃO. RENÚNCIA A BENEFÍCIO DE APOSENTADORIA. UTILIZAÇÃO DO TEMPO DE SERVIÇO/CONTRIBUIÇÃO QUE FUNDAMENTOU A PRESTAÇÃO PREVIDENCIÁRIA ORIGINÁRIA. OBTENÇÃO DE BENEFÍCIO MAIS VANTAJOSO. MATÉRIA EM DISCUSSÃO NO RE 381.367, DA RELATORIA DO MINISTRO MARCO AURÉLIO. PRESENÇA DA REPERCUSSÃO GERAL DA QUESTÃO CONSTITUCIONAL DISCUTIDA. Possui repercussão geral a questão constitucional alusiva à possibilidade de renúncia a benefício de aposentadoria, </a:t>
            </a:r>
            <a:r>
              <a:rPr lang="pt-BR" sz="1600" b="1" dirty="0" smtClean="0">
                <a:solidFill>
                  <a:srgbClr val="FF0000"/>
                </a:solidFill>
                <a:latin typeface="Palatino Linotype" pitchFamily="18" charset="0"/>
              </a:rPr>
              <a:t>com a utilização do tempo se serviço/contribuição que fundamentou a prestação previdenciária originária para a obtenção de benefício mais vantajoso</a:t>
            </a:r>
            <a:r>
              <a:rPr lang="pt-BR" sz="1600" dirty="0" smtClean="0">
                <a:solidFill>
                  <a:srgbClr val="FF0000"/>
                </a:solidFill>
                <a:latin typeface="Palatino Linotype" pitchFamily="18" charset="0"/>
              </a:rPr>
              <a:t>. </a:t>
            </a:r>
            <a:r>
              <a:rPr lang="pt-BR" sz="1600" dirty="0" smtClean="0">
                <a:latin typeface="Palatino Linotype" pitchFamily="18" charset="0"/>
              </a:rPr>
              <a:t>(RE 661256 RG, Relator(a): Min. AYRES BRITTO, julgado em 17/11/2011, PROCESSO ELETRÔNICO </a:t>
            </a:r>
            <a:r>
              <a:rPr lang="pt-BR" sz="1600" dirty="0" err="1" smtClean="0">
                <a:latin typeface="Palatino Linotype" pitchFamily="18" charset="0"/>
              </a:rPr>
              <a:t>DJe</a:t>
            </a:r>
            <a:r>
              <a:rPr lang="pt-BR" sz="1600" dirty="0" smtClean="0">
                <a:latin typeface="Palatino Linotype" pitchFamily="18" charset="0"/>
              </a:rPr>
              <a:t>-081 DIVULG 25-04-2012 PUBLIC 26-04-2012 )</a:t>
            </a:r>
          </a:p>
          <a:p>
            <a:pPr algn="just"/>
            <a:endParaRPr lang="pt-BR" sz="1600" dirty="0" smtClean="0">
              <a:latin typeface="Palatino Linotype" pitchFamily="18" charset="0"/>
            </a:endParaRPr>
          </a:p>
          <a:p>
            <a:pPr algn="just"/>
            <a:r>
              <a:rPr lang="pt-BR" sz="1600" dirty="0" smtClean="0">
                <a:latin typeface="Palatino Linotype" pitchFamily="18" charset="0"/>
              </a:rPr>
              <a:t>Perceba que o instituto da "</a:t>
            </a:r>
            <a:r>
              <a:rPr lang="pt-BR" sz="1600" dirty="0" err="1" smtClean="0">
                <a:latin typeface="Palatino Linotype" pitchFamily="18" charset="0"/>
              </a:rPr>
              <a:t>desaposentação</a:t>
            </a:r>
            <a:r>
              <a:rPr lang="pt-BR" sz="1600" dirty="0" smtClean="0">
                <a:latin typeface="Palatino Linotype" pitchFamily="18" charset="0"/>
              </a:rPr>
              <a:t>" está sendo analisada, no RE acima, a luz da </a:t>
            </a:r>
            <a:r>
              <a:rPr lang="pt-BR" sz="1600" dirty="0" smtClean="0">
                <a:solidFill>
                  <a:srgbClr val="FF0000"/>
                </a:solidFill>
                <a:latin typeface="Palatino Linotype" pitchFamily="18" charset="0"/>
              </a:rPr>
              <a:t>"</a:t>
            </a:r>
            <a:r>
              <a:rPr lang="pt-BR" sz="1600" b="1" dirty="0" smtClean="0">
                <a:solidFill>
                  <a:srgbClr val="FF0000"/>
                </a:solidFill>
                <a:latin typeface="Palatino Linotype" pitchFamily="18" charset="0"/>
              </a:rPr>
              <a:t>utilização do tempo se serviço/contribuição [...] para a obtenção de benefício mais vantajoso".</a:t>
            </a:r>
            <a:endParaRPr lang="pt-BR" sz="1600" dirty="0" smtClean="0">
              <a:solidFill>
                <a:srgbClr val="FF0000"/>
              </a:solidFill>
              <a:latin typeface="Palatino Linotype" pitchFamily="18" charset="0"/>
            </a:endParaRPr>
          </a:p>
          <a:p>
            <a:pPr algn="just"/>
            <a:endParaRPr lang="pt-BR" sz="1600" dirty="0">
              <a:latin typeface="Palatino Linotype" pitchFamily="18" charset="0"/>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pPr algn="ctr"/>
            <a:r>
              <a:rPr lang="pt-BR" dirty="0" smtClean="0"/>
              <a:t>Noções de Expurgos inflacionários</a:t>
            </a:r>
            <a:endParaRPr lang="pt-BR" dirty="0"/>
          </a:p>
        </p:txBody>
      </p:sp>
      <p:sp>
        <p:nvSpPr>
          <p:cNvPr id="3" name="Subtítulo 2"/>
          <p:cNvSpPr>
            <a:spLocks noGrp="1"/>
          </p:cNvSpPr>
          <p:nvPr>
            <p:ph type="subTitle" idx="1"/>
          </p:nvPr>
        </p:nvSpPr>
        <p:spPr/>
        <p:txBody>
          <a:bodyPr>
            <a:normAutofit/>
          </a:bodyPr>
          <a:lstStyle/>
          <a:p>
            <a:r>
              <a:rPr lang="pt-BR" sz="100" dirty="0" smtClean="0"/>
              <a:t>.</a:t>
            </a:r>
            <a:endParaRPr lang="pt-BR" sz="100" dirty="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51520" y="260648"/>
            <a:ext cx="8640960" cy="6186309"/>
          </a:xfrm>
          <a:prstGeom prst="rect">
            <a:avLst/>
          </a:prstGeom>
          <a:noFill/>
        </p:spPr>
        <p:txBody>
          <a:bodyPr wrap="square" rtlCol="0">
            <a:spAutoFit/>
          </a:bodyPr>
          <a:lstStyle/>
          <a:p>
            <a:pPr algn="just"/>
            <a:r>
              <a:rPr lang="pt-BR" sz="1600" dirty="0" smtClean="0">
                <a:latin typeface="Palatino Linotype" pitchFamily="18" charset="0"/>
              </a:rPr>
              <a:t>Os planos foram cinco: Cruzado (1986), Bresser (1987), Verão (1989), Collor 1 (1990) e Collor 2 (1991). O espírito de todos eles era o de derrubar a hiperinflação que marcou a história do Brasil naquele período.</a:t>
            </a:r>
            <a:endParaRPr lang="pt-BR" sz="1600" b="1" dirty="0" smtClean="0">
              <a:latin typeface="Palatino Linotype" pitchFamily="18" charset="0"/>
            </a:endParaRPr>
          </a:p>
          <a:p>
            <a:pPr algn="ctr"/>
            <a:endParaRPr lang="pt-BR" sz="1600" b="1" dirty="0" smtClean="0">
              <a:latin typeface="Palatino Linotype" pitchFamily="18" charset="0"/>
            </a:endParaRPr>
          </a:p>
          <a:p>
            <a:pPr algn="ctr"/>
            <a:r>
              <a:rPr lang="pt-BR" sz="1600" b="1" dirty="0" smtClean="0">
                <a:latin typeface="Palatino Linotype" pitchFamily="18" charset="0"/>
              </a:rPr>
              <a:t>Das normas que regem a matéria</a:t>
            </a:r>
            <a:endParaRPr lang="pt-BR" sz="1600" dirty="0" smtClean="0">
              <a:latin typeface="Palatino Linotype" pitchFamily="18" charset="0"/>
            </a:endParaRPr>
          </a:p>
          <a:p>
            <a:pPr algn="just"/>
            <a:r>
              <a:rPr lang="pt-BR" sz="1600" b="1" dirty="0" smtClean="0">
                <a:latin typeface="Palatino Linotype" pitchFamily="18" charset="0"/>
              </a:rPr>
              <a:t> </a:t>
            </a:r>
            <a:endParaRPr lang="pt-BR" sz="1600" dirty="0" smtClean="0">
              <a:latin typeface="Palatino Linotype" pitchFamily="18" charset="0"/>
            </a:endParaRPr>
          </a:p>
          <a:p>
            <a:pPr lvl="0" algn="just"/>
            <a:r>
              <a:rPr lang="pt-BR" sz="1400" dirty="0" smtClean="0">
                <a:latin typeface="Palatino Linotype" pitchFamily="18" charset="0"/>
              </a:rPr>
              <a:t>Decreto-Lei 2.284, de 10 de março de 1986, que, no art. 12, indica a correção das cadernetas de poupança, a partir de 01 de março de 1987, pelo IPC.</a:t>
            </a:r>
          </a:p>
          <a:p>
            <a:pPr lvl="0" algn="just"/>
            <a:endParaRPr lang="pt-BR" sz="1400" dirty="0" smtClean="0">
              <a:latin typeface="Palatino Linotype" pitchFamily="18" charset="0"/>
            </a:endParaRPr>
          </a:p>
          <a:p>
            <a:pPr lvl="0" algn="just"/>
            <a:r>
              <a:rPr lang="pt-BR" sz="1400" dirty="0" smtClean="0">
                <a:latin typeface="Palatino Linotype" pitchFamily="18" charset="0"/>
              </a:rPr>
              <a:t>Resolução nº 1.336, de 11 de junho de 1987, que estabeleceu a correção das cadernetas de poupança pelo maior índice entre LBC e IPC.</a:t>
            </a:r>
          </a:p>
          <a:p>
            <a:pPr lvl="0" algn="just"/>
            <a:endParaRPr lang="pt-BR" sz="1400" dirty="0" smtClean="0">
              <a:latin typeface="Palatino Linotype" pitchFamily="18" charset="0"/>
            </a:endParaRPr>
          </a:p>
          <a:p>
            <a:pPr lvl="0" algn="just"/>
            <a:r>
              <a:rPr lang="pt-BR" sz="1400" dirty="0" smtClean="0">
                <a:latin typeface="Palatino Linotype" pitchFamily="18" charset="0"/>
              </a:rPr>
              <a:t>Resolução nº 1.338, de 15 de junho de 1987, que estabeleceu a correção das cadernetas de poupança pela OTN, vinculada à LBC.</a:t>
            </a:r>
          </a:p>
          <a:p>
            <a:pPr lvl="0" algn="just"/>
            <a:endParaRPr lang="pt-BR" sz="1400" dirty="0" smtClean="0">
              <a:latin typeface="Palatino Linotype" pitchFamily="18" charset="0"/>
            </a:endParaRPr>
          </a:p>
          <a:p>
            <a:pPr lvl="0" algn="just"/>
            <a:r>
              <a:rPr lang="pt-BR" sz="1400" dirty="0" smtClean="0">
                <a:latin typeface="Palatino Linotype" pitchFamily="18" charset="0"/>
              </a:rPr>
              <a:t>Medida Provisória 32 de 15 de janeiro de 1989 (transformada na Lei 7730/89).</a:t>
            </a:r>
          </a:p>
          <a:p>
            <a:pPr lvl="0" algn="just"/>
            <a:r>
              <a:rPr lang="pt-BR" sz="1400" dirty="0" smtClean="0">
                <a:latin typeface="Palatino Linotype" pitchFamily="18" charset="0"/>
              </a:rPr>
              <a:t>Lei 7.730/89, que estabeleceu a correção das cadernetas de poupança pelo IPC.</a:t>
            </a:r>
          </a:p>
          <a:p>
            <a:pPr lvl="0" algn="just"/>
            <a:endParaRPr lang="pt-BR" sz="1400" dirty="0" smtClean="0">
              <a:latin typeface="Palatino Linotype" pitchFamily="18" charset="0"/>
            </a:endParaRPr>
          </a:p>
          <a:p>
            <a:pPr lvl="0" algn="just"/>
            <a:r>
              <a:rPr lang="pt-BR" sz="1400" dirty="0" smtClean="0">
                <a:latin typeface="Palatino Linotype" pitchFamily="18" charset="0"/>
              </a:rPr>
              <a:t>Medida Provisória 168 de 15 de março de 1990 (transformada na Lei 8.024/90).</a:t>
            </a:r>
          </a:p>
          <a:p>
            <a:pPr lvl="0" algn="just"/>
            <a:endParaRPr lang="pt-BR" sz="1400" dirty="0" smtClean="0">
              <a:latin typeface="Palatino Linotype" pitchFamily="18" charset="0"/>
            </a:endParaRPr>
          </a:p>
          <a:p>
            <a:pPr lvl="0" algn="just"/>
            <a:r>
              <a:rPr lang="pt-BR" sz="1400" dirty="0" smtClean="0">
                <a:latin typeface="Palatino Linotype" pitchFamily="18" charset="0"/>
              </a:rPr>
              <a:t>Medida Provisória 189 de 30 de maio de 1990, que estabeleceu a correção das cadernetas de poupança pela BTN (Bônus do Tesouro Nacional).</a:t>
            </a:r>
          </a:p>
          <a:p>
            <a:pPr lvl="0" algn="just"/>
            <a:endParaRPr lang="pt-BR" sz="1400" dirty="0" smtClean="0">
              <a:latin typeface="Palatino Linotype" pitchFamily="18" charset="0"/>
            </a:endParaRPr>
          </a:p>
          <a:p>
            <a:pPr lvl="0" algn="ctr"/>
            <a:r>
              <a:rPr lang="pt-BR" sz="1600" b="1" smtClean="0">
                <a:latin typeface="Palatino Linotype" pitchFamily="18" charset="0"/>
              </a:rPr>
              <a:t>Leia</a:t>
            </a:r>
          </a:p>
          <a:p>
            <a:pPr lvl="0" algn="ctr"/>
            <a:endParaRPr lang="pt-BR" sz="1600" b="1" dirty="0" smtClean="0">
              <a:latin typeface="Palatino Linotype" pitchFamily="18" charset="0"/>
            </a:endParaRPr>
          </a:p>
          <a:p>
            <a:pPr lvl="0" algn="just"/>
            <a:r>
              <a:rPr lang="pt-BR" sz="1400" dirty="0" smtClean="0">
                <a:latin typeface="Palatino Linotype" pitchFamily="18" charset="0"/>
              </a:rPr>
              <a:t>http://www.conjur.com.br/2014-jul-21/isaias-coelho-entender-expurgos-inflacionarios-planos-economicos</a:t>
            </a:r>
          </a:p>
          <a:p>
            <a:pPr algn="just"/>
            <a:endParaRPr lang="pt-BR" sz="1600" dirty="0">
              <a:latin typeface="Palatino Linotype" pitchFamily="18" charset="0"/>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51520" y="188640"/>
            <a:ext cx="8568951" cy="6124754"/>
          </a:xfrm>
          <a:prstGeom prst="rect">
            <a:avLst/>
          </a:prstGeom>
        </p:spPr>
        <p:txBody>
          <a:bodyPr wrap="square">
            <a:spAutoFit/>
          </a:bodyPr>
          <a:lstStyle/>
          <a:p>
            <a:pPr algn="ctr" fontAlgn="t"/>
            <a:r>
              <a:rPr lang="pt-BR" sz="1400" b="1" dirty="0" smtClean="0">
                <a:latin typeface="Palatino Linotype" pitchFamily="18" charset="0"/>
              </a:rPr>
              <a:t>Representantes do BC e da Caixa defendem regras de planos econômicos e</a:t>
            </a:r>
          </a:p>
          <a:p>
            <a:pPr algn="ctr" fontAlgn="t"/>
            <a:r>
              <a:rPr lang="pt-BR" sz="1400" b="1" dirty="0" smtClean="0">
                <a:latin typeface="Palatino Linotype" pitchFamily="18" charset="0"/>
              </a:rPr>
              <a:t>AGU afirma que correção das poupanças gera risco ao sistema financeiro</a:t>
            </a:r>
          </a:p>
          <a:p>
            <a:pPr algn="ctr" fontAlgn="t"/>
            <a:endParaRPr lang="pt-BR" sz="1400" dirty="0" smtClean="0">
              <a:latin typeface="Palatino Linotype" pitchFamily="18" charset="0"/>
            </a:endParaRPr>
          </a:p>
          <a:p>
            <a:pPr algn="just" fontAlgn="t"/>
            <a:r>
              <a:rPr lang="pt-BR" sz="1400" dirty="0" smtClean="0">
                <a:latin typeface="Palatino Linotype" pitchFamily="18" charset="0"/>
              </a:rPr>
              <a:t>O Supremo Tribunal Federal (STF), em 28 de novembro de 2013, continuou a fase de sustentação oral no julgamento de processos sobre correção monetária em planos econômicos. Os representantes do Banco Central (BC) e da Caixa Econômica Federal, admitidos na qualidade de </a:t>
            </a:r>
            <a:r>
              <a:rPr lang="pt-BR" sz="1400" i="1" dirty="0" err="1" smtClean="0">
                <a:latin typeface="Palatino Linotype" pitchFamily="18" charset="0"/>
              </a:rPr>
              <a:t>amici</a:t>
            </a:r>
            <a:r>
              <a:rPr lang="pt-BR" sz="1400" i="1" dirty="0" smtClean="0">
                <a:latin typeface="Palatino Linotype" pitchFamily="18" charset="0"/>
              </a:rPr>
              <a:t> </a:t>
            </a:r>
            <a:r>
              <a:rPr lang="pt-BR" sz="1400" i="1" dirty="0" err="1" smtClean="0">
                <a:latin typeface="Palatino Linotype" pitchFamily="18" charset="0"/>
              </a:rPr>
              <a:t>curiae</a:t>
            </a:r>
            <a:r>
              <a:rPr lang="pt-BR" sz="1400" dirty="0" smtClean="0">
                <a:latin typeface="Palatino Linotype" pitchFamily="18" charset="0"/>
              </a:rPr>
              <a:t>, defenderam a constitucionalidade dos planos e da forma de correção monetária adotada. </a:t>
            </a:r>
            <a:r>
              <a:rPr lang="pt-BR" sz="1400" b="1" dirty="0" smtClean="0">
                <a:solidFill>
                  <a:srgbClr val="FF0000"/>
                </a:solidFill>
                <a:latin typeface="Palatino Linotype" pitchFamily="18" charset="0"/>
              </a:rPr>
              <a:t>O procurador-geral do Banco Central do Brasil</a:t>
            </a:r>
            <a:r>
              <a:rPr lang="pt-BR" sz="1400" dirty="0" smtClean="0">
                <a:latin typeface="Palatino Linotype" pitchFamily="18" charset="0"/>
              </a:rPr>
              <a:t>, Isaac Sidney Menezes Ferreira, sustentou a constitucionalidade das medidas tomadas por diversos governos, entre 1986 e 1991, para combater a inflação. Segundo ele, todos os planos econômicos, exitosos ou não, tinham como objetivo cumprir o dever constitucional do Estado de preservação do valor da moeda. No entendimento do procurador, os planos ”evitaram tragédias, mesmo que não tenham conseguido debelar a inflação de forma permanente”. Ferreira argumentou que a manutenção do valor de compra da moeda é uma das formas de soberania de uma nação. Afirmou, ainda, que os planos econômicos atingiram indistintamente todas as obrigações contratuais em curso, como poupança, aluguéis, salários, empréstimos e planos de previdência complementar, entre outros. Segundo ele, a discussão não se dá em torno de planos específicos, mas sobre uma política de Estado que permite o cumprimento de preceitos constitucionais fundamentais, como a garantia do desenvolvimento nacional, a erradicação da pobreza, redução de igualdades sociais e a garantia de emprego. “Neste julgamento não se discutem meros contratos, discute-se o país”, afirmou.</a:t>
            </a:r>
          </a:p>
          <a:p>
            <a:pPr algn="just" fontAlgn="t"/>
            <a:r>
              <a:rPr lang="pt-BR" sz="1400" b="1" dirty="0" smtClean="0">
                <a:solidFill>
                  <a:srgbClr val="FF0000"/>
                </a:solidFill>
                <a:latin typeface="Palatino Linotype" pitchFamily="18" charset="0"/>
              </a:rPr>
              <a:t>O advogado-geral da União</a:t>
            </a:r>
            <a:r>
              <a:rPr lang="pt-BR" sz="1400" dirty="0" smtClean="0">
                <a:latin typeface="Palatino Linotype" pitchFamily="18" charset="0"/>
              </a:rPr>
              <a:t>, Luís Inácio Adams, advertiu para o “risco sistêmico para todo o sistema financeiro nacional, com consequências graves”, na hipótese de eventual decisão da Corte desfavorável aos bancos. A manifestação ocorreu no julgamento da Arguição de Descumprimento de Preceito Fundamental (ADPF) 165, na qual as instituições financeiras pedem a declaração de constitucionalidade dos planos econômicos editados entre 1986 e 1991, e de quatro recursos extraordinários que discutem o direito de poupadores à correção monetária supostamente aplicável a cadernetas de poupança na época da edição desses planos. </a:t>
            </a:r>
            <a:r>
              <a:rPr lang="pt-BR" sz="1400" b="1" dirty="0" smtClean="0">
                <a:solidFill>
                  <a:srgbClr val="FF0000"/>
                </a:solidFill>
                <a:latin typeface="Palatino Linotype" pitchFamily="18" charset="0"/>
              </a:rPr>
              <a:t>Recursos Extraordinários (RE) 626307, 591797, 631363 e 632212 e da Arguição de Descumprimento de Preceito Fundamental (ADPF 165)</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79512" y="260648"/>
            <a:ext cx="8712968" cy="2062103"/>
          </a:xfrm>
          <a:prstGeom prst="rect">
            <a:avLst/>
          </a:prstGeom>
          <a:noFill/>
        </p:spPr>
        <p:txBody>
          <a:bodyPr wrap="square" rtlCol="0">
            <a:spAutoFit/>
          </a:bodyPr>
          <a:lstStyle/>
          <a:p>
            <a:pPr algn="ctr"/>
            <a:r>
              <a:rPr lang="pt-BR" sz="1600" b="1" dirty="0" smtClean="0">
                <a:latin typeface="Palatino Linotype" pitchFamily="18" charset="0"/>
              </a:rPr>
              <a:t>Expurgos inflacionários nos débitos judiciais</a:t>
            </a:r>
            <a:endParaRPr lang="pt-BR" sz="1600" dirty="0" smtClean="0">
              <a:latin typeface="Palatino Linotype" pitchFamily="18" charset="0"/>
            </a:endParaRPr>
          </a:p>
          <a:p>
            <a:r>
              <a:rPr lang="pt-BR" sz="1600" dirty="0" smtClean="0">
                <a:latin typeface="Palatino Linotype" pitchFamily="18" charset="0"/>
              </a:rPr>
              <a:t> </a:t>
            </a:r>
          </a:p>
          <a:p>
            <a:pPr lvl="0"/>
            <a:endParaRPr lang="pt-BR" sz="1600" b="1" dirty="0" smtClean="0">
              <a:latin typeface="Palatino Linotype" pitchFamily="18" charset="0"/>
            </a:endParaRPr>
          </a:p>
          <a:p>
            <a:pPr lvl="0"/>
            <a:endParaRPr lang="pt-BR" sz="1600" b="1" dirty="0" smtClean="0">
              <a:latin typeface="Palatino Linotype" pitchFamily="18" charset="0"/>
            </a:endParaRPr>
          </a:p>
          <a:p>
            <a:pPr lvl="0" algn="ctr"/>
            <a:r>
              <a:rPr lang="pt-BR" sz="1600" b="1" dirty="0" smtClean="0">
                <a:latin typeface="Palatino Linotype" pitchFamily="18" charset="0"/>
              </a:rPr>
              <a:t>Plano Verão (janeiro/89)</a:t>
            </a:r>
          </a:p>
          <a:p>
            <a:pPr lvl="0"/>
            <a:endParaRPr lang="pt-BR" sz="1600" b="1" dirty="0" smtClean="0">
              <a:latin typeface="Palatino Linotype" pitchFamily="18" charset="0"/>
            </a:endParaRPr>
          </a:p>
          <a:p>
            <a:pPr lvl="0"/>
            <a:endParaRPr lang="pt-BR" sz="1600" dirty="0" smtClean="0">
              <a:latin typeface="Palatino Linotype" pitchFamily="18" charset="0"/>
            </a:endParaRPr>
          </a:p>
          <a:p>
            <a:endParaRPr lang="pt-BR" sz="1600" dirty="0">
              <a:latin typeface="Palatino Linotype"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1475656" y="1988840"/>
            <a:ext cx="6352167" cy="288032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857224" y="428604"/>
            <a:ext cx="7500990" cy="5539978"/>
          </a:xfrm>
          <a:prstGeom prst="rect">
            <a:avLst/>
          </a:prstGeom>
          <a:noFill/>
        </p:spPr>
        <p:txBody>
          <a:bodyPr wrap="square" rtlCol="0">
            <a:spAutoFit/>
          </a:bodyPr>
          <a:lstStyle/>
          <a:p>
            <a:pPr algn="ctr"/>
            <a:r>
              <a:rPr lang="pt-BR" b="1" dirty="0" smtClean="0">
                <a:latin typeface="Palatino Linotype" pitchFamily="18" charset="0"/>
              </a:rPr>
              <a:t>APOSENTADORIA COMPULSÓRIA</a:t>
            </a:r>
          </a:p>
          <a:p>
            <a:pPr algn="ctr"/>
            <a:r>
              <a:rPr lang="pt-BR" sz="1600" dirty="0" smtClean="0">
                <a:latin typeface="Palatino Linotype" pitchFamily="18" charset="0"/>
              </a:rPr>
              <a:t>(art. 40, § 1º, inciso II, da Constituição Federal, com redação da EC nº 41/2003) </a:t>
            </a:r>
          </a:p>
          <a:p>
            <a:pPr algn="just"/>
            <a:endParaRPr lang="pt-BR" sz="1600" dirty="0" smtClean="0">
              <a:latin typeface="Palatino Linotype" pitchFamily="18" charset="0"/>
            </a:endParaRPr>
          </a:p>
          <a:p>
            <a:pPr algn="just">
              <a:buFont typeface="Arial" pitchFamily="34" charset="0"/>
              <a:buChar char="•"/>
            </a:pPr>
            <a:r>
              <a:rPr lang="pt-BR" sz="1600" dirty="0" smtClean="0">
                <a:latin typeface="Palatino Linotype" pitchFamily="18" charset="0"/>
              </a:rPr>
              <a:t> Aplicável aos servidores titulares de </a:t>
            </a:r>
            <a:r>
              <a:rPr lang="pt-BR" sz="1600" b="1" dirty="0" smtClean="0">
                <a:latin typeface="Palatino Linotype" pitchFamily="18" charset="0"/>
              </a:rPr>
              <a:t>cargos efetivos </a:t>
            </a:r>
            <a:r>
              <a:rPr lang="pt-BR" sz="1600" dirty="0" smtClean="0">
                <a:latin typeface="Palatino Linotype" pitchFamily="18" charset="0"/>
              </a:rPr>
              <a:t>da União, dos Estados, do Distrito Federal e dos Municípios, incluídas suas autarquias e fundações, HOMEM/MULHER</a:t>
            </a:r>
          </a:p>
          <a:p>
            <a:pPr algn="just"/>
            <a:endParaRPr lang="pt-BR" sz="1600" dirty="0" smtClean="0">
              <a:latin typeface="Palatino Linotype" pitchFamily="18" charset="0"/>
            </a:endParaRPr>
          </a:p>
          <a:p>
            <a:pPr algn="just">
              <a:buFont typeface="Arial" pitchFamily="34" charset="0"/>
              <a:buChar char="•"/>
            </a:pPr>
            <a:r>
              <a:rPr lang="pt-BR" sz="1600" dirty="0">
                <a:latin typeface="Palatino Linotype" pitchFamily="18" charset="0"/>
              </a:rPr>
              <a:t> </a:t>
            </a:r>
            <a:r>
              <a:rPr lang="pt-BR" sz="1600" dirty="0" smtClean="0">
                <a:latin typeface="Palatino Linotype" pitchFamily="18" charset="0"/>
              </a:rPr>
              <a:t>Aposentadoria aos 70 (setenta) anos de idade, com proventos proporcionais ao tempo de contribuição</a:t>
            </a:r>
          </a:p>
          <a:p>
            <a:pPr algn="just"/>
            <a:endParaRPr lang="pt-BR" sz="1600" dirty="0" smtClean="0">
              <a:latin typeface="Palatino Linotype" pitchFamily="18" charset="0"/>
            </a:endParaRPr>
          </a:p>
          <a:p>
            <a:pPr algn="just">
              <a:buFont typeface="Arial" pitchFamily="34" charset="0"/>
              <a:buChar char="•"/>
            </a:pPr>
            <a:r>
              <a:rPr lang="pt-BR" sz="1600" dirty="0" smtClean="0">
                <a:latin typeface="Palatino Linotype" pitchFamily="18" charset="0"/>
              </a:rPr>
              <a:t> Forma de cálculo: Aplicação da média aritmética simples das 80% maiores contribuições efetuadas a partir de julho/1994 (Lei nº 10.887/2004 – conversão da Medida Provisória nº 167 de 19.02.2004)</a:t>
            </a:r>
          </a:p>
          <a:p>
            <a:pPr algn="just"/>
            <a:endParaRPr lang="pt-BR" sz="1600" dirty="0" smtClean="0">
              <a:latin typeface="Palatino Linotype" pitchFamily="18" charset="0"/>
            </a:endParaRPr>
          </a:p>
          <a:p>
            <a:pPr algn="just">
              <a:buFont typeface="Arial" pitchFamily="34" charset="0"/>
              <a:buChar char="•"/>
            </a:pPr>
            <a:r>
              <a:rPr lang="pt-BR" sz="1600" dirty="0" smtClean="0">
                <a:latin typeface="Palatino Linotype" pitchFamily="18" charset="0"/>
              </a:rPr>
              <a:t> Teto do benefício: Remuneração do servidor no cargo efetivo</a:t>
            </a:r>
          </a:p>
          <a:p>
            <a:pPr algn="just"/>
            <a:endParaRPr lang="pt-BR" sz="1600" dirty="0" smtClean="0">
              <a:latin typeface="Palatino Linotype" pitchFamily="18" charset="0"/>
            </a:endParaRPr>
          </a:p>
          <a:p>
            <a:pPr algn="just">
              <a:buFont typeface="Arial" pitchFamily="34" charset="0"/>
              <a:buChar char="•"/>
            </a:pPr>
            <a:r>
              <a:rPr lang="pt-BR" sz="1600" dirty="0" smtClean="0">
                <a:latin typeface="Palatino Linotype" pitchFamily="18" charset="0"/>
              </a:rPr>
              <a:t> Reajuste do Benefício: dar-se-á nas mesmas datas e com os mesmos índices utilizados para o reajuste dos benefícios do RGPS, para preservação do valor real (parágrafo único do artigo 62 da LCE nº 432/2008) </a:t>
            </a:r>
          </a:p>
          <a:p>
            <a:pPr algn="just"/>
            <a:endParaRPr lang="pt-BR" sz="1600" dirty="0" smtClean="0">
              <a:latin typeface="Palatino Linotype" pitchFamily="18" charset="0"/>
            </a:endParaRPr>
          </a:p>
          <a:p>
            <a:pPr algn="just"/>
            <a:r>
              <a:rPr lang="pt-BR" sz="1600" dirty="0" smtClean="0">
                <a:solidFill>
                  <a:srgbClr val="FF0000"/>
                </a:solidFill>
                <a:latin typeface="Palatino Linotype" pitchFamily="18" charset="0"/>
              </a:rPr>
              <a:t>Obs.: Não se aplicou a média aritmética no cálculo dos benefícios concedidos até 19/02/2004, para os quais considerou-se a última remuneração no cargo efetivo </a:t>
            </a:r>
            <a:endParaRPr lang="pt-BR" sz="1600" dirty="0">
              <a:solidFill>
                <a:srgbClr val="FF0000"/>
              </a:solidFill>
              <a:latin typeface="Palatino Linotype" pitchFamily="18" charset="0"/>
            </a:endParaRPr>
          </a:p>
        </p:txBody>
      </p:sp>
    </p:spTree>
  </p:cSld>
  <p:clrMapOvr>
    <a:masterClrMapping/>
  </p:clrMapOvr>
  <p:transition>
    <p:fade/>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95536" y="188640"/>
            <a:ext cx="8208912" cy="5016758"/>
          </a:xfrm>
          <a:prstGeom prst="rect">
            <a:avLst/>
          </a:prstGeom>
          <a:noFill/>
        </p:spPr>
        <p:txBody>
          <a:bodyPr wrap="square" rtlCol="0">
            <a:spAutoFit/>
          </a:bodyPr>
          <a:lstStyle/>
          <a:p>
            <a:pPr lvl="0" algn="ctr"/>
            <a:r>
              <a:rPr lang="pt-BR" sz="1600" b="1" dirty="0" smtClean="0">
                <a:latin typeface="Palatino Linotype" pitchFamily="18" charset="0"/>
              </a:rPr>
              <a:t>Plano Collor I (março/90)</a:t>
            </a:r>
          </a:p>
          <a:p>
            <a:pPr algn="ctr"/>
            <a:endParaRPr lang="pt-BR" sz="1600" dirty="0" smtClean="0">
              <a:latin typeface="Palatino Linotype" pitchFamily="18" charset="0"/>
            </a:endParaRPr>
          </a:p>
          <a:p>
            <a:pPr algn="ctr"/>
            <a:endParaRPr lang="pt-BR" sz="1600" dirty="0" smtClean="0">
              <a:latin typeface="Palatino Linotype" pitchFamily="18" charset="0"/>
            </a:endParaRPr>
          </a:p>
          <a:p>
            <a:pPr algn="ctr"/>
            <a:endParaRPr lang="pt-BR" sz="1600" dirty="0" smtClean="0">
              <a:latin typeface="Palatino Linotype" pitchFamily="18" charset="0"/>
            </a:endParaRPr>
          </a:p>
          <a:p>
            <a:pPr algn="ctr"/>
            <a:endParaRPr lang="pt-BR" sz="1600" dirty="0" smtClean="0">
              <a:latin typeface="Palatino Linotype" pitchFamily="18" charset="0"/>
            </a:endParaRPr>
          </a:p>
          <a:p>
            <a:pPr algn="ctr"/>
            <a:endParaRPr lang="pt-BR" sz="1600" dirty="0" smtClean="0">
              <a:latin typeface="Palatino Linotype" pitchFamily="18" charset="0"/>
            </a:endParaRPr>
          </a:p>
          <a:p>
            <a:pPr algn="ctr"/>
            <a:endParaRPr lang="pt-BR" sz="1600" dirty="0" smtClean="0">
              <a:latin typeface="Palatino Linotype" pitchFamily="18" charset="0"/>
            </a:endParaRPr>
          </a:p>
          <a:p>
            <a:pPr algn="ctr"/>
            <a:endParaRPr lang="pt-BR" sz="1600" dirty="0" smtClean="0">
              <a:latin typeface="Palatino Linotype" pitchFamily="18" charset="0"/>
            </a:endParaRPr>
          </a:p>
          <a:p>
            <a:pPr algn="ctr"/>
            <a:endParaRPr lang="pt-BR" sz="1600" dirty="0" smtClean="0">
              <a:latin typeface="Palatino Linotype" pitchFamily="18" charset="0"/>
            </a:endParaRPr>
          </a:p>
          <a:p>
            <a:pPr algn="ctr"/>
            <a:endParaRPr lang="pt-BR" sz="1600" dirty="0" smtClean="0">
              <a:latin typeface="Palatino Linotype" pitchFamily="18" charset="0"/>
            </a:endParaRPr>
          </a:p>
          <a:p>
            <a:pPr algn="ctr"/>
            <a:endParaRPr lang="pt-BR" sz="1600" dirty="0" smtClean="0">
              <a:latin typeface="Palatino Linotype" pitchFamily="18" charset="0"/>
            </a:endParaRPr>
          </a:p>
          <a:p>
            <a:pPr algn="ctr"/>
            <a:endParaRPr lang="pt-BR" sz="1600" dirty="0" smtClean="0">
              <a:latin typeface="Palatino Linotype" pitchFamily="18" charset="0"/>
            </a:endParaRPr>
          </a:p>
          <a:p>
            <a:pPr algn="just"/>
            <a:r>
              <a:rPr lang="pt-BR" sz="1600" dirty="0" smtClean="0">
                <a:latin typeface="Palatino Linotype" pitchFamily="18" charset="0"/>
              </a:rPr>
              <a:t>Extensão da aplicação das diferenças de março de 1990 até fevereiro/91 (</a:t>
            </a:r>
            <a:r>
              <a:rPr lang="pt-BR" sz="1600" dirty="0" err="1" smtClean="0">
                <a:latin typeface="Palatino Linotype" pitchFamily="18" charset="0"/>
              </a:rPr>
              <a:t>REsp</a:t>
            </a:r>
            <a:r>
              <a:rPr lang="pt-BR" sz="1600" dirty="0" smtClean="0">
                <a:latin typeface="Palatino Linotype" pitchFamily="18" charset="0"/>
              </a:rPr>
              <a:t> 38.017-0-PR, </a:t>
            </a:r>
            <a:r>
              <a:rPr lang="pt-BR" sz="1600" dirty="0" err="1" smtClean="0">
                <a:latin typeface="Palatino Linotype" pitchFamily="18" charset="0"/>
              </a:rPr>
              <a:t>REsp</a:t>
            </a:r>
            <a:r>
              <a:rPr lang="pt-BR" sz="1600" dirty="0" smtClean="0">
                <a:latin typeface="Palatino Linotype" pitchFamily="18" charset="0"/>
              </a:rPr>
              <a:t> 39.688-SP e Embargos de Divergência nos </a:t>
            </a:r>
            <a:r>
              <a:rPr lang="pt-BR" sz="1600" dirty="0" err="1" smtClean="0">
                <a:latin typeface="Palatino Linotype" pitchFamily="18" charset="0"/>
              </a:rPr>
              <a:t>REsp</a:t>
            </a:r>
            <a:r>
              <a:rPr lang="pt-BR" sz="1600" dirty="0" smtClean="0">
                <a:latin typeface="Palatino Linotype" pitchFamily="18" charset="0"/>
              </a:rPr>
              <a:t> 25.952-SP, 37.380-SP, 47.798-SP, 32.455-SP, 39.688-SP e 34.896-SP)</a:t>
            </a:r>
          </a:p>
          <a:p>
            <a:pPr lvl="0" algn="ctr"/>
            <a:endParaRPr lang="pt-BR" sz="1600" dirty="0" smtClean="0">
              <a:latin typeface="Palatino Linotype" pitchFamily="18" charset="0"/>
            </a:endParaRPr>
          </a:p>
          <a:p>
            <a:pPr algn="ctr"/>
            <a:endParaRPr lang="pt-BR" sz="1600" dirty="0" smtClean="0">
              <a:latin typeface="Palatino Linotype" pitchFamily="18" charset="0"/>
            </a:endParaRPr>
          </a:p>
          <a:p>
            <a:pPr algn="ctr"/>
            <a:endParaRPr lang="pt-BR" sz="1600" dirty="0" smtClean="0">
              <a:latin typeface="Palatino Linotype" pitchFamily="18" charset="0"/>
            </a:endParaRPr>
          </a:p>
          <a:p>
            <a:pPr algn="ctr"/>
            <a:endParaRPr lang="pt-BR" sz="1600" dirty="0" smtClean="0">
              <a:latin typeface="Palatino Linotype" pitchFamily="18" charset="0"/>
            </a:endParaRPr>
          </a:p>
          <a:p>
            <a:pPr algn="ctr"/>
            <a:endParaRPr lang="pt-BR" sz="1600" dirty="0">
              <a:latin typeface="Palatino Linotype" pitchFamily="18" charset="0"/>
            </a:endParaRPr>
          </a:p>
        </p:txBody>
      </p:sp>
      <p:pic>
        <p:nvPicPr>
          <p:cNvPr id="38914" name="Picture 2"/>
          <p:cNvPicPr>
            <a:picLocks noChangeAspect="1" noChangeArrowheads="1"/>
          </p:cNvPicPr>
          <p:nvPr/>
        </p:nvPicPr>
        <p:blipFill>
          <a:blip r:embed="rId2" cstate="print"/>
          <a:srcRect/>
          <a:stretch>
            <a:fillRect/>
          </a:stretch>
        </p:blipFill>
        <p:spPr bwMode="auto">
          <a:xfrm>
            <a:off x="827584" y="476672"/>
            <a:ext cx="7349231" cy="2668556"/>
          </a:xfrm>
          <a:prstGeom prst="rect">
            <a:avLst/>
          </a:prstGeom>
          <a:noFill/>
          <a:ln w="9525">
            <a:noFill/>
            <a:miter lim="800000"/>
            <a:headEnd/>
            <a:tailEnd/>
          </a:ln>
        </p:spPr>
      </p:pic>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2"/>
          <p:cNvPicPr>
            <a:picLocks noChangeAspect="1" noChangeArrowheads="1"/>
          </p:cNvPicPr>
          <p:nvPr/>
        </p:nvPicPr>
        <p:blipFill>
          <a:blip r:embed="rId2" cstate="print"/>
          <a:srcRect/>
          <a:stretch>
            <a:fillRect/>
          </a:stretch>
        </p:blipFill>
        <p:spPr bwMode="auto">
          <a:xfrm>
            <a:off x="1475656" y="1124744"/>
            <a:ext cx="7272808" cy="5056333"/>
          </a:xfrm>
          <a:prstGeom prst="rect">
            <a:avLst/>
          </a:prstGeom>
          <a:noFill/>
          <a:ln w="9525">
            <a:noFill/>
            <a:miter lim="800000"/>
            <a:headEnd/>
            <a:tailEnd/>
          </a:ln>
        </p:spPr>
      </p:pic>
      <p:sp>
        <p:nvSpPr>
          <p:cNvPr id="3" name="CaixaDeTexto 2"/>
          <p:cNvSpPr txBox="1"/>
          <p:nvPr/>
        </p:nvSpPr>
        <p:spPr>
          <a:xfrm>
            <a:off x="323528" y="332656"/>
            <a:ext cx="8568952" cy="1077218"/>
          </a:xfrm>
          <a:prstGeom prst="rect">
            <a:avLst/>
          </a:prstGeom>
          <a:noFill/>
        </p:spPr>
        <p:txBody>
          <a:bodyPr wrap="square" rtlCol="0">
            <a:spAutoFit/>
          </a:bodyPr>
          <a:lstStyle/>
          <a:p>
            <a:pPr algn="just"/>
            <a:r>
              <a:rPr lang="pt-BR" sz="1600" dirty="0" smtClean="0">
                <a:latin typeface="Palatino Linotype" pitchFamily="18" charset="0"/>
              </a:rPr>
              <a:t>Extensão da aplicação das diferenças de março de 1990 até fevereiro/91 (</a:t>
            </a:r>
            <a:r>
              <a:rPr lang="pt-BR" sz="1600" dirty="0" err="1" smtClean="0">
                <a:latin typeface="Palatino Linotype" pitchFamily="18" charset="0"/>
              </a:rPr>
              <a:t>REsp</a:t>
            </a:r>
            <a:r>
              <a:rPr lang="pt-BR" sz="1600" dirty="0" smtClean="0">
                <a:latin typeface="Palatino Linotype" pitchFamily="18" charset="0"/>
              </a:rPr>
              <a:t> 38.017-0-PR, </a:t>
            </a:r>
            <a:r>
              <a:rPr lang="pt-BR" sz="1600" dirty="0" err="1" smtClean="0">
                <a:latin typeface="Palatino Linotype" pitchFamily="18" charset="0"/>
              </a:rPr>
              <a:t>REsp</a:t>
            </a:r>
            <a:r>
              <a:rPr lang="pt-BR" sz="1600" dirty="0" smtClean="0">
                <a:latin typeface="Palatino Linotype" pitchFamily="18" charset="0"/>
              </a:rPr>
              <a:t> 39.688-SP e Embargos de Divergência nos </a:t>
            </a:r>
            <a:r>
              <a:rPr lang="pt-BR" sz="1600" dirty="0" err="1" smtClean="0">
                <a:latin typeface="Palatino Linotype" pitchFamily="18" charset="0"/>
              </a:rPr>
              <a:t>REsp</a:t>
            </a:r>
            <a:r>
              <a:rPr lang="pt-BR" sz="1600" dirty="0" smtClean="0">
                <a:latin typeface="Palatino Linotype" pitchFamily="18" charset="0"/>
              </a:rPr>
              <a:t> 25.952-SP, 37.380-SP, 47.798-SP, 32.455-SP, 39.688-SP e 34.896-SP)</a:t>
            </a:r>
          </a:p>
          <a:p>
            <a:pPr algn="just"/>
            <a:endParaRPr lang="pt-BR" sz="1600" dirty="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23528" y="404664"/>
            <a:ext cx="8496944" cy="2800767"/>
          </a:xfrm>
          <a:prstGeom prst="rect">
            <a:avLst/>
          </a:prstGeom>
          <a:noFill/>
        </p:spPr>
        <p:txBody>
          <a:bodyPr wrap="square" rtlCol="0">
            <a:spAutoFit/>
          </a:bodyPr>
          <a:lstStyle/>
          <a:p>
            <a:pPr algn="ctr"/>
            <a:endParaRPr lang="pt-BR" sz="1600" b="1" dirty="0" smtClean="0">
              <a:latin typeface="Palatino Linotype" pitchFamily="18" charset="0"/>
            </a:endParaRPr>
          </a:p>
          <a:p>
            <a:pPr algn="ctr"/>
            <a:endParaRPr lang="pt-BR" sz="1600" b="1" dirty="0" smtClean="0">
              <a:latin typeface="Palatino Linotype" pitchFamily="18" charset="0"/>
            </a:endParaRPr>
          </a:p>
          <a:p>
            <a:pPr algn="ctr"/>
            <a:endParaRPr lang="pt-BR" sz="1600" b="1" dirty="0" smtClean="0">
              <a:latin typeface="Palatino Linotype" pitchFamily="18" charset="0"/>
            </a:endParaRPr>
          </a:p>
          <a:p>
            <a:pPr algn="ctr"/>
            <a:r>
              <a:rPr lang="pt-BR" sz="1600" b="1" dirty="0" smtClean="0">
                <a:latin typeface="Palatino Linotype" pitchFamily="18" charset="0"/>
              </a:rPr>
              <a:t>Plano Collor II (fevereiro/91)</a:t>
            </a:r>
          </a:p>
          <a:p>
            <a:pPr algn="ctr"/>
            <a:endParaRPr lang="pt-BR" sz="1600" b="1" dirty="0" smtClean="0">
              <a:latin typeface="Palatino Linotype" pitchFamily="18" charset="0"/>
            </a:endParaRPr>
          </a:p>
          <a:p>
            <a:pPr algn="ctr"/>
            <a:endParaRPr lang="pt-BR" sz="1600" b="1" dirty="0" smtClean="0">
              <a:latin typeface="Palatino Linotype" pitchFamily="18" charset="0"/>
            </a:endParaRPr>
          </a:p>
          <a:p>
            <a:pPr algn="just"/>
            <a:r>
              <a:rPr lang="pt-BR" sz="1600" dirty="0" smtClean="0">
                <a:latin typeface="Palatino Linotype" pitchFamily="18" charset="0"/>
              </a:rPr>
              <a:t>Este expurgo se refere à diferença entre a primeira TR, de 7% para o mês de fevereiro/91 e o último IPC/IBGE, de 21,87% e foi englobado pelo entendimento da Corte Especial do STJ, conforme dito no item anterior. </a:t>
            </a:r>
            <a:endParaRPr lang="pt-BR" sz="1600" b="1" dirty="0" smtClean="0">
              <a:latin typeface="Palatino Linotype" pitchFamily="18" charset="0"/>
            </a:endParaRPr>
          </a:p>
          <a:p>
            <a:pPr algn="ctr"/>
            <a:endParaRPr lang="pt-BR" sz="1600" b="1" dirty="0" smtClean="0">
              <a:latin typeface="Palatino Linotype" pitchFamily="18" charset="0"/>
            </a:endParaRPr>
          </a:p>
          <a:p>
            <a:pPr algn="ctr"/>
            <a:endParaRPr lang="pt-BR" sz="1600" dirty="0">
              <a:latin typeface="Palatino Linotype" pitchFamily="18" charset="0"/>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51520" y="404664"/>
            <a:ext cx="8640960" cy="2062103"/>
          </a:xfrm>
          <a:prstGeom prst="rect">
            <a:avLst/>
          </a:prstGeom>
          <a:noFill/>
        </p:spPr>
        <p:txBody>
          <a:bodyPr wrap="square" rtlCol="0">
            <a:spAutoFit/>
          </a:bodyPr>
          <a:lstStyle/>
          <a:p>
            <a:pPr lvl="0" algn="ctr"/>
            <a:r>
              <a:rPr lang="pt-BR" sz="1600" b="1" dirty="0" smtClean="0">
                <a:latin typeface="Palatino Linotype" pitchFamily="18" charset="0"/>
              </a:rPr>
              <a:t>Acumulação de todos os expurgos na Justiça Estadual</a:t>
            </a:r>
          </a:p>
          <a:p>
            <a:pPr lvl="0" algn="ctr"/>
            <a:endParaRPr lang="pt-BR" sz="1600" b="1" dirty="0" smtClean="0">
              <a:latin typeface="Palatino Linotype" pitchFamily="18" charset="0"/>
            </a:endParaRPr>
          </a:p>
          <a:p>
            <a:pPr lvl="0" algn="ctr"/>
            <a:endParaRPr lang="pt-BR" sz="1600" dirty="0" smtClean="0">
              <a:latin typeface="Palatino Linotype" pitchFamily="18" charset="0"/>
            </a:endParaRPr>
          </a:p>
          <a:p>
            <a:pPr algn="just"/>
            <a:r>
              <a:rPr lang="pt-BR" sz="1600" dirty="0" smtClean="0">
                <a:latin typeface="Palatino Linotype" pitchFamily="18" charset="0"/>
              </a:rPr>
              <a:t>Os expurgos decorrentes dos planos econômicos governamentais só podem ser aplicados se deferidos em decisão judicial e desde que o débito seja anterior à ocorrência de cada expurgo, respectivamente. Melhor esclarecendo, o percentual de 42,72% relativo ao expurgo de janeiro de 1989 só pode ser aplicado a débitos anteriores a janeiro/89, inclusive.</a:t>
            </a:r>
          </a:p>
          <a:p>
            <a:pPr algn="just"/>
            <a:endParaRPr lang="pt-BR" sz="1600" dirty="0">
              <a:latin typeface="Palatino Linotype" pitchFamily="18" charset="0"/>
            </a:endParaRPr>
          </a:p>
        </p:txBody>
      </p:sp>
      <p:pic>
        <p:nvPicPr>
          <p:cNvPr id="165891" name="Picture 3"/>
          <p:cNvPicPr>
            <a:picLocks noChangeAspect="1" noChangeArrowheads="1"/>
          </p:cNvPicPr>
          <p:nvPr/>
        </p:nvPicPr>
        <p:blipFill>
          <a:blip r:embed="rId2" cstate="print"/>
          <a:srcRect/>
          <a:stretch>
            <a:fillRect/>
          </a:stretch>
        </p:blipFill>
        <p:spPr bwMode="auto">
          <a:xfrm>
            <a:off x="1763688" y="2204864"/>
            <a:ext cx="7056404" cy="3887117"/>
          </a:xfrm>
          <a:prstGeom prst="rect">
            <a:avLst/>
          </a:prstGeom>
          <a:noFill/>
          <a:ln w="9525">
            <a:noFill/>
            <a:miter lim="800000"/>
            <a:headEnd/>
            <a:tailEnd/>
          </a:ln>
        </p:spPr>
      </p:pic>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23528" y="332656"/>
            <a:ext cx="8640960" cy="5509200"/>
          </a:xfrm>
          <a:prstGeom prst="rect">
            <a:avLst/>
          </a:prstGeom>
          <a:noFill/>
        </p:spPr>
        <p:txBody>
          <a:bodyPr wrap="square" rtlCol="0">
            <a:spAutoFit/>
          </a:bodyPr>
          <a:lstStyle/>
          <a:p>
            <a:pPr lvl="0" algn="ctr"/>
            <a:r>
              <a:rPr lang="pt-BR" sz="1600" b="1" dirty="0" smtClean="0">
                <a:latin typeface="Palatino Linotype" pitchFamily="18" charset="0"/>
              </a:rPr>
              <a:t>O Tribunal de Justiça do Distrito Federal (e Territórios) -  TJDFT</a:t>
            </a:r>
            <a:endParaRPr lang="pt-BR" sz="1600" dirty="0" smtClean="0">
              <a:latin typeface="Palatino Linotype" pitchFamily="18" charset="0"/>
            </a:endParaRPr>
          </a:p>
          <a:p>
            <a:endParaRPr lang="pt-BR" sz="1600" dirty="0" smtClean="0">
              <a:latin typeface="Palatino Linotype" pitchFamily="18" charset="0"/>
            </a:endParaRPr>
          </a:p>
          <a:p>
            <a:pPr algn="just"/>
            <a:r>
              <a:rPr lang="pt-BR" sz="1600" dirty="0" smtClean="0">
                <a:latin typeface="Palatino Linotype" pitchFamily="18" charset="0"/>
              </a:rPr>
              <a:t>Na APC 43.873/97, o Desembargador José Hilário de Vasconcelos assim se pronunciou, ao proferir seu voto: </a:t>
            </a:r>
          </a:p>
          <a:p>
            <a:pPr algn="just"/>
            <a:endParaRPr lang="pt-BR" sz="1600" dirty="0" smtClean="0">
              <a:latin typeface="Palatino Linotype" pitchFamily="18" charset="0"/>
            </a:endParaRPr>
          </a:p>
          <a:p>
            <a:pPr algn="just"/>
            <a:r>
              <a:rPr lang="pt-BR" sz="1600" dirty="0" smtClean="0">
                <a:latin typeface="Palatino Linotype" pitchFamily="18" charset="0"/>
              </a:rPr>
              <a:t>Os planos econômicos, quase sempre, trazem em seu bojo ruptura da ordem jurídica precedente, com severas consequências para as relações contratuais vigentes até a sua adoção. Têm eles, como é cediço na doutrina e na jurisprudência, por serem editados por leis de ordem pública, aplicação imediata, atingindo todas as relações que lhes sejam pertinentes. Não têm, porém, a força legal suficiente para desrespeitar os atos jurídicos perfeitos. A jurisprudência do Superior Tribunal de Justiça, a que hoje cabe decidir matéria relevante de lei federal, já firmou entendimento nesse exato sentido. </a:t>
            </a:r>
            <a:r>
              <a:rPr lang="pt-BR" sz="1600" b="1" dirty="0" smtClean="0">
                <a:solidFill>
                  <a:srgbClr val="FF0000"/>
                </a:solidFill>
                <a:latin typeface="Palatino Linotype" pitchFamily="18" charset="0"/>
              </a:rPr>
              <a:t>Permito-me, sem lhes transcrever ementas, referir vários julgados, entre outras dezenas, que tratam sobre a matéria. Confira-se: sobre o Plano Bresser, no percentual de 26,06% (MS 3.708/94; MS 3.332/94; MS 3.582; </a:t>
            </a:r>
            <a:r>
              <a:rPr lang="pt-BR" sz="1600" b="1" dirty="0" err="1" smtClean="0">
                <a:solidFill>
                  <a:srgbClr val="FF0000"/>
                </a:solidFill>
                <a:latin typeface="Palatino Linotype" pitchFamily="18" charset="0"/>
              </a:rPr>
              <a:t>REsp</a:t>
            </a:r>
            <a:r>
              <a:rPr lang="pt-BR" sz="1600" b="1" dirty="0" smtClean="0">
                <a:solidFill>
                  <a:srgbClr val="FF0000"/>
                </a:solidFill>
                <a:latin typeface="Palatino Linotype" pitchFamily="18" charset="0"/>
              </a:rPr>
              <a:t> 62.092/95 e </a:t>
            </a:r>
            <a:r>
              <a:rPr lang="pt-BR" sz="1600" b="1" dirty="0" err="1" smtClean="0">
                <a:solidFill>
                  <a:srgbClr val="FF0000"/>
                </a:solidFill>
                <a:latin typeface="Palatino Linotype" pitchFamily="18" charset="0"/>
              </a:rPr>
              <a:t>REsp</a:t>
            </a:r>
            <a:r>
              <a:rPr lang="pt-BR" sz="1600" b="1" dirty="0" smtClean="0">
                <a:solidFill>
                  <a:srgbClr val="FF0000"/>
                </a:solidFill>
                <a:latin typeface="Palatino Linotype" pitchFamily="18" charset="0"/>
              </a:rPr>
              <a:t> 82.299/95; sobre o Plano Verão, no percentual de 42,72% (</a:t>
            </a:r>
            <a:r>
              <a:rPr lang="pt-BR" sz="1600" b="1" dirty="0" err="1" smtClean="0">
                <a:solidFill>
                  <a:srgbClr val="FF0000"/>
                </a:solidFill>
                <a:latin typeface="Palatino Linotype" pitchFamily="18" charset="0"/>
              </a:rPr>
              <a:t>REsp</a:t>
            </a:r>
            <a:r>
              <a:rPr lang="pt-BR" sz="1600" b="1" dirty="0" smtClean="0">
                <a:solidFill>
                  <a:srgbClr val="FF0000"/>
                </a:solidFill>
                <a:latin typeface="Palatino Linotype" pitchFamily="18" charset="0"/>
              </a:rPr>
              <a:t> 69.400/95; </a:t>
            </a:r>
            <a:r>
              <a:rPr lang="pt-BR" sz="1600" b="1" dirty="0" err="1" smtClean="0">
                <a:solidFill>
                  <a:srgbClr val="FF0000"/>
                </a:solidFill>
                <a:latin typeface="Palatino Linotype" pitchFamily="18" charset="0"/>
              </a:rPr>
              <a:t>REsp</a:t>
            </a:r>
            <a:r>
              <a:rPr lang="pt-BR" sz="1600" b="1" dirty="0" smtClean="0">
                <a:solidFill>
                  <a:srgbClr val="FF0000"/>
                </a:solidFill>
                <a:latin typeface="Palatino Linotype" pitchFamily="18" charset="0"/>
              </a:rPr>
              <a:t> 71.219/95;</a:t>
            </a:r>
            <a:r>
              <a:rPr lang="pt-BR" sz="1600" b="1" dirty="0" err="1" smtClean="0">
                <a:solidFill>
                  <a:srgbClr val="FF0000"/>
                </a:solidFill>
                <a:latin typeface="Palatino Linotype" pitchFamily="18" charset="0"/>
              </a:rPr>
              <a:t>REsp</a:t>
            </a:r>
            <a:r>
              <a:rPr lang="pt-BR" sz="1600" b="1" dirty="0" smtClean="0">
                <a:solidFill>
                  <a:srgbClr val="FF0000"/>
                </a:solidFill>
                <a:latin typeface="Palatino Linotype" pitchFamily="18" charset="0"/>
              </a:rPr>
              <a:t> 82.299/95; </a:t>
            </a:r>
            <a:r>
              <a:rPr lang="pt-BR" sz="1600" b="1" dirty="0" err="1" smtClean="0">
                <a:solidFill>
                  <a:srgbClr val="FF0000"/>
                </a:solidFill>
                <a:latin typeface="Palatino Linotype" pitchFamily="18" charset="0"/>
              </a:rPr>
              <a:t>REsp</a:t>
            </a:r>
            <a:r>
              <a:rPr lang="pt-BR" sz="1600" b="1" dirty="0" smtClean="0">
                <a:solidFill>
                  <a:srgbClr val="FF0000"/>
                </a:solidFill>
                <a:latin typeface="Palatino Linotype" pitchFamily="18" charset="0"/>
              </a:rPr>
              <a:t> 67.234/95 e </a:t>
            </a:r>
            <a:r>
              <a:rPr lang="pt-BR" sz="1600" b="1" dirty="0" err="1" smtClean="0">
                <a:solidFill>
                  <a:srgbClr val="FF0000"/>
                </a:solidFill>
                <a:latin typeface="Palatino Linotype" pitchFamily="18" charset="0"/>
              </a:rPr>
              <a:t>REsp</a:t>
            </a:r>
            <a:r>
              <a:rPr lang="pt-BR" sz="1600" b="1" dirty="0" smtClean="0">
                <a:solidFill>
                  <a:srgbClr val="FF0000"/>
                </a:solidFill>
                <a:latin typeface="Palatino Linotype" pitchFamily="18" charset="0"/>
              </a:rPr>
              <a:t> 66.216/95;sobre o Plano Collor, no percentual de 84,32% (</a:t>
            </a:r>
            <a:r>
              <a:rPr lang="pt-BR" sz="1600" b="1" dirty="0" err="1" smtClean="0">
                <a:solidFill>
                  <a:srgbClr val="FF0000"/>
                </a:solidFill>
                <a:latin typeface="Palatino Linotype" pitchFamily="18" charset="0"/>
              </a:rPr>
              <a:t>EDREsp</a:t>
            </a:r>
            <a:r>
              <a:rPr lang="pt-BR" sz="1600" b="1" dirty="0" smtClean="0">
                <a:solidFill>
                  <a:srgbClr val="FF0000"/>
                </a:solidFill>
                <a:latin typeface="Palatino Linotype" pitchFamily="18" charset="0"/>
              </a:rPr>
              <a:t> nº 37.225/94; </a:t>
            </a:r>
            <a:r>
              <a:rPr lang="pt-BR" sz="1600" b="1" dirty="0" err="1" smtClean="0">
                <a:solidFill>
                  <a:srgbClr val="FF0000"/>
                </a:solidFill>
                <a:latin typeface="Palatino Linotype" pitchFamily="18" charset="0"/>
              </a:rPr>
              <a:t>REsp</a:t>
            </a:r>
            <a:r>
              <a:rPr lang="pt-BR" sz="1600" b="1" dirty="0" smtClean="0">
                <a:solidFill>
                  <a:srgbClr val="FF0000"/>
                </a:solidFill>
                <a:latin typeface="Palatino Linotype" pitchFamily="18" charset="0"/>
              </a:rPr>
              <a:t> 68.993/95; </a:t>
            </a:r>
            <a:r>
              <a:rPr lang="pt-BR" sz="1600" b="1" dirty="0" err="1" smtClean="0">
                <a:solidFill>
                  <a:srgbClr val="FF0000"/>
                </a:solidFill>
                <a:latin typeface="Palatino Linotype" pitchFamily="18" charset="0"/>
              </a:rPr>
              <a:t>REsp</a:t>
            </a:r>
            <a:r>
              <a:rPr lang="pt-BR" sz="1600" b="1" dirty="0" smtClean="0">
                <a:solidFill>
                  <a:srgbClr val="FF0000"/>
                </a:solidFill>
                <a:latin typeface="Palatino Linotype" pitchFamily="18" charset="0"/>
              </a:rPr>
              <a:t> 68.006/95;</a:t>
            </a:r>
            <a:r>
              <a:rPr lang="pt-BR" sz="1600" b="1" dirty="0" err="1" smtClean="0">
                <a:solidFill>
                  <a:srgbClr val="FF0000"/>
                </a:solidFill>
                <a:latin typeface="Palatino Linotype" pitchFamily="18" charset="0"/>
              </a:rPr>
              <a:t>REsp</a:t>
            </a:r>
            <a:r>
              <a:rPr lang="pt-BR" sz="1600" b="1" dirty="0" smtClean="0">
                <a:solidFill>
                  <a:srgbClr val="FF0000"/>
                </a:solidFill>
                <a:latin typeface="Palatino Linotype" pitchFamily="18" charset="0"/>
              </a:rPr>
              <a:t> 69.290/95; </a:t>
            </a:r>
            <a:r>
              <a:rPr lang="pt-BR" sz="1600" b="1" dirty="0" err="1" smtClean="0">
                <a:solidFill>
                  <a:srgbClr val="FF0000"/>
                </a:solidFill>
                <a:latin typeface="Palatino Linotype" pitchFamily="18" charset="0"/>
              </a:rPr>
              <a:t>REsp</a:t>
            </a:r>
            <a:r>
              <a:rPr lang="pt-BR" sz="1600" b="1" dirty="0" smtClean="0">
                <a:solidFill>
                  <a:srgbClr val="FF0000"/>
                </a:solidFill>
                <a:latin typeface="Palatino Linotype" pitchFamily="18" charset="0"/>
              </a:rPr>
              <a:t> 73.754/95). No que concerne aos meses de abril/90, maio/90, fevereiro/91 e março/91, o IBGE, órgão oficial do Governo Federal, registrou os seguintes percentuais, alinhados respectivamente: 44,80%, 7,87%, 21,87% e 11,79%, índice esse que representa o IPC dos meses referidos. </a:t>
            </a:r>
            <a:r>
              <a:rPr lang="pt-BR" sz="1600" dirty="0" smtClean="0">
                <a:latin typeface="Palatino Linotype" pitchFamily="18" charset="0"/>
              </a:rPr>
              <a:t>A jurisprudência do Superior Tribunal de Justiça é uniforme, quanto a esses meses no sentido de adotar o IPC do período.</a:t>
            </a:r>
            <a:endParaRPr lang="pt-BR" sz="1600" dirty="0">
              <a:latin typeface="Palatino Linotype" pitchFamily="18" charset="0"/>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51520" y="260648"/>
            <a:ext cx="8640960" cy="5016758"/>
          </a:xfrm>
          <a:prstGeom prst="rect">
            <a:avLst/>
          </a:prstGeom>
          <a:noFill/>
        </p:spPr>
        <p:txBody>
          <a:bodyPr wrap="square" rtlCol="0">
            <a:spAutoFit/>
          </a:bodyPr>
          <a:lstStyle/>
          <a:p>
            <a:pPr algn="just"/>
            <a:r>
              <a:rPr lang="pt-BR" sz="1600" dirty="0" smtClean="0">
                <a:latin typeface="Palatino Linotype" pitchFamily="18" charset="0"/>
              </a:rPr>
              <a:t>Consolidou-se, na jurisprudência do TJDFT, em consonância com a orientação do STJ, a compreensão de que o IPC é o índice que melhor reflete a realidade inflacionária. Pelas reiteradas decisões do STJ e do TJDFT, estabeleceu-se que o IPC de jan/89 é 42,72% e não 70,28%, bem como que o índice de fev/89 é 10,14% e não 3,60%. </a:t>
            </a:r>
          </a:p>
          <a:p>
            <a:pPr algn="just"/>
            <a:endParaRPr lang="pt-BR" sz="1600" dirty="0" smtClean="0">
              <a:latin typeface="Palatino Linotype" pitchFamily="18" charset="0"/>
            </a:endParaRPr>
          </a:p>
          <a:p>
            <a:pPr algn="just"/>
            <a:r>
              <a:rPr lang="pt-BR" sz="1600" dirty="0" smtClean="0">
                <a:latin typeface="Palatino Linotype" pitchFamily="18" charset="0"/>
              </a:rPr>
              <a:t>Logo, </a:t>
            </a:r>
            <a:r>
              <a:rPr lang="pt-BR" sz="1600" b="1" dirty="0" smtClean="0">
                <a:solidFill>
                  <a:srgbClr val="FF0000"/>
                </a:solidFill>
                <a:latin typeface="Palatino Linotype" pitchFamily="18" charset="0"/>
              </a:rPr>
              <a:t>o STJ uniformizou jurisprudência, fixando o índice de janeiro e de fevereiro de 1989 em 42,72% e 10,14%, respectivamente, a fim de que os expurgos inflacionários citados sejam incluídos nos cálculos de dívidas judiciais. </a:t>
            </a:r>
            <a:r>
              <a:rPr lang="pt-BR" sz="1600" dirty="0" smtClean="0">
                <a:latin typeface="Palatino Linotype" pitchFamily="18" charset="0"/>
              </a:rPr>
              <a:t>O entendimento é de que devem ser aplicados os índices que reflitam a real inflação no período, o que só será alcançado com a aplicação do IPC e não a do BTN. </a:t>
            </a:r>
          </a:p>
          <a:p>
            <a:pPr algn="just"/>
            <a:endParaRPr lang="pt-BR" sz="1600" dirty="0" smtClean="0">
              <a:latin typeface="Palatino Linotype" pitchFamily="18" charset="0"/>
            </a:endParaRPr>
          </a:p>
          <a:p>
            <a:pPr algn="just"/>
            <a:r>
              <a:rPr lang="pt-BR" sz="1600" b="1" dirty="0" smtClean="0">
                <a:latin typeface="Palatino Linotype" pitchFamily="18" charset="0"/>
              </a:rPr>
              <a:t>Seguem algumas decisões referentes ao tema:</a:t>
            </a:r>
          </a:p>
          <a:p>
            <a:pPr algn="just"/>
            <a:r>
              <a:rPr lang="pt-BR" sz="1600" dirty="0" smtClean="0">
                <a:latin typeface="Palatino Linotype" pitchFamily="18" charset="0"/>
              </a:rPr>
              <a:t>TJDFT: </a:t>
            </a:r>
            <a:r>
              <a:rPr lang="pt-BR" sz="1600" i="1" dirty="0" smtClean="0">
                <a:latin typeface="Palatino Linotype" pitchFamily="18" charset="0"/>
              </a:rPr>
              <a:t>APC 45.664-1/SP, APC 34.468/95, APC 5.714/96, APC 38.275/95, APC 6.087/96, APC 37.251/95, APC 40.544/96, APC 28.426/92, AGI 5.714/96, APC 45.823/97.</a:t>
            </a:r>
          </a:p>
          <a:p>
            <a:pPr algn="just"/>
            <a:r>
              <a:rPr lang="pt-BR" sz="1600" dirty="0" smtClean="0">
                <a:latin typeface="Palatino Linotype" pitchFamily="18" charset="0"/>
              </a:rPr>
              <a:t>STJ: </a:t>
            </a:r>
            <a:r>
              <a:rPr lang="pt-BR" sz="1600" i="1" dirty="0" err="1" smtClean="0">
                <a:latin typeface="Palatino Linotype" pitchFamily="18" charset="0"/>
              </a:rPr>
              <a:t>REsp</a:t>
            </a:r>
            <a:r>
              <a:rPr lang="pt-BR" sz="1600" i="1" dirty="0" smtClean="0">
                <a:latin typeface="Palatino Linotype" pitchFamily="18" charset="0"/>
              </a:rPr>
              <a:t>. 31.024-0/GO, </a:t>
            </a:r>
            <a:r>
              <a:rPr lang="pt-BR" sz="1600" i="1" dirty="0" err="1" smtClean="0">
                <a:latin typeface="Palatino Linotype" pitchFamily="18" charset="0"/>
              </a:rPr>
              <a:t>REsp</a:t>
            </a:r>
            <a:r>
              <a:rPr lang="pt-BR" sz="1600" i="1" dirty="0" smtClean="0">
                <a:latin typeface="Palatino Linotype" pitchFamily="18" charset="0"/>
              </a:rPr>
              <a:t>. 46.173-1 – 94.8838-8/SP, </a:t>
            </a:r>
            <a:r>
              <a:rPr lang="pt-BR" sz="1600" i="1" dirty="0" err="1" smtClean="0">
                <a:latin typeface="Palatino Linotype" pitchFamily="18" charset="0"/>
              </a:rPr>
              <a:t>REsp</a:t>
            </a:r>
            <a:r>
              <a:rPr lang="pt-BR" sz="1600" i="1" dirty="0" smtClean="0">
                <a:latin typeface="Palatino Linotype" pitchFamily="18" charset="0"/>
              </a:rPr>
              <a:t>. 35.183-6 – 93-0013854-5/SP, </a:t>
            </a:r>
            <a:r>
              <a:rPr lang="pt-BR" sz="1600" i="1" dirty="0" err="1" smtClean="0">
                <a:latin typeface="Palatino Linotype" pitchFamily="18" charset="0"/>
              </a:rPr>
              <a:t>REsp</a:t>
            </a:r>
            <a:r>
              <a:rPr lang="pt-BR" sz="1600" i="1" dirty="0" smtClean="0">
                <a:latin typeface="Palatino Linotype" pitchFamily="18" charset="0"/>
              </a:rPr>
              <a:t>. 24.168-0/RS, </a:t>
            </a:r>
            <a:r>
              <a:rPr lang="pt-BR" sz="1600" i="1" dirty="0" err="1" smtClean="0">
                <a:latin typeface="Palatino Linotype" pitchFamily="18" charset="0"/>
              </a:rPr>
              <a:t>REsp</a:t>
            </a:r>
            <a:r>
              <a:rPr lang="pt-BR" sz="1600" i="1" dirty="0" smtClean="0">
                <a:latin typeface="Palatino Linotype" pitchFamily="18" charset="0"/>
              </a:rPr>
              <a:t>. 65.136/95, </a:t>
            </a:r>
            <a:r>
              <a:rPr lang="pt-BR" sz="1600" i="1" dirty="0" err="1" smtClean="0">
                <a:latin typeface="Palatino Linotype" pitchFamily="18" charset="0"/>
              </a:rPr>
              <a:t>REsp</a:t>
            </a:r>
            <a:r>
              <a:rPr lang="pt-BR" sz="1600" i="1" dirty="0" smtClean="0">
                <a:latin typeface="Palatino Linotype" pitchFamily="18" charset="0"/>
              </a:rPr>
              <a:t>. 90245/95, </a:t>
            </a:r>
            <a:r>
              <a:rPr lang="pt-BR" sz="1600" i="1" dirty="0" err="1" smtClean="0">
                <a:latin typeface="Palatino Linotype" pitchFamily="18" charset="0"/>
              </a:rPr>
              <a:t>REsp</a:t>
            </a:r>
            <a:r>
              <a:rPr lang="pt-BR" sz="1600" i="1" dirty="0" smtClean="0">
                <a:latin typeface="Palatino Linotype" pitchFamily="18" charset="0"/>
              </a:rPr>
              <a:t>. 65.343/95, </a:t>
            </a:r>
            <a:r>
              <a:rPr lang="pt-BR" sz="1600" i="1" dirty="0" err="1" smtClean="0">
                <a:latin typeface="Palatino Linotype" pitchFamily="18" charset="0"/>
              </a:rPr>
              <a:t>REsp</a:t>
            </a:r>
            <a:r>
              <a:rPr lang="pt-BR" sz="1600" i="1" dirty="0" smtClean="0">
                <a:latin typeface="Palatino Linotype" pitchFamily="18" charset="0"/>
              </a:rPr>
              <a:t>. 84968/96, </a:t>
            </a:r>
            <a:r>
              <a:rPr lang="pt-BR" sz="1600" i="1" dirty="0" err="1" smtClean="0">
                <a:latin typeface="Palatino Linotype" pitchFamily="18" charset="0"/>
              </a:rPr>
              <a:t>REsp</a:t>
            </a:r>
            <a:r>
              <a:rPr lang="pt-BR" sz="1600" i="1" dirty="0" smtClean="0">
                <a:latin typeface="Palatino Linotype" pitchFamily="18" charset="0"/>
              </a:rPr>
              <a:t>. 43.055/94, RESP. 24.168/94. </a:t>
            </a:r>
          </a:p>
          <a:p>
            <a:pPr algn="just"/>
            <a:r>
              <a:rPr lang="pt-BR" sz="1600" dirty="0" smtClean="0">
                <a:latin typeface="Palatino Linotype" pitchFamily="18" charset="0"/>
              </a:rPr>
              <a:t>TRF: </a:t>
            </a:r>
            <a:r>
              <a:rPr lang="pt-BR" sz="1600" i="1" dirty="0" smtClean="0">
                <a:latin typeface="Palatino Linotype" pitchFamily="18" charset="0"/>
              </a:rPr>
              <a:t>APC 94.01.15692-1, APC AC 105.021/95, APC 114.057/94, APC 133.779/93, APC 35.220/97/MG, APC 37.251/97/MG, APC 53.491-7/97, APC 34.853-1/MG, APC 55.468-6/BA, APC. 38.067-0/97/PI, APC 2.053/97, APC. 58.494-2/97.</a:t>
            </a:r>
            <a:endParaRPr lang="pt-BR" sz="1600" i="1" dirty="0">
              <a:latin typeface="Palatino Linotype" pitchFamily="18" charset="0"/>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4" name="Picture 2"/>
          <p:cNvPicPr>
            <a:picLocks noChangeAspect="1" noChangeArrowheads="1"/>
          </p:cNvPicPr>
          <p:nvPr/>
        </p:nvPicPr>
        <p:blipFill>
          <a:blip r:embed="rId2" cstate="print"/>
          <a:srcRect/>
          <a:stretch>
            <a:fillRect/>
          </a:stretch>
        </p:blipFill>
        <p:spPr bwMode="auto">
          <a:xfrm>
            <a:off x="323528" y="332656"/>
            <a:ext cx="8323938" cy="4968552"/>
          </a:xfrm>
          <a:prstGeom prst="rect">
            <a:avLst/>
          </a:prstGeom>
          <a:noFill/>
          <a:ln w="9525">
            <a:noFill/>
            <a:miter lim="800000"/>
            <a:headEnd/>
            <a:tailEnd/>
          </a:ln>
        </p:spPr>
      </p:pic>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2"/>
          <p:cNvPicPr>
            <a:picLocks noChangeAspect="1" noChangeArrowheads="1"/>
          </p:cNvPicPr>
          <p:nvPr/>
        </p:nvPicPr>
        <p:blipFill>
          <a:blip r:embed="rId2" cstate="print"/>
          <a:srcRect/>
          <a:stretch>
            <a:fillRect/>
          </a:stretch>
        </p:blipFill>
        <p:spPr bwMode="auto">
          <a:xfrm>
            <a:off x="829052" y="188640"/>
            <a:ext cx="7631379" cy="5832648"/>
          </a:xfrm>
          <a:prstGeom prst="rect">
            <a:avLst/>
          </a:prstGeom>
          <a:noFill/>
          <a:ln w="9525">
            <a:noFill/>
            <a:miter lim="800000"/>
            <a:headEnd/>
            <a:tailEnd/>
          </a:ln>
        </p:spPr>
      </p:pic>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2"/>
          <p:cNvPicPr>
            <a:picLocks noChangeAspect="1" noChangeArrowheads="1"/>
          </p:cNvPicPr>
          <p:nvPr/>
        </p:nvPicPr>
        <p:blipFill>
          <a:blip r:embed="rId2" cstate="print"/>
          <a:srcRect/>
          <a:stretch>
            <a:fillRect/>
          </a:stretch>
        </p:blipFill>
        <p:spPr bwMode="auto">
          <a:xfrm>
            <a:off x="1115616" y="2780928"/>
            <a:ext cx="6635023" cy="3096344"/>
          </a:xfrm>
          <a:prstGeom prst="rect">
            <a:avLst/>
          </a:prstGeom>
          <a:noFill/>
          <a:ln w="9525">
            <a:noFill/>
            <a:miter lim="800000"/>
            <a:headEnd/>
            <a:tailEnd/>
          </a:ln>
        </p:spPr>
      </p:pic>
      <p:pic>
        <p:nvPicPr>
          <p:cNvPr id="168963" name="Picture 3"/>
          <p:cNvPicPr>
            <a:picLocks noChangeAspect="1" noChangeArrowheads="1"/>
          </p:cNvPicPr>
          <p:nvPr/>
        </p:nvPicPr>
        <p:blipFill>
          <a:blip r:embed="rId3" cstate="print"/>
          <a:srcRect/>
          <a:stretch>
            <a:fillRect/>
          </a:stretch>
        </p:blipFill>
        <p:spPr bwMode="auto">
          <a:xfrm>
            <a:off x="1043608" y="332656"/>
            <a:ext cx="6677959" cy="1944216"/>
          </a:xfrm>
          <a:prstGeom prst="rect">
            <a:avLst/>
          </a:prstGeom>
          <a:noFill/>
          <a:ln w="9525">
            <a:noFill/>
            <a:miter lim="800000"/>
            <a:headEnd/>
            <a:tailEnd/>
          </a:ln>
        </p:spPr>
      </p:pic>
      <p:sp>
        <p:nvSpPr>
          <p:cNvPr id="4" name="CaixaDeTexto 3"/>
          <p:cNvSpPr txBox="1"/>
          <p:nvPr/>
        </p:nvSpPr>
        <p:spPr>
          <a:xfrm>
            <a:off x="1547664" y="2420888"/>
            <a:ext cx="5832648" cy="276999"/>
          </a:xfrm>
          <a:prstGeom prst="rect">
            <a:avLst/>
          </a:prstGeom>
          <a:noFill/>
        </p:spPr>
        <p:txBody>
          <a:bodyPr wrap="square" rtlCol="0">
            <a:spAutoFit/>
          </a:bodyPr>
          <a:lstStyle/>
          <a:p>
            <a:pPr algn="ctr"/>
            <a:r>
              <a:rPr lang="pt-BR" sz="1200" dirty="0" smtClean="0">
                <a:latin typeface="Palatino Linotype" pitchFamily="18" charset="0"/>
              </a:rPr>
              <a:t>[...]</a:t>
            </a:r>
            <a:endParaRPr lang="pt-BR" sz="1200" dirty="0">
              <a:latin typeface="Palatino Linotype" pitchFamily="18" charset="0"/>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79512" y="404664"/>
            <a:ext cx="8712968" cy="1077218"/>
          </a:xfrm>
          <a:prstGeom prst="rect">
            <a:avLst/>
          </a:prstGeom>
          <a:noFill/>
        </p:spPr>
        <p:txBody>
          <a:bodyPr wrap="square" rtlCol="0">
            <a:spAutoFit/>
          </a:bodyPr>
          <a:lstStyle/>
          <a:p>
            <a:pPr algn="just"/>
            <a:r>
              <a:rPr lang="pt-BR" sz="1600" dirty="0" smtClean="0">
                <a:latin typeface="Palatino Linotype" pitchFamily="18" charset="0"/>
              </a:rPr>
              <a:t>A seguir, é apresentado o demonstrativo com a indicação dos percentuais relativos aos expurgos concedidos, que deverão compor os cálculos na Justiça do Distrito Federal. Saliente-se, contudo, que a inclusão de expurgos inflacionários nos cálculos deverá ser efetivada somente por determinação do Juízo.</a:t>
            </a:r>
            <a:endParaRPr lang="pt-BR" sz="1600" dirty="0">
              <a:latin typeface="Palatino Linotype" pitchFamily="18" charset="0"/>
            </a:endParaRPr>
          </a:p>
        </p:txBody>
      </p:sp>
      <p:pic>
        <p:nvPicPr>
          <p:cNvPr id="169986" name="Picture 2"/>
          <p:cNvPicPr>
            <a:picLocks noChangeAspect="1" noChangeArrowheads="1"/>
          </p:cNvPicPr>
          <p:nvPr/>
        </p:nvPicPr>
        <p:blipFill>
          <a:blip r:embed="rId2" cstate="print"/>
          <a:srcRect/>
          <a:stretch>
            <a:fillRect/>
          </a:stretch>
        </p:blipFill>
        <p:spPr bwMode="auto">
          <a:xfrm>
            <a:off x="1403648" y="1484784"/>
            <a:ext cx="6391026" cy="4274428"/>
          </a:xfrm>
          <a:prstGeom prst="rect">
            <a:avLst/>
          </a:prstGeom>
          <a:noFill/>
          <a:ln w="9525">
            <a:noFill/>
            <a:miter lim="800000"/>
            <a:headEnd/>
            <a:tailEnd/>
          </a:ln>
        </p:spPr>
      </p:pic>
      <p:sp>
        <p:nvSpPr>
          <p:cNvPr id="4" name="Retângulo 3"/>
          <p:cNvSpPr/>
          <p:nvPr/>
        </p:nvSpPr>
        <p:spPr>
          <a:xfrm>
            <a:off x="251520" y="3105835"/>
            <a:ext cx="8712968" cy="3108543"/>
          </a:xfrm>
          <a:prstGeom prst="rect">
            <a:avLst/>
          </a:prstGeom>
        </p:spPr>
        <p:txBody>
          <a:bodyPr wrap="square">
            <a:spAutoFit/>
          </a:bodyPr>
          <a:lstStyle/>
          <a:p>
            <a:pPr algn="ctr"/>
            <a:endParaRPr lang="pt-BR" sz="1400" dirty="0" smtClean="0">
              <a:latin typeface="Palatino Linotype" pitchFamily="18" charset="0"/>
            </a:endParaRPr>
          </a:p>
          <a:p>
            <a:pPr algn="ctr"/>
            <a:endParaRPr lang="pt-BR" sz="1400" dirty="0" smtClean="0">
              <a:latin typeface="Palatino Linotype" pitchFamily="18" charset="0"/>
            </a:endParaRPr>
          </a:p>
          <a:p>
            <a:pPr algn="ctr"/>
            <a:endParaRPr lang="pt-BR" sz="1400" dirty="0" smtClean="0">
              <a:latin typeface="Palatino Linotype" pitchFamily="18" charset="0"/>
            </a:endParaRPr>
          </a:p>
          <a:p>
            <a:pPr algn="ctr"/>
            <a:endParaRPr lang="pt-BR" sz="1400" dirty="0" smtClean="0">
              <a:latin typeface="Palatino Linotype" pitchFamily="18" charset="0"/>
            </a:endParaRPr>
          </a:p>
          <a:p>
            <a:pPr algn="ctr"/>
            <a:endParaRPr lang="pt-BR" sz="1400" dirty="0" smtClean="0">
              <a:latin typeface="Palatino Linotype" pitchFamily="18" charset="0"/>
            </a:endParaRPr>
          </a:p>
          <a:p>
            <a:pPr algn="ctr"/>
            <a:endParaRPr lang="pt-BR" sz="1400" dirty="0" smtClean="0">
              <a:latin typeface="Palatino Linotype" pitchFamily="18" charset="0"/>
            </a:endParaRPr>
          </a:p>
          <a:p>
            <a:pPr algn="ctr"/>
            <a:endParaRPr lang="pt-BR" sz="1400" dirty="0" smtClean="0">
              <a:latin typeface="Palatino Linotype" pitchFamily="18" charset="0"/>
            </a:endParaRPr>
          </a:p>
          <a:p>
            <a:pPr algn="ctr"/>
            <a:endParaRPr lang="pt-BR" sz="1400" dirty="0" smtClean="0">
              <a:latin typeface="Palatino Linotype" pitchFamily="18" charset="0"/>
            </a:endParaRPr>
          </a:p>
          <a:p>
            <a:pPr algn="ctr"/>
            <a:endParaRPr lang="pt-BR" sz="1400" dirty="0" smtClean="0">
              <a:latin typeface="Palatino Linotype" pitchFamily="18" charset="0"/>
            </a:endParaRPr>
          </a:p>
          <a:p>
            <a:pPr algn="ctr"/>
            <a:endParaRPr lang="pt-BR" sz="1400" dirty="0" smtClean="0">
              <a:latin typeface="Palatino Linotype" pitchFamily="18" charset="0"/>
            </a:endParaRPr>
          </a:p>
          <a:p>
            <a:pPr algn="ctr"/>
            <a:endParaRPr lang="pt-BR" sz="1400" dirty="0" smtClean="0">
              <a:latin typeface="Palatino Linotype" pitchFamily="18" charset="0"/>
            </a:endParaRPr>
          </a:p>
          <a:p>
            <a:pPr algn="ctr"/>
            <a:endParaRPr lang="pt-BR" sz="1400" dirty="0" smtClean="0">
              <a:latin typeface="Palatino Linotype" pitchFamily="18" charset="0"/>
            </a:endParaRPr>
          </a:p>
          <a:p>
            <a:pPr algn="ctr"/>
            <a:endParaRPr lang="pt-BR" sz="1400" dirty="0" smtClean="0">
              <a:latin typeface="Palatino Linotype" pitchFamily="18" charset="0"/>
            </a:endParaRPr>
          </a:p>
          <a:p>
            <a:pPr algn="ctr"/>
            <a:r>
              <a:rPr lang="pt-BR" sz="1400" dirty="0" smtClean="0">
                <a:latin typeface="Palatino Linotype" pitchFamily="18" charset="0"/>
              </a:rPr>
              <a:t>Cruzado (1986), Bresser (1987), Verão (1989), Collor 1 (1990) e Collor 2 (1991).</a:t>
            </a:r>
            <a:endParaRPr lang="pt-BR"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23528" y="260649"/>
            <a:ext cx="8424936" cy="6247864"/>
          </a:xfrm>
          <a:prstGeom prst="rect">
            <a:avLst/>
          </a:prstGeom>
        </p:spPr>
        <p:txBody>
          <a:bodyPr wrap="square">
            <a:spAutoFit/>
          </a:bodyPr>
          <a:lstStyle/>
          <a:p>
            <a:pPr algn="just"/>
            <a:r>
              <a:rPr lang="pt-BR" sz="1600" b="1" dirty="0" smtClean="0">
                <a:latin typeface="Palatino Linotype" pitchFamily="18" charset="0"/>
              </a:rPr>
              <a:t>A doutrina de Hugo </a:t>
            </a:r>
            <a:r>
              <a:rPr lang="pt-BR" sz="1600" b="1" dirty="0" err="1" smtClean="0">
                <a:latin typeface="Palatino Linotype" pitchFamily="18" charset="0"/>
              </a:rPr>
              <a:t>Goes</a:t>
            </a:r>
            <a:r>
              <a:rPr lang="pt-BR" sz="1600" dirty="0" smtClean="0">
                <a:latin typeface="Palatino Linotype" pitchFamily="18" charset="0"/>
              </a:rPr>
              <a:t>:</a:t>
            </a:r>
          </a:p>
          <a:p>
            <a:pPr algn="just"/>
            <a:endParaRPr lang="pt-BR" sz="1600" dirty="0" smtClean="0">
              <a:latin typeface="Palatino Linotype" pitchFamily="18" charset="0"/>
            </a:endParaRPr>
          </a:p>
          <a:p>
            <a:pPr algn="just"/>
            <a:r>
              <a:rPr lang="pt-BR" sz="1600" dirty="0" smtClean="0">
                <a:latin typeface="Palatino Linotype" pitchFamily="18" charset="0"/>
              </a:rPr>
              <a:t>"O servidor, homem ou mulher, será aposentado compulsoriamente aos setenta anos de idade. Nesta espécie de aposentadoria, </a:t>
            </a:r>
            <a:r>
              <a:rPr lang="pt-BR" sz="1600" b="1" dirty="0" smtClean="0">
                <a:solidFill>
                  <a:srgbClr val="FF0000"/>
                </a:solidFill>
                <a:latin typeface="Palatino Linotype" pitchFamily="18" charset="0"/>
              </a:rPr>
              <a:t>não há a exigência de o servidor ter tempo mínimo de dez anos de exercício no serviço público e cinco anos no cargo efetivo</a:t>
            </a:r>
            <a:r>
              <a:rPr lang="pt-BR" sz="1600" dirty="0" smtClean="0">
                <a:latin typeface="Palatino Linotype" pitchFamily="18" charset="0"/>
              </a:rPr>
              <a:t>. Estes requisitos são exigidos somente para as aposentadorias voluntárias. Os proventos da aposentadoria compulsória são calculados de modo proporcional ao tempo de contribuição.“ (</a:t>
            </a:r>
            <a:r>
              <a:rPr lang="pt-BR" sz="1600" dirty="0" err="1" smtClean="0">
                <a:latin typeface="Palatino Linotype" pitchFamily="18" charset="0"/>
              </a:rPr>
              <a:t>Goes</a:t>
            </a:r>
            <a:r>
              <a:rPr lang="pt-BR" sz="1600" dirty="0" smtClean="0">
                <a:latin typeface="Palatino Linotype" pitchFamily="18" charset="0"/>
              </a:rPr>
              <a:t>, Hugo Medeiros de. </a:t>
            </a:r>
            <a:r>
              <a:rPr lang="pt-BR" sz="1600" i="1" dirty="0" smtClean="0">
                <a:latin typeface="Palatino Linotype" pitchFamily="18" charset="0"/>
              </a:rPr>
              <a:t>Manual de direito previdenciário</a:t>
            </a:r>
            <a:r>
              <a:rPr lang="pt-BR" sz="1600" dirty="0" smtClean="0">
                <a:latin typeface="Palatino Linotype" pitchFamily="18" charset="0"/>
              </a:rPr>
              <a:t>, 4.ed. Rio de Janeiro: Ed. Ferreira, 2011. P. 646/647)</a:t>
            </a:r>
          </a:p>
          <a:p>
            <a:pPr algn="just"/>
            <a:endParaRPr lang="pt-BR" sz="1600" dirty="0" smtClean="0">
              <a:latin typeface="Palatino Linotype" pitchFamily="18" charset="0"/>
            </a:endParaRPr>
          </a:p>
          <a:p>
            <a:pPr algn="just"/>
            <a:r>
              <a:rPr lang="pt-BR" sz="1600" b="1" dirty="0" smtClean="0">
                <a:latin typeface="Palatino Linotype" pitchFamily="18" charset="0"/>
              </a:rPr>
              <a:t>O Ministro Ricardo </a:t>
            </a:r>
            <a:r>
              <a:rPr lang="pt-BR" sz="1600" b="1" dirty="0" err="1" smtClean="0">
                <a:latin typeface="Palatino Linotype" pitchFamily="18" charset="0"/>
              </a:rPr>
              <a:t>Lewandowski</a:t>
            </a:r>
            <a:r>
              <a:rPr lang="pt-BR" sz="1600" b="1" dirty="0" smtClean="0">
                <a:latin typeface="Palatino Linotype" pitchFamily="18" charset="0"/>
              </a:rPr>
              <a:t>, na ADI nº 4696</a:t>
            </a:r>
            <a:r>
              <a:rPr lang="pt-BR" sz="1600" dirty="0" smtClean="0">
                <a:latin typeface="Palatino Linotype" pitchFamily="18" charset="0"/>
              </a:rPr>
              <a:t>:</a:t>
            </a:r>
          </a:p>
          <a:p>
            <a:pPr algn="just"/>
            <a:endParaRPr lang="pt-BR" sz="1600" dirty="0" smtClean="0">
              <a:latin typeface="Palatino Linotype" pitchFamily="18" charset="0"/>
            </a:endParaRPr>
          </a:p>
          <a:p>
            <a:pPr algn="just"/>
            <a:r>
              <a:rPr lang="pt-BR" sz="1600" dirty="0" smtClean="0">
                <a:latin typeface="Palatino Linotype" pitchFamily="18" charset="0"/>
              </a:rPr>
              <a:t>"Torna-se importante acentuar, no entanto, tendo em vista a força normativa de que se revestem as normas constitucionais, que o Supremo Tribunal Federal deixou assentado, nesse tema, já sob a égide da Carta Federal de 1969 - e com apoio na autorizada lição de PONTES DE MIRANDA, "Comentários à Constituição de 1967 com a Emenda nº 1, de 1969", tomo III/508-511, itens </a:t>
            </a:r>
            <a:r>
              <a:rPr lang="pt-BR" sz="1600" dirty="0" err="1" smtClean="0">
                <a:latin typeface="Palatino Linotype" pitchFamily="18" charset="0"/>
              </a:rPr>
              <a:t>ns</a:t>
            </a:r>
            <a:r>
              <a:rPr lang="pt-BR" sz="1600" dirty="0" smtClean="0">
                <a:latin typeface="Palatino Linotype" pitchFamily="18" charset="0"/>
              </a:rPr>
              <a:t>. 2 e 5, 2ª ed., 1967, RT -, que </a:t>
            </a:r>
            <a:r>
              <a:rPr lang="pt-BR" sz="1600" b="1" dirty="0" smtClean="0">
                <a:solidFill>
                  <a:srgbClr val="FF0000"/>
                </a:solidFill>
                <a:latin typeface="Palatino Linotype" pitchFamily="18" charset="0"/>
              </a:rPr>
              <a:t>a regra constitucional referente à aposentadoria compulsória "é cogente, peremptória, isto é, incide plena e imediatamente no fato de o funcionário completar setenta anos de idade sem que haja necessidade, logo se vê, de nenhum ato, para se afastar do cargo", razão pela qual "</a:t>
            </a:r>
            <a:r>
              <a:rPr lang="pt-BR" sz="1600" b="1" u="sng" dirty="0" smtClean="0">
                <a:solidFill>
                  <a:srgbClr val="FF0000"/>
                </a:solidFill>
                <a:latin typeface="Palatino Linotype" pitchFamily="18" charset="0"/>
              </a:rPr>
              <a:t>A permanência, em serviço</a:t>
            </a:r>
            <a:r>
              <a:rPr lang="pt-BR" sz="1600" b="1" dirty="0" smtClean="0">
                <a:solidFill>
                  <a:srgbClr val="FF0000"/>
                </a:solidFill>
                <a:latin typeface="Palatino Linotype" pitchFamily="18" charset="0"/>
              </a:rPr>
              <a:t>, do funcionário que haja completado setenta anos de idade não tem base legal e </a:t>
            </a:r>
            <a:r>
              <a:rPr lang="pt-BR" sz="1600" b="1" u="sng" dirty="0" smtClean="0">
                <a:solidFill>
                  <a:srgbClr val="FF0000"/>
                </a:solidFill>
                <a:latin typeface="Palatino Linotype" pitchFamily="18" charset="0"/>
              </a:rPr>
              <a:t>não pode gerar nenhum direito</a:t>
            </a:r>
            <a:r>
              <a:rPr lang="pt-BR" sz="1600" b="1" dirty="0" smtClean="0">
                <a:solidFill>
                  <a:srgbClr val="FF0000"/>
                </a:solidFill>
                <a:latin typeface="Palatino Linotype" pitchFamily="18" charset="0"/>
              </a:rPr>
              <a:t>.</a:t>
            </a:r>
            <a:r>
              <a:rPr lang="pt-BR" sz="1600" dirty="0" smtClean="0">
                <a:latin typeface="Palatino Linotype" pitchFamily="18" charset="0"/>
              </a:rPr>
              <a:t> Portanto, ele tem apenas o direito aos proventos que a lei lhe concede no dia em que atinge setenta anos" (RTJ 90/510, Rel. Min. ANTONIO NEDER - grifei)." (grifos não presentes no original)</a:t>
            </a:r>
          </a:p>
          <a:p>
            <a:pPr algn="just"/>
            <a:endParaRPr lang="pt-BR" sz="1600" dirty="0">
              <a:latin typeface="Palatino Linotype" pitchFamily="18" charset="0"/>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23528" y="332656"/>
            <a:ext cx="8496944" cy="5539978"/>
          </a:xfrm>
          <a:prstGeom prst="rect">
            <a:avLst/>
          </a:prstGeom>
          <a:noFill/>
        </p:spPr>
        <p:txBody>
          <a:bodyPr wrap="square" rtlCol="0">
            <a:spAutoFit/>
          </a:bodyPr>
          <a:lstStyle/>
          <a:p>
            <a:pPr lvl="0" algn="ctr"/>
            <a:r>
              <a:rPr lang="pt-BR" sz="1600" b="1" dirty="0" smtClean="0">
                <a:latin typeface="Palatino Linotype" pitchFamily="18" charset="0"/>
              </a:rPr>
              <a:t>O Tribunal de Justiça do Paraná – TJJPR</a:t>
            </a:r>
            <a:endParaRPr lang="pt-BR" sz="1600" dirty="0" smtClean="0">
              <a:latin typeface="Palatino Linotype" pitchFamily="18" charset="0"/>
            </a:endParaRPr>
          </a:p>
          <a:p>
            <a:endParaRPr lang="pt-BR" sz="1600" dirty="0" smtClean="0">
              <a:latin typeface="Palatino Linotype" pitchFamily="18" charset="0"/>
            </a:endParaRPr>
          </a:p>
          <a:p>
            <a:pPr algn="just"/>
            <a:r>
              <a:rPr lang="pt-BR" sz="1400" b="1" dirty="0" smtClean="0">
                <a:latin typeface="Palatino Linotype" pitchFamily="18" charset="0"/>
              </a:rPr>
              <a:t>Juros de mora: </a:t>
            </a:r>
            <a:r>
              <a:rPr lang="pt-BR" sz="1400" dirty="0" smtClean="0">
                <a:latin typeface="Palatino Linotype" pitchFamily="18" charset="0"/>
              </a:rPr>
              <a:t>são devidos juros de mora em todas as ações de cobrança, em todos os Planos Econômicos, diante do inadimplemento contratual. </a:t>
            </a:r>
          </a:p>
          <a:p>
            <a:pPr algn="just"/>
            <a:r>
              <a:rPr lang="pt-BR" sz="1400" dirty="0" smtClean="0">
                <a:latin typeface="Palatino Linotype" pitchFamily="18" charset="0"/>
              </a:rPr>
              <a:t>Caso a ação tenha sido distribuída </a:t>
            </a:r>
            <a:r>
              <a:rPr lang="pt-BR" sz="1400" b="1" dirty="0" smtClean="0">
                <a:solidFill>
                  <a:srgbClr val="FF0000"/>
                </a:solidFill>
                <a:latin typeface="Palatino Linotype" pitchFamily="18" charset="0"/>
              </a:rPr>
              <a:t>posterior à vigência do Código Civil de 2002, os juros moratórios são devidos a partir da citação (CC, art. 405 c/c CPC art. 219), no valor de 1% ao mês </a:t>
            </a:r>
            <a:r>
              <a:rPr lang="pt-BR" sz="1400" dirty="0" smtClean="0">
                <a:latin typeface="Palatino Linotype" pitchFamily="18" charset="0"/>
              </a:rPr>
              <a:t>(CC, art. 406 c/c CTN, art. 161, § 1º). </a:t>
            </a:r>
            <a:r>
              <a:rPr lang="pt-BR" sz="1400" b="1" dirty="0" smtClean="0">
                <a:solidFill>
                  <a:srgbClr val="FF0000"/>
                </a:solidFill>
                <a:latin typeface="Palatino Linotype" pitchFamily="18" charset="0"/>
              </a:rPr>
              <a:t>Se antes, o valor é de 0,5% ao mês, até a entrada em vigor do Código Civil, à partir, segue a regra anterior.</a:t>
            </a:r>
            <a:r>
              <a:rPr lang="pt-BR" sz="1400" dirty="0" smtClean="0">
                <a:latin typeface="Palatino Linotype" pitchFamily="18" charset="0"/>
              </a:rPr>
              <a:t> São devidos até o efetivo pagamento. Os juros de mora são cumuláveis com a correção monetária e podem ser estabelecidos, inclusive, de ofício, pelo magistrado. </a:t>
            </a:r>
          </a:p>
          <a:p>
            <a:pPr algn="just"/>
            <a:r>
              <a:rPr lang="pt-BR" sz="1400" dirty="0" smtClean="0">
                <a:latin typeface="Palatino Linotype" pitchFamily="18" charset="0"/>
              </a:rPr>
              <a:t>A propósito, “</a:t>
            </a:r>
            <a:r>
              <a:rPr lang="pt-BR" sz="1400" i="1" dirty="0" smtClean="0">
                <a:latin typeface="Palatino Linotype" pitchFamily="18" charset="0"/>
              </a:rPr>
              <a:t>Há de se fixar o índice de atualização da correção monetária adotando-se os índices dos </a:t>
            </a:r>
            <a:r>
              <a:rPr lang="pt-BR" sz="1400" i="1" dirty="0" err="1" smtClean="0">
                <a:latin typeface="Palatino Linotype" pitchFamily="18" charset="0"/>
              </a:rPr>
              <a:t>IPCs-IBGE</a:t>
            </a:r>
            <a:r>
              <a:rPr lang="pt-BR" sz="1400" i="1" dirty="0" smtClean="0">
                <a:latin typeface="Palatino Linotype" pitchFamily="18" charset="0"/>
              </a:rPr>
              <a:t> de maio e junho de 1990, ou seja, respectivamente, 44,80% e 2,36%, sem prejuízo dos juros de mora de 1% ao mês, contados da citação</a:t>
            </a:r>
            <a:r>
              <a:rPr lang="pt-BR" sz="1400" dirty="0" smtClean="0">
                <a:latin typeface="Palatino Linotype" pitchFamily="18" charset="0"/>
              </a:rPr>
              <a:t>”(Rel. Des. </a:t>
            </a:r>
            <a:r>
              <a:rPr lang="pt-BR" sz="1400" dirty="0" err="1" smtClean="0">
                <a:latin typeface="Palatino Linotype" pitchFamily="18" charset="0"/>
              </a:rPr>
              <a:t>Shiroshi</a:t>
            </a:r>
            <a:r>
              <a:rPr lang="pt-BR" sz="1400" dirty="0" smtClean="0">
                <a:latin typeface="Palatino Linotype" pitchFamily="18" charset="0"/>
              </a:rPr>
              <a:t> </a:t>
            </a:r>
            <a:r>
              <a:rPr lang="pt-BR" sz="1400" dirty="0" err="1" smtClean="0">
                <a:latin typeface="Palatino Linotype" pitchFamily="18" charset="0"/>
              </a:rPr>
              <a:t>Yendo</a:t>
            </a:r>
            <a:r>
              <a:rPr lang="pt-BR" sz="1400" dirty="0" smtClean="0">
                <a:latin typeface="Palatino Linotype" pitchFamily="18" charset="0"/>
              </a:rPr>
              <a:t>. Apelação n. 705.968-1, julgado em 20.10.2010).</a:t>
            </a:r>
          </a:p>
          <a:p>
            <a:pPr algn="just"/>
            <a:endParaRPr lang="pt-BR" sz="1400" b="1" dirty="0" smtClean="0">
              <a:latin typeface="Palatino Linotype" pitchFamily="18" charset="0"/>
            </a:endParaRPr>
          </a:p>
          <a:p>
            <a:pPr algn="just"/>
            <a:r>
              <a:rPr lang="pt-BR" sz="1400" b="1" dirty="0" smtClean="0">
                <a:latin typeface="Palatino Linotype" pitchFamily="18" charset="0"/>
              </a:rPr>
              <a:t>Juros remuneratórios: </a:t>
            </a:r>
            <a:r>
              <a:rPr lang="pt-BR" sz="1400" dirty="0" smtClean="0">
                <a:latin typeface="Palatino Linotype" pitchFamily="18" charset="0"/>
              </a:rPr>
              <a:t>os juros remuneratórios não podem ser concedidos ex </a:t>
            </a:r>
            <a:r>
              <a:rPr lang="pt-BR" sz="1400" i="1" dirty="0" err="1" smtClean="0">
                <a:latin typeface="Palatino Linotype" pitchFamily="18" charset="0"/>
              </a:rPr>
              <a:t>officio</a:t>
            </a:r>
            <a:r>
              <a:rPr lang="pt-BR" sz="1400" dirty="0" smtClean="0">
                <a:latin typeface="Palatino Linotype" pitchFamily="18" charset="0"/>
              </a:rPr>
              <a:t>, deve haver requerimento da parte para incidir a remuneração de 0,5% ao mês, capitalizáveis, e “</a:t>
            </a:r>
            <a:r>
              <a:rPr lang="pt-BR" sz="1400" i="1" dirty="0" smtClean="0">
                <a:latin typeface="Palatino Linotype" pitchFamily="18" charset="0"/>
              </a:rPr>
              <a:t>incidem desde o vencimento</a:t>
            </a:r>
            <a:r>
              <a:rPr lang="pt-BR" sz="1400" dirty="0" smtClean="0">
                <a:latin typeface="Palatino Linotype" pitchFamily="18" charset="0"/>
              </a:rPr>
              <a:t>” (Rel. Des. Claudio de Andrade. Apelação n. 649.567-0, julgado em 29.09.2010) até o devido pagamento.</a:t>
            </a:r>
          </a:p>
          <a:p>
            <a:pPr algn="just"/>
            <a:r>
              <a:rPr lang="pt-BR" sz="1400" dirty="0" smtClean="0">
                <a:latin typeface="Palatino Linotype" pitchFamily="18" charset="0"/>
              </a:rPr>
              <a:t>Neste diapasão: “</a:t>
            </a:r>
            <a:r>
              <a:rPr lang="pt-BR" sz="1400" i="1" dirty="0" smtClean="0">
                <a:latin typeface="Palatino Linotype" pitchFamily="18" charset="0"/>
              </a:rPr>
              <a:t>Os juros remuneratórios incidem no percentual de 0,5% ao mês, de forma capitalizada, desde a data em que o crédito deveria ter sido realizado na conta poupança, até o efetivo pagamento, segundo ampla orientação jurisprudencial a respeito</a:t>
            </a:r>
            <a:r>
              <a:rPr lang="pt-BR" sz="1400" dirty="0" smtClean="0">
                <a:latin typeface="Palatino Linotype" pitchFamily="18" charset="0"/>
              </a:rPr>
              <a:t>”. (Rel. Des. </a:t>
            </a:r>
            <a:r>
              <a:rPr lang="pt-BR" sz="1400" dirty="0" err="1" smtClean="0">
                <a:latin typeface="Palatino Linotype" pitchFamily="18" charset="0"/>
              </a:rPr>
              <a:t>Jucimar</a:t>
            </a:r>
            <a:r>
              <a:rPr lang="pt-BR" sz="1400" dirty="0" smtClean="0">
                <a:latin typeface="Palatino Linotype" pitchFamily="18" charset="0"/>
              </a:rPr>
              <a:t> </a:t>
            </a:r>
            <a:r>
              <a:rPr lang="pt-BR" sz="1400" dirty="0" err="1" smtClean="0">
                <a:latin typeface="Palatino Linotype" pitchFamily="18" charset="0"/>
              </a:rPr>
              <a:t>Novochadlo</a:t>
            </a:r>
            <a:r>
              <a:rPr lang="pt-BR" sz="1400" dirty="0" smtClean="0">
                <a:latin typeface="Palatino Linotype" pitchFamily="18" charset="0"/>
              </a:rPr>
              <a:t>. Apelação n. 695.809-2, julgado em 10.11.2010).</a:t>
            </a:r>
          </a:p>
          <a:p>
            <a:pPr algn="just"/>
            <a:r>
              <a:rPr lang="pt-BR" sz="1400" dirty="0" smtClean="0">
                <a:latin typeface="Palatino Linotype" pitchFamily="18" charset="0"/>
              </a:rPr>
              <a:t>E também: “</a:t>
            </a:r>
            <a:r>
              <a:rPr lang="pt-BR" sz="1400" i="1" dirty="0" smtClean="0">
                <a:latin typeface="Palatino Linotype" pitchFamily="18" charset="0"/>
              </a:rPr>
              <a:t>Os juros remuneratórios incidem sobre o valor da condenação de forma capitalizada, desde a data em que o crédito deveria ter sido feito até o efetivo pagamento</a:t>
            </a:r>
            <a:r>
              <a:rPr lang="pt-BR" sz="1400" dirty="0" smtClean="0">
                <a:latin typeface="Palatino Linotype" pitchFamily="18" charset="0"/>
              </a:rPr>
              <a:t>” (Rel. Des. Lídia </a:t>
            </a:r>
            <a:r>
              <a:rPr lang="pt-BR" sz="1400" dirty="0" err="1" smtClean="0">
                <a:latin typeface="Palatino Linotype" pitchFamily="18" charset="0"/>
              </a:rPr>
              <a:t>Maejima</a:t>
            </a:r>
            <a:r>
              <a:rPr lang="pt-BR" sz="1400" dirty="0" smtClean="0">
                <a:latin typeface="Palatino Linotype" pitchFamily="18" charset="0"/>
              </a:rPr>
              <a:t>. Apelação n. 693.294-3, julgado em 15.09.2010).</a:t>
            </a:r>
          </a:p>
          <a:p>
            <a:pPr algn="just"/>
            <a:endParaRPr lang="pt-BR" sz="1400" dirty="0">
              <a:latin typeface="Palatino Linotype" pitchFamily="18" charset="0"/>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51520" y="332656"/>
            <a:ext cx="8712968" cy="2554545"/>
          </a:xfrm>
          <a:prstGeom prst="rect">
            <a:avLst/>
          </a:prstGeom>
          <a:noFill/>
        </p:spPr>
        <p:txBody>
          <a:bodyPr wrap="square" rtlCol="0">
            <a:spAutoFit/>
          </a:bodyPr>
          <a:lstStyle/>
          <a:p>
            <a:pPr lvl="0" algn="just"/>
            <a:r>
              <a:rPr lang="pt-BR" sz="1600" b="1" dirty="0" smtClean="0">
                <a:latin typeface="Palatino Linotype" pitchFamily="18" charset="0"/>
              </a:rPr>
              <a:t>Exemplo:</a:t>
            </a:r>
            <a:endParaRPr lang="pt-BR" sz="1600" dirty="0" smtClean="0">
              <a:latin typeface="Palatino Linotype" pitchFamily="18" charset="0"/>
            </a:endParaRPr>
          </a:p>
          <a:p>
            <a:pPr algn="just"/>
            <a:endParaRPr lang="pt-BR" sz="1600" dirty="0" smtClean="0">
              <a:latin typeface="Palatino Linotype" pitchFamily="18" charset="0"/>
            </a:endParaRPr>
          </a:p>
          <a:p>
            <a:pPr algn="just"/>
            <a:r>
              <a:rPr lang="pt-BR" sz="1600" dirty="0" smtClean="0">
                <a:latin typeface="Palatino Linotype" pitchFamily="18" charset="0"/>
              </a:rPr>
              <a:t>Acumulando-se todos os expurgos, o que se pode aplicar somente para débitos de janeiro de 1989 e anteriores, para o caso de ter sido adotada a TR em fevereiro de 1991, temos um multiplicador final de 3,3897 = 1,5173 (expurgos de janeiro e fevereiro/89) x 2,2341 (expurgos de março/90 a fevereiro/91), o que significa um percentual de 238,97%. Em termos práticos, para débitos de janeiro de 1989 e anteriores, uma condenação expurgada de R$100,00 (que tenha usado a TR em fevereiro de 1991) resultaria numa condenação não expurgada de R$338,97.</a:t>
            </a:r>
          </a:p>
          <a:p>
            <a:pPr algn="just"/>
            <a:endParaRPr lang="pt-BR" sz="1600" dirty="0">
              <a:latin typeface="Palatino Linotype" pitchFamily="18" charset="0"/>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79512" y="188640"/>
            <a:ext cx="8640960" cy="5755422"/>
          </a:xfrm>
          <a:prstGeom prst="rect">
            <a:avLst/>
          </a:prstGeom>
          <a:noFill/>
        </p:spPr>
        <p:txBody>
          <a:bodyPr wrap="square" rtlCol="0">
            <a:spAutoFit/>
          </a:bodyPr>
          <a:lstStyle/>
          <a:p>
            <a:pPr algn="ctr"/>
            <a:r>
              <a:rPr lang="pt-BR" sz="1600" b="1" dirty="0" smtClean="0">
                <a:latin typeface="Palatino Linotype" pitchFamily="18" charset="0"/>
              </a:rPr>
              <a:t>COMO FAZER</a:t>
            </a:r>
          </a:p>
          <a:p>
            <a:pPr algn="ctr"/>
            <a:endParaRPr lang="pt-BR" sz="1600" dirty="0" smtClean="0">
              <a:latin typeface="Palatino Linotype" pitchFamily="18" charset="0"/>
            </a:endParaRPr>
          </a:p>
          <a:p>
            <a:pPr algn="just"/>
            <a:r>
              <a:rPr lang="pt-BR" sz="1600" b="1" dirty="0" smtClean="0">
                <a:latin typeface="Palatino Linotype" pitchFamily="18" charset="0"/>
              </a:rPr>
              <a:t>PRIMEIRO PASSO</a:t>
            </a:r>
            <a:r>
              <a:rPr lang="pt-BR" sz="1600" dirty="0" smtClean="0">
                <a:latin typeface="Palatino Linotype" pitchFamily="18" charset="0"/>
              </a:rPr>
              <a:t>: é preciso ter em mãos os extratos dos meses de junho e julho de 1987 (no caso do plano Bresser). Não esquecer que só terão direito às diferenças as contas com aniversário entre os dias 1 e 15 do mês.</a:t>
            </a:r>
          </a:p>
          <a:p>
            <a:pPr algn="just"/>
            <a:endParaRPr lang="pt-BR" sz="1600" dirty="0" smtClean="0">
              <a:latin typeface="Palatino Linotype" pitchFamily="18" charset="0"/>
            </a:endParaRPr>
          </a:p>
          <a:p>
            <a:pPr algn="just"/>
            <a:r>
              <a:rPr lang="pt-BR" sz="1600" b="1" dirty="0" smtClean="0">
                <a:latin typeface="Palatino Linotype" pitchFamily="18" charset="0"/>
              </a:rPr>
              <a:t>SEGUNDO PASSO</a:t>
            </a:r>
            <a:r>
              <a:rPr lang="pt-BR" sz="1600" dirty="0" smtClean="0">
                <a:latin typeface="Palatino Linotype" pitchFamily="18" charset="0"/>
              </a:rPr>
              <a:t>: é preciso calcular as diferenças de correção monetária e de juros; para isso é só verificar quanto o banco pagou de correção monetária e calcular a correção monetária devida, obtendo a diferença de Correção Monetária (CM). No caso do Plano Bresser, a CM do mês de junho de 1987 foi de 26,06%. Fazer o mesmo com os juros. Por fim, é só somar as diferenças apuradas. </a:t>
            </a:r>
            <a:r>
              <a:rPr lang="pt-BR" sz="1600" u="sng" dirty="0" smtClean="0">
                <a:latin typeface="Palatino Linotype" pitchFamily="18" charset="0"/>
              </a:rPr>
              <a:t>Digamos que a diferença apurada no mês de julho de 1987 seja igual a Cz$10.000,00 (dez mil cruzados), antes de passar para o próximo passo.</a:t>
            </a:r>
          </a:p>
          <a:p>
            <a:pPr algn="just"/>
            <a:endParaRPr lang="pt-BR" sz="1600" dirty="0" smtClean="0">
              <a:latin typeface="Palatino Linotype" pitchFamily="18" charset="0"/>
            </a:endParaRPr>
          </a:p>
          <a:p>
            <a:pPr algn="just"/>
            <a:r>
              <a:rPr lang="pt-BR" sz="1600" b="1" dirty="0" smtClean="0">
                <a:latin typeface="Palatino Linotype" pitchFamily="18" charset="0"/>
              </a:rPr>
              <a:t>TERCEIRO PASSO</a:t>
            </a:r>
            <a:r>
              <a:rPr lang="pt-BR" sz="1600" dirty="0" smtClean="0">
                <a:latin typeface="Palatino Linotype" pitchFamily="18" charset="0"/>
              </a:rPr>
              <a:t>: agora você precisa trazer a diferença apurada para o mês em curso.</a:t>
            </a:r>
          </a:p>
          <a:p>
            <a:pPr algn="just"/>
            <a:r>
              <a:rPr lang="pt-BR" sz="1600" dirty="0" smtClean="0">
                <a:latin typeface="Palatino Linotype" pitchFamily="18" charset="0"/>
              </a:rPr>
              <a:t>Ação no Estado de Rondônia. Corrigir a diferença apurada utilizando as tabelas do TJRO. Para isso, entre no site do TJRO e no menu ACESSO RÁPIDO (SERVIÇOS). Nesse campo, clique em ATUALIZAÇÃO MONETÁRIA, cuja tabela está sempre atualizada (http://gilbertomelo.com.br/#</a:t>
            </a:r>
            <a:r>
              <a:rPr lang="pt-BR" sz="1600" dirty="0" err="1" smtClean="0">
                <a:latin typeface="Palatino Linotype" pitchFamily="18" charset="0"/>
              </a:rPr>
              <a:t>tab-id</a:t>
            </a:r>
            <a:r>
              <a:rPr lang="pt-BR" sz="1600" dirty="0" smtClean="0">
                <a:latin typeface="Palatino Linotype" pitchFamily="18" charset="0"/>
              </a:rPr>
              <a:t>-1)</a:t>
            </a:r>
          </a:p>
          <a:p>
            <a:pPr algn="just"/>
            <a:r>
              <a:rPr lang="pt-BR" sz="1600" dirty="0" smtClean="0">
                <a:latin typeface="Palatino Linotype" pitchFamily="18" charset="0"/>
              </a:rPr>
              <a:t>Abra a tabela e procure o índice do mês de julho de 1987, que, no caso da tabela não expurgada do TJSP, corresponde a 366,49. Depois procure o índice do mês em curso ou o último que estiver na tabela. No caso, vamos utilizar o índice do mês de junho de 2015, porque o índice de julho ainda não foi divulgado: 59,150213. </a:t>
            </a:r>
            <a:r>
              <a:rPr lang="pt-BR" sz="1600" i="1" u="sng" dirty="0" smtClean="0">
                <a:latin typeface="Palatino Linotype" pitchFamily="18" charset="0"/>
              </a:rPr>
              <a:t>OBS.: Tabela uniforme da Justiça Estadual - Não expurgada, o mesmo mês terá índice 0,1614024.</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79512" y="188640"/>
            <a:ext cx="8712968" cy="5755422"/>
          </a:xfrm>
          <a:prstGeom prst="rect">
            <a:avLst/>
          </a:prstGeom>
        </p:spPr>
        <p:txBody>
          <a:bodyPr wrap="square">
            <a:spAutoFit/>
          </a:bodyPr>
          <a:lstStyle/>
          <a:p>
            <a:pPr algn="just"/>
            <a:r>
              <a:rPr lang="pt-BR" sz="1600" b="1" dirty="0" smtClean="0">
                <a:latin typeface="Palatino Linotype" pitchFamily="18" charset="0"/>
              </a:rPr>
              <a:t>QUARTO PASSO</a:t>
            </a:r>
            <a:r>
              <a:rPr lang="pt-BR" sz="1600" dirty="0" smtClean="0">
                <a:latin typeface="Palatino Linotype" pitchFamily="18" charset="0"/>
              </a:rPr>
              <a:t>: encontrados os índices, passamos à correção da diferença até o mês de setembro de 2008: Cz$10.000,00/366,49 x 59,150213 = R$1.613,96527. Como se pode ver, o resultado encontrado já está expresso em reais e refere-se apenas à correção monetária.</a:t>
            </a:r>
          </a:p>
          <a:p>
            <a:pPr algn="just"/>
            <a:endParaRPr lang="pt-BR" sz="1600" dirty="0" smtClean="0">
              <a:latin typeface="Palatino Linotype" pitchFamily="18" charset="0"/>
            </a:endParaRPr>
          </a:p>
          <a:p>
            <a:pPr algn="just"/>
            <a:r>
              <a:rPr lang="pt-BR" sz="1600" b="1" dirty="0" smtClean="0">
                <a:latin typeface="Palatino Linotype" pitchFamily="18" charset="0"/>
              </a:rPr>
              <a:t>QUINTO PASSO</a:t>
            </a:r>
            <a:r>
              <a:rPr lang="pt-BR" sz="1600" dirty="0" smtClean="0">
                <a:latin typeface="Palatino Linotype" pitchFamily="18" charset="0"/>
              </a:rPr>
              <a:t>: calcular os juros compensatórios ou remuneratórios, calculados da mesma forma que a poupança, ou seja, juros compostos, de </a:t>
            </a:r>
            <a:r>
              <a:rPr lang="pt-BR" sz="1600" b="1" dirty="0" smtClean="0">
                <a:latin typeface="Palatino Linotype" pitchFamily="18" charset="0"/>
              </a:rPr>
              <a:t>meio por cento (0,5%) ao mês</a:t>
            </a:r>
            <a:r>
              <a:rPr lang="pt-BR" sz="1600" dirty="0" smtClean="0">
                <a:latin typeface="Palatino Linotype" pitchFamily="18" charset="0"/>
              </a:rPr>
              <a:t>. De julho de 1987 a junho de 2015 se somam 337 meses. O modo mais simples de calcular o total de juros devidos é através da seguinte fórmula: (1,005 x 1,005)*337; o resultado é 340,378425%.</a:t>
            </a:r>
          </a:p>
          <a:p>
            <a:pPr algn="just"/>
            <a:r>
              <a:rPr lang="pt-BR" sz="1600" dirty="0" smtClean="0">
                <a:latin typeface="Palatino Linotype" pitchFamily="18" charset="0"/>
              </a:rPr>
              <a:t>1,005 referente ao acréscimo de 0,5% </a:t>
            </a:r>
            <a:r>
              <a:rPr lang="pt-BR" sz="1600" dirty="0" err="1" smtClean="0">
                <a:latin typeface="Palatino Linotype" pitchFamily="18" charset="0"/>
              </a:rPr>
              <a:t>a.m.</a:t>
            </a:r>
            <a:endParaRPr lang="pt-BR" sz="1600" dirty="0" smtClean="0">
              <a:latin typeface="Palatino Linotype" pitchFamily="18" charset="0"/>
            </a:endParaRPr>
          </a:p>
          <a:p>
            <a:pPr algn="just"/>
            <a:endParaRPr lang="pt-BR" sz="1600" dirty="0" smtClean="0">
              <a:latin typeface="Palatino Linotype" pitchFamily="18" charset="0"/>
            </a:endParaRPr>
          </a:p>
          <a:p>
            <a:pPr algn="just"/>
            <a:r>
              <a:rPr lang="pt-BR" sz="1600" b="1" dirty="0" smtClean="0">
                <a:latin typeface="Palatino Linotype" pitchFamily="18" charset="0"/>
              </a:rPr>
              <a:t>SEXTO PASSO</a:t>
            </a:r>
            <a:r>
              <a:rPr lang="pt-BR" sz="1600" dirty="0" smtClean="0">
                <a:latin typeface="Palatino Linotype" pitchFamily="18" charset="0"/>
              </a:rPr>
              <a:t>: multiplicar o valor corrigido pelo índice de juros remuneratórios: R$1.613,96527 x 340,378425% = R$5.493,58957</a:t>
            </a:r>
          </a:p>
          <a:p>
            <a:pPr algn="just"/>
            <a:endParaRPr lang="pt-BR" sz="1600" dirty="0" smtClean="0">
              <a:latin typeface="Palatino Linotype" pitchFamily="18" charset="0"/>
            </a:endParaRPr>
          </a:p>
          <a:p>
            <a:pPr algn="just"/>
            <a:r>
              <a:rPr lang="pt-BR" sz="1600" b="1" dirty="0" smtClean="0">
                <a:latin typeface="Palatino Linotype" pitchFamily="18" charset="0"/>
              </a:rPr>
              <a:t>SÉTIMO PASSO</a:t>
            </a:r>
            <a:r>
              <a:rPr lang="pt-BR" sz="1600" dirty="0" smtClean="0">
                <a:latin typeface="Palatino Linotype" pitchFamily="18" charset="0"/>
              </a:rPr>
              <a:t>: detalhar o pedido da seguinte forma:</a:t>
            </a:r>
          </a:p>
          <a:p>
            <a:pPr algn="just"/>
            <a:r>
              <a:rPr lang="pt-BR" sz="1600" dirty="0" smtClean="0">
                <a:latin typeface="Palatino Linotype" pitchFamily="18" charset="0"/>
              </a:rPr>
              <a:t>1)valor corrigido das diferenças = R$1.613,96527</a:t>
            </a:r>
          </a:p>
          <a:p>
            <a:pPr algn="just"/>
            <a:r>
              <a:rPr lang="pt-BR" sz="1600" dirty="0" smtClean="0">
                <a:latin typeface="Palatino Linotype" pitchFamily="18" charset="0"/>
              </a:rPr>
              <a:t>2)juros remuneratórios = R$5.493,58957</a:t>
            </a:r>
          </a:p>
          <a:p>
            <a:pPr algn="just"/>
            <a:r>
              <a:rPr lang="pt-BR" sz="1600" dirty="0" smtClean="0">
                <a:latin typeface="Palatino Linotype" pitchFamily="18" charset="0"/>
              </a:rPr>
              <a:t>3)total do pedido (e valor da causa): R$7.107,55484</a:t>
            </a:r>
          </a:p>
          <a:p>
            <a:pPr algn="just"/>
            <a:endParaRPr lang="pt-BR" sz="1600" dirty="0" smtClean="0">
              <a:latin typeface="Palatino Linotype" pitchFamily="18" charset="0"/>
            </a:endParaRPr>
          </a:p>
          <a:p>
            <a:pPr algn="just"/>
            <a:r>
              <a:rPr lang="pt-BR" sz="1600" dirty="0" smtClean="0">
                <a:latin typeface="Palatino Linotype" pitchFamily="18" charset="0"/>
              </a:rPr>
              <a:t>Aplicar juros legais e correção monetária, computados a partir do ajuizamento da ação e juros remuneratórios em continuação, até o efetivo pagamento das diferenças. </a:t>
            </a:r>
            <a:r>
              <a:rPr lang="pt-BR" sz="1600" u="sng" dirty="0" smtClean="0">
                <a:latin typeface="Palatino Linotype" pitchFamily="18" charset="0"/>
              </a:rPr>
              <a:t>Esse modelo serve para o cálculo de todas as outras diferenças, como as de 1989, 1990 e 1991, não esquecendo que, para os outros planos, o percentual de juros remuneratórios será proporcional ao número de meses decorridos.</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51520" y="260648"/>
            <a:ext cx="8568952" cy="6555641"/>
          </a:xfrm>
          <a:prstGeom prst="rect">
            <a:avLst/>
          </a:prstGeom>
          <a:noFill/>
        </p:spPr>
        <p:txBody>
          <a:bodyPr wrap="square" rtlCol="0">
            <a:spAutoFit/>
          </a:bodyPr>
          <a:lstStyle/>
          <a:p>
            <a:pPr algn="ctr"/>
            <a:r>
              <a:rPr lang="pt-BR" sz="1600" b="1" dirty="0" smtClean="0">
                <a:latin typeface="Palatino Linotype" pitchFamily="18" charset="0"/>
              </a:rPr>
              <a:t>Jurisprudências</a:t>
            </a:r>
            <a:endParaRPr lang="pt-BR" sz="1600" dirty="0" smtClean="0">
              <a:latin typeface="Palatino Linotype" pitchFamily="18" charset="0"/>
            </a:endParaRPr>
          </a:p>
          <a:p>
            <a:pPr algn="just"/>
            <a:r>
              <a:rPr lang="pt-BR" sz="1400" b="1" dirty="0" smtClean="0">
                <a:latin typeface="Palatino Linotype" pitchFamily="18" charset="0"/>
              </a:rPr>
              <a:t> </a:t>
            </a:r>
            <a:endParaRPr lang="pt-BR" sz="1400" dirty="0" smtClean="0">
              <a:latin typeface="Palatino Linotype" pitchFamily="18" charset="0"/>
            </a:endParaRPr>
          </a:p>
          <a:p>
            <a:pPr algn="just"/>
            <a:r>
              <a:rPr lang="pt-BR" sz="1400" u="sng" dirty="0" smtClean="0">
                <a:latin typeface="Palatino Linotype" pitchFamily="18" charset="0"/>
              </a:rPr>
              <a:t>STF - Expurgos inflacionários. Repercussão geral reconhecida.</a:t>
            </a:r>
            <a:endParaRPr lang="pt-BR" sz="1400" dirty="0" smtClean="0">
              <a:latin typeface="Palatino Linotype" pitchFamily="18" charset="0"/>
            </a:endParaRPr>
          </a:p>
          <a:p>
            <a:pPr algn="just"/>
            <a:r>
              <a:rPr lang="pt-BR" sz="1400" dirty="0" smtClean="0">
                <a:latin typeface="Palatino Linotype" pitchFamily="18" charset="0"/>
              </a:rPr>
              <a:t>EMENTA DIREITO CONSTITUCIONAL. PRINCÍPIOS DO DIREITO ADQUIRIDO E ATO JURÍDICO PERFEITO. POUPANÇA. EXPURGOS INFLACIONÁRIOS. </a:t>
            </a:r>
            <a:r>
              <a:rPr lang="pt-BR" sz="1400" b="1" dirty="0" smtClean="0">
                <a:solidFill>
                  <a:srgbClr val="FF0000"/>
                </a:solidFill>
                <a:latin typeface="Palatino Linotype" pitchFamily="18" charset="0"/>
              </a:rPr>
              <a:t>PLANO ECONÔMICO COLLOR I</a:t>
            </a:r>
            <a:r>
              <a:rPr lang="pt-BR" sz="1400" dirty="0" smtClean="0">
                <a:solidFill>
                  <a:srgbClr val="FF0000"/>
                </a:solidFill>
                <a:latin typeface="Palatino Linotype" pitchFamily="18" charset="0"/>
              </a:rPr>
              <a:t>. </a:t>
            </a:r>
            <a:r>
              <a:rPr lang="pt-BR" sz="1400" dirty="0" smtClean="0">
                <a:latin typeface="Palatino Linotype" pitchFamily="18" charset="0"/>
              </a:rPr>
              <a:t>VALORES NÃO BLOQUEADOS. </a:t>
            </a:r>
            <a:r>
              <a:rPr lang="pt-BR" sz="1400" b="1" dirty="0" smtClean="0">
                <a:solidFill>
                  <a:srgbClr val="FF0000"/>
                </a:solidFill>
                <a:latin typeface="Palatino Linotype" pitchFamily="18" charset="0"/>
              </a:rPr>
              <a:t>EXISTÊNCIA DE REPERCUSSÃO GERAL</a:t>
            </a:r>
            <a:r>
              <a:rPr lang="pt-BR" sz="1400" dirty="0" smtClean="0">
                <a:latin typeface="Palatino Linotype" pitchFamily="18" charset="0"/>
              </a:rPr>
              <a:t>. (RE 591797 RG, Relator(a): Min. DIAS TOFFOLI, julgado em 15/04/2010, </a:t>
            </a:r>
            <a:r>
              <a:rPr lang="pt-BR" sz="1400" dirty="0" err="1" smtClean="0">
                <a:latin typeface="Palatino Linotype" pitchFamily="18" charset="0"/>
              </a:rPr>
              <a:t>DJe</a:t>
            </a:r>
            <a:r>
              <a:rPr lang="pt-BR" sz="1400" dirty="0" smtClean="0">
                <a:latin typeface="Palatino Linotype" pitchFamily="18" charset="0"/>
              </a:rPr>
              <a:t>-076 DIVULG 29-04-2010 PUBLIC 30-04-2010 EMENT VOL-02399-09 PP-01898 LEXSTF v. 32, n. 377, 2010, p. 235-239)</a:t>
            </a:r>
          </a:p>
          <a:p>
            <a:pPr algn="just"/>
            <a:r>
              <a:rPr lang="pt-BR" sz="1400" dirty="0" smtClean="0">
                <a:latin typeface="Palatino Linotype" pitchFamily="18" charset="0"/>
              </a:rPr>
              <a:t>No mesmo sentido: RE 591797 (plano Collor I), rel. Min. </a:t>
            </a:r>
            <a:r>
              <a:rPr lang="pt-BR" sz="1400" dirty="0" err="1" smtClean="0">
                <a:latin typeface="Palatino Linotype" pitchFamily="18" charset="0"/>
              </a:rPr>
              <a:t>Toffoli</a:t>
            </a:r>
            <a:r>
              <a:rPr lang="pt-BR" sz="1400" dirty="0" smtClean="0">
                <a:latin typeface="Palatino Linotype" pitchFamily="18" charset="0"/>
              </a:rPr>
              <a:t>; RE 626307 (planos Bresser e Verão), relator Min. </a:t>
            </a:r>
            <a:r>
              <a:rPr lang="pt-BR" sz="1400" dirty="0" err="1" smtClean="0">
                <a:latin typeface="Palatino Linotype" pitchFamily="18" charset="0"/>
              </a:rPr>
              <a:t>Toffoli</a:t>
            </a:r>
            <a:r>
              <a:rPr lang="pt-BR" sz="1400" dirty="0" smtClean="0">
                <a:latin typeface="Palatino Linotype" pitchFamily="18" charset="0"/>
              </a:rPr>
              <a:t>; RE 631363 (plano Collor I), rel. Min. Mendes; e RE 632212 (plano Collor II), rel. Min. Mendes.</a:t>
            </a:r>
          </a:p>
          <a:p>
            <a:pPr algn="just"/>
            <a:r>
              <a:rPr lang="pt-BR" sz="1400" dirty="0" smtClean="0">
                <a:latin typeface="Palatino Linotype" pitchFamily="18" charset="0"/>
              </a:rPr>
              <a:t> </a:t>
            </a:r>
          </a:p>
          <a:p>
            <a:pPr algn="just"/>
            <a:r>
              <a:rPr lang="pt-BR" sz="1400" u="sng" dirty="0" smtClean="0">
                <a:latin typeface="Palatino Linotype" pitchFamily="18" charset="0"/>
              </a:rPr>
              <a:t>STF - Correção monetária. Liquidação de sentença. Índice aplicável. </a:t>
            </a:r>
            <a:endParaRPr lang="pt-BR" sz="1400" dirty="0" smtClean="0">
              <a:latin typeface="Palatino Linotype" pitchFamily="18" charset="0"/>
            </a:endParaRPr>
          </a:p>
          <a:p>
            <a:pPr algn="just"/>
            <a:r>
              <a:rPr lang="pt-BR" sz="1400" dirty="0" smtClean="0">
                <a:latin typeface="Palatino Linotype" pitchFamily="18" charset="0"/>
              </a:rPr>
              <a:t>Ação direta de inconstitucionalidade. - Se a lei alcançar os efeitos futuros de contratos celebrados anteriormente a ela, será essa lei retroativa (retroatividade mínima) porque vai interferir na causa, que e um ato ou fato ocorrido no passado. - O disposto no artigo 5, XXXVI, da Constituição Federal se aplica a toda e qualquer lei infraconstitucional, sem qualquer distinção entre lei de direito público e lei de direito privado, ou entre lei de ordem pública e lei dispositiva. Precedente do </a:t>
            </a:r>
            <a:r>
              <a:rPr lang="pt-BR" sz="1400" dirty="0" err="1" smtClean="0">
                <a:latin typeface="Palatino Linotype" pitchFamily="18" charset="0"/>
              </a:rPr>
              <a:t>S.T.F.</a:t>
            </a:r>
            <a:r>
              <a:rPr lang="pt-BR" sz="1400" dirty="0" smtClean="0">
                <a:latin typeface="Palatino Linotype" pitchFamily="18" charset="0"/>
              </a:rPr>
              <a:t>. - Ocorrência, no caso, de violação de direito adquirido. </a:t>
            </a:r>
            <a:r>
              <a:rPr lang="pt-BR" sz="1400" b="1" dirty="0" smtClean="0">
                <a:solidFill>
                  <a:srgbClr val="FF0000"/>
                </a:solidFill>
                <a:latin typeface="Palatino Linotype" pitchFamily="18" charset="0"/>
              </a:rPr>
              <a:t>A taxa referencial (TR) não e índice de correção monetária, pois, refletindo as variações do custo primário da captação dos depósitos a prazo fixo, não constitui índice que reflita a variação do poder aquisitivo da moeda. </a:t>
            </a:r>
            <a:r>
              <a:rPr lang="pt-BR" sz="1400" dirty="0" smtClean="0">
                <a:latin typeface="Palatino Linotype" pitchFamily="18" charset="0"/>
              </a:rPr>
              <a:t>Por isso, não há necessidade de se examinar a questão de saber se as normas que alteram índice de correção monetária se aplicam imediatamente, alcançando, pois, as prestações futuras de contratos celebrados no passado, sem violarem o disposto no artigo 5, XXXVI, da Carta Magna. - Também ofendem o ato jurídico perfeito os dispositivos impugnados que alteram o critério de reajuste das prestações nos contratos já celebrados pelo sistema do Plano de Equivalência Salarial por Categoria Profissional (PES/CP). Ação direta de inconstitucionalidade julgada procedente, para declarar a inconstitucionalidade dos artigos 18, "caput" e parágrafos 1 e 4; 20; 21 e parágrafo único; 23 e parágrafos; e 24 e parágrafos, todos da Lei n. 8.177, de 1 de maio de 1991. (ADI 493, Relator(a):  Min. MOREIRA ALVES, Tribunal Pleno, julgado em 25/06/1992, DJ 04-09-1992 PP-14089 EMENT VOL-01674-02 PP-00260 RTJ VOL-00143-03 PP-00724)</a:t>
            </a:r>
          </a:p>
          <a:p>
            <a:pPr algn="just"/>
            <a:endParaRPr lang="pt-BR" sz="1400" dirty="0">
              <a:latin typeface="Palatino Linotype" pitchFamily="18" charset="0"/>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79512" y="332656"/>
            <a:ext cx="8640960" cy="4401205"/>
          </a:xfrm>
          <a:prstGeom prst="rect">
            <a:avLst/>
          </a:prstGeom>
          <a:noFill/>
        </p:spPr>
        <p:txBody>
          <a:bodyPr wrap="square" rtlCol="0">
            <a:spAutoFit/>
          </a:bodyPr>
          <a:lstStyle/>
          <a:p>
            <a:pPr algn="just"/>
            <a:r>
              <a:rPr lang="pt-BR" sz="1400" u="sng" dirty="0" smtClean="0">
                <a:latin typeface="Palatino Linotype" pitchFamily="18" charset="0"/>
              </a:rPr>
              <a:t>STJ - Expurgos inflacionários. Ação civil pública. Abrangência nacional.</a:t>
            </a:r>
            <a:endParaRPr lang="pt-BR" sz="1400" dirty="0" smtClean="0">
              <a:latin typeface="Palatino Linotype" pitchFamily="18" charset="0"/>
            </a:endParaRPr>
          </a:p>
          <a:p>
            <a:pPr algn="just"/>
            <a:r>
              <a:rPr lang="pt-BR" sz="1400" dirty="0" smtClean="0">
                <a:latin typeface="Palatino Linotype" pitchFamily="18" charset="0"/>
              </a:rPr>
              <a:t>EMENTA AÇÃO CIVIL PÚBLICA. RECURSO ESPECIAL REPRESENTATIVO DE CONTROVÉRSIA. ART. 543-C DO CPC. SENTENÇA PROFERIDA PELO JUÍZO DA 12ª VARA CÍVEL DA CIRCUNSCRIÇÃO ESPECIAL JUDICIÁRIA DE BRASÍLIA/DF NA AÇÃO CIVIL COLETIVA N. 1998.01.1.016798-9 (IDEC X BANCO DO BRASIL). </a:t>
            </a:r>
            <a:r>
              <a:rPr lang="pt-BR" sz="1400" b="1" dirty="0" smtClean="0">
                <a:solidFill>
                  <a:srgbClr val="FF0000"/>
                </a:solidFill>
                <a:latin typeface="Palatino Linotype" pitchFamily="18" charset="0"/>
              </a:rPr>
              <a:t>EXPURGOS INFLACIONÁRIOS OCORRIDOS EM JANEIRO DE 1989 (PLANO VERÃO)</a:t>
            </a:r>
            <a:r>
              <a:rPr lang="pt-BR" sz="1400" dirty="0" smtClean="0">
                <a:solidFill>
                  <a:srgbClr val="FF0000"/>
                </a:solidFill>
                <a:latin typeface="Palatino Linotype" pitchFamily="18" charset="0"/>
              </a:rPr>
              <a:t>.</a:t>
            </a:r>
            <a:r>
              <a:rPr lang="pt-BR" sz="1400" dirty="0" smtClean="0">
                <a:latin typeface="Palatino Linotype" pitchFamily="18" charset="0"/>
              </a:rPr>
              <a:t> EXECUÇÃO/LIQUIDAÇÃO INDIVIDUAL. FORO COMPETENTE E ALCANCE OBJETIVO E SUBJETIVO DOS EFEITOS DA SENTENÇA COLETIVA. OBSERVÂNCIA À COISA JULGADA. 1. Para fins do art. 543-C do Código de Processo Civil: a) a sentença proferida pelo Juízo da 12ª Vara Cível da Circunscrição Especial Judiciária de Brasília/DF, na ação civil coletiva n. 1998.01.1.016798-9, que condenou o Banco do Brasil ao pagamento de diferenças decorrentes de expurgos inflacionários sobre cadernetas de poupança ocorridos em janeiro de 1989 (Plano Verão), é aplicável, por força da coisa julgada, indistintamente a todos os detentores de caderneta de poupança do Banco do Brasil, independentemente de sua residência ou domicílio no Distrito Federal, reconhecendo-se ao beneficiário o direito de ajuizar o cumprimento individual da sentença coletiva no Juízo de seu domicílio ou no Distrito Federal; b) os poupadores ou seus sucessores detêm legitimidade ativa - também por força da coisa julgada -, independentemente de fazerem parte ou não dos quadros associativos do </a:t>
            </a:r>
            <a:r>
              <a:rPr lang="pt-BR" sz="1400" dirty="0" err="1" smtClean="0">
                <a:latin typeface="Palatino Linotype" pitchFamily="18" charset="0"/>
              </a:rPr>
              <a:t>Idec</a:t>
            </a:r>
            <a:r>
              <a:rPr lang="pt-BR" sz="1400" dirty="0" smtClean="0">
                <a:latin typeface="Palatino Linotype" pitchFamily="18" charset="0"/>
              </a:rPr>
              <a:t>, de ajuizarem o cumprimento individual da sentença coletiva proferida na Ação Civil Pública n. 1998.01.1.016798-9, pelo Juízo da 12ª Vara Cível da Circunscrição Especial Judiciária de Brasília/DF. 2. Recurso especial não provido. (STJ, </a:t>
            </a:r>
            <a:r>
              <a:rPr lang="pt-BR" sz="1400" dirty="0" err="1" smtClean="0">
                <a:latin typeface="Palatino Linotype" pitchFamily="18" charset="0"/>
              </a:rPr>
              <a:t>REsp</a:t>
            </a:r>
            <a:r>
              <a:rPr lang="pt-BR" sz="1400" dirty="0" smtClean="0">
                <a:latin typeface="Palatino Linotype" pitchFamily="18" charset="0"/>
              </a:rPr>
              <a:t> 1.391.198 - RS, relator Min. LUIS FELIPE SALOMÃO, </a:t>
            </a:r>
            <a:r>
              <a:rPr lang="pt-BR" sz="1400" dirty="0" err="1" smtClean="0">
                <a:latin typeface="Palatino Linotype" pitchFamily="18" charset="0"/>
              </a:rPr>
              <a:t>DJe</a:t>
            </a:r>
            <a:r>
              <a:rPr lang="pt-BR" sz="1400" dirty="0" smtClean="0">
                <a:latin typeface="Palatino Linotype" pitchFamily="18" charset="0"/>
              </a:rPr>
              <a:t>: 02/09/2014)</a:t>
            </a:r>
          </a:p>
          <a:p>
            <a:pPr algn="just"/>
            <a:r>
              <a:rPr lang="pt-BR" sz="1400" dirty="0" smtClean="0">
                <a:latin typeface="Palatino Linotype" pitchFamily="18" charset="0"/>
              </a:rPr>
              <a:t> </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79512" y="188640"/>
            <a:ext cx="8712968" cy="6124754"/>
          </a:xfrm>
          <a:prstGeom prst="rect">
            <a:avLst/>
          </a:prstGeom>
          <a:noFill/>
        </p:spPr>
        <p:txBody>
          <a:bodyPr wrap="square" rtlCol="0">
            <a:spAutoFit/>
          </a:bodyPr>
          <a:lstStyle/>
          <a:p>
            <a:pPr algn="just"/>
            <a:r>
              <a:rPr lang="pt-BR" sz="1400" u="sng" dirty="0" smtClean="0">
                <a:latin typeface="Palatino Linotype" pitchFamily="18" charset="0"/>
              </a:rPr>
              <a:t>STJ - Caderneta de poupança. Janeiro de 1989. IPC. Precedentes da Corte.</a:t>
            </a:r>
            <a:endParaRPr lang="pt-BR" sz="1400" dirty="0" smtClean="0">
              <a:latin typeface="Palatino Linotype" pitchFamily="18" charset="0"/>
            </a:endParaRPr>
          </a:p>
          <a:p>
            <a:pPr algn="just"/>
            <a:r>
              <a:rPr lang="pt-BR" sz="1400" dirty="0" smtClean="0">
                <a:latin typeface="Palatino Linotype" pitchFamily="18" charset="0"/>
              </a:rPr>
              <a:t>Caderneta de poupança. Janeiro de 1989. IPC. Precedentes da Corte. 1. A jurisprudência da Corte assentou o "IPC como índice de correção das cadernetas de poupança nos meses de junho/87 e janeiro/89" (</a:t>
            </a:r>
            <a:r>
              <a:rPr lang="pt-BR" sz="1400" dirty="0" err="1" smtClean="0">
                <a:latin typeface="Palatino Linotype" pitchFamily="18" charset="0"/>
              </a:rPr>
              <a:t>AgRgAg</a:t>
            </a:r>
            <a:r>
              <a:rPr lang="pt-BR" sz="1400" dirty="0" smtClean="0">
                <a:latin typeface="Palatino Linotype" pitchFamily="18" charset="0"/>
              </a:rPr>
              <a:t> nº 544.161/SC, Terceira Turma, de minha relatoria, DJ de 27/9/04). Outrossim, assentou a Corte "que incidente a Lei nº 7.730/89 somente em relação aos períodos mensais iniciados após o dia 15/1/89, não quanto aos períodos iniciados até a referida data, nos quais se aplica o IPC de 42,72% de janeiro de 1989" (</a:t>
            </a:r>
            <a:r>
              <a:rPr lang="pt-BR" sz="1400" dirty="0" err="1" smtClean="0">
                <a:latin typeface="Palatino Linotype" pitchFamily="18" charset="0"/>
              </a:rPr>
              <a:t>AgRgREsp</a:t>
            </a:r>
            <a:r>
              <a:rPr lang="pt-BR" sz="1400" dirty="0" smtClean="0">
                <a:latin typeface="Palatino Linotype" pitchFamily="18" charset="0"/>
              </a:rPr>
              <a:t> nº 572.858/PR, Terceira Turma, de minha relatoria, DJ de 29/3/04). 2. Não releva, por outro lado, a data do aniversário, que pode ocorrer depois, valendo, apenas, o início ou a renovação do período (</a:t>
            </a:r>
            <a:r>
              <a:rPr lang="pt-BR" sz="1400" dirty="0" err="1" smtClean="0">
                <a:latin typeface="Palatino Linotype" pitchFamily="18" charset="0"/>
              </a:rPr>
              <a:t>REsp</a:t>
            </a:r>
            <a:r>
              <a:rPr lang="pt-BR" sz="1400" dirty="0" smtClean="0">
                <a:latin typeface="Palatino Linotype" pitchFamily="18" charset="0"/>
              </a:rPr>
              <a:t> nº 469.328/RS, Quarta Turma, Relator o Ministro Ruy Rosado de Aguiar, DJ de 23/6/03). Assim, o que importa é o dia em que o período mensal teve início (</a:t>
            </a:r>
            <a:r>
              <a:rPr lang="pt-BR" sz="1400" dirty="0" err="1" smtClean="0">
                <a:latin typeface="Palatino Linotype" pitchFamily="18" charset="0"/>
              </a:rPr>
              <a:t>REsp</a:t>
            </a:r>
            <a:r>
              <a:rPr lang="pt-BR" sz="1400" dirty="0" smtClean="0">
                <a:latin typeface="Palatino Linotype" pitchFamily="18" charset="0"/>
              </a:rPr>
              <a:t> nº 163.881/PR, Quarta Turma, Relator o Ministro Cesar </a:t>
            </a:r>
            <a:r>
              <a:rPr lang="pt-BR" sz="1400" dirty="0" err="1" smtClean="0">
                <a:latin typeface="Palatino Linotype" pitchFamily="18" charset="0"/>
              </a:rPr>
              <a:t>Asfor</a:t>
            </a:r>
            <a:r>
              <a:rPr lang="pt-BR" sz="1400" dirty="0" smtClean="0">
                <a:latin typeface="Palatino Linotype" pitchFamily="18" charset="0"/>
              </a:rPr>
              <a:t> Rocha, DJ de 21/9/98; </a:t>
            </a:r>
            <a:r>
              <a:rPr lang="pt-BR" sz="1400" dirty="0" err="1" smtClean="0">
                <a:latin typeface="Palatino Linotype" pitchFamily="18" charset="0"/>
              </a:rPr>
              <a:t>REsp</a:t>
            </a:r>
            <a:r>
              <a:rPr lang="pt-BR" sz="1400" dirty="0" smtClean="0">
                <a:latin typeface="Palatino Linotype" pitchFamily="18" charset="0"/>
              </a:rPr>
              <a:t> nº 433.003/SP, Terceira Turma, de minha relatoria, DJ de 25/11/02). 3. Recurso especial não conhecido. (STJ, </a:t>
            </a:r>
            <a:r>
              <a:rPr lang="pt-BR" sz="1400" dirty="0" err="1" smtClean="0">
                <a:latin typeface="Palatino Linotype" pitchFamily="18" charset="0"/>
              </a:rPr>
              <a:t>REsp</a:t>
            </a:r>
            <a:r>
              <a:rPr lang="pt-BR" sz="1400" dirty="0" smtClean="0">
                <a:latin typeface="Palatino Linotype" pitchFamily="18" charset="0"/>
              </a:rPr>
              <a:t> 684818; Rel. Min. Carlos Alberto Menezes Direito, T3 - TERCEIRA TURMA, 21/09/2006, DJ 12.02.2007 p. 258 ).</a:t>
            </a:r>
          </a:p>
          <a:p>
            <a:pPr algn="just"/>
            <a:endParaRPr lang="pt-BR" sz="1400" dirty="0" smtClean="0">
              <a:latin typeface="Palatino Linotype" pitchFamily="18" charset="0"/>
            </a:endParaRPr>
          </a:p>
          <a:p>
            <a:pPr algn="just"/>
            <a:r>
              <a:rPr lang="pt-BR" sz="1400" u="sng" dirty="0" smtClean="0">
                <a:latin typeface="Palatino Linotype" pitchFamily="18" charset="0"/>
              </a:rPr>
              <a:t>STJ - Caderneta de poupança. Plano Bresser (26,06%) e Plano Verão (42,42%).</a:t>
            </a:r>
            <a:endParaRPr lang="pt-BR" sz="1400" dirty="0" smtClean="0">
              <a:latin typeface="Palatino Linotype" pitchFamily="18" charset="0"/>
            </a:endParaRPr>
          </a:p>
          <a:p>
            <a:pPr algn="just"/>
            <a:r>
              <a:rPr lang="pt-BR" sz="1400" dirty="0" smtClean="0">
                <a:latin typeface="Palatino Linotype" pitchFamily="18" charset="0"/>
              </a:rPr>
              <a:t>ECONÔMICO. CADERNETA DE POUPANÇA. CORREÇÃO MONETÁRIA. CRITÉRIO. IPC DE JUNHO DE 1987 (26,06%). PLANO BRESSER. IPC DE JANEIRO DE 1989 (42,72%). PLANO VERÃO. I - O Superior Tribunal de Justiça já firmou, em definitivo, o entendimento de que no cálculo da correção monetária para efeito de atualização de cadernetas de poupança iniciadas e renovadas até 15 de junho de 1987, antes da vigência da Resolução n. 1.338/87-BACEN, aplica-se o IPC relativo àquele mês em 26,06%. Precedentes. II – O Superior Tribunal de Justiça já firmou, em definitivo, o entendimento de que no cálculo da correção monetária para efeito de atualização de cadernetas de poupança iniciadas e renovadas até 15 de janeiro de 1989, aplica-se o IPC relativo àquele mês em 42,72%  Precedente: </a:t>
            </a:r>
            <a:r>
              <a:rPr lang="pt-BR" sz="1400" dirty="0" err="1" smtClean="0">
                <a:latin typeface="Palatino Linotype" pitchFamily="18" charset="0"/>
              </a:rPr>
              <a:t>REsp</a:t>
            </a:r>
            <a:r>
              <a:rPr lang="pt-BR" sz="1400" dirty="0" smtClean="0">
                <a:latin typeface="Palatino Linotype" pitchFamily="18" charset="0"/>
              </a:rPr>
              <a:t> n. 43.055-0/SP, Relator Ministro Sálvio de Figueiredo Teixeira, DJU de 20.02.95). Todavia, nas </a:t>
            </a:r>
            <a:r>
              <a:rPr lang="pt-BR" sz="1400" dirty="0" err="1" smtClean="0">
                <a:latin typeface="Palatino Linotype" pitchFamily="18" charset="0"/>
              </a:rPr>
              <a:t>contas-poupança</a:t>
            </a:r>
            <a:r>
              <a:rPr lang="pt-BR" sz="1400" dirty="0" smtClean="0">
                <a:latin typeface="Palatino Linotype" pitchFamily="18" charset="0"/>
              </a:rPr>
              <a:t> abertas ou renovadas em 16 de janeiro de 1989 em diante, incide a sistemática estabelecida pela Lei n. 7.730/89 então em vigor. III - Agravo regimental desprovido. (STJ,  </a:t>
            </a:r>
            <a:r>
              <a:rPr lang="pt-BR" sz="1400" dirty="0" err="1" smtClean="0">
                <a:latin typeface="Palatino Linotype" pitchFamily="18" charset="0"/>
              </a:rPr>
              <a:t>AgRg</a:t>
            </a:r>
            <a:r>
              <a:rPr lang="pt-BR" sz="1400" dirty="0" smtClean="0">
                <a:latin typeface="Palatino Linotype" pitchFamily="18" charset="0"/>
              </a:rPr>
              <a:t> no </a:t>
            </a:r>
            <a:r>
              <a:rPr lang="pt-BR" sz="1400" dirty="0" err="1" smtClean="0">
                <a:latin typeface="Palatino Linotype" pitchFamily="18" charset="0"/>
              </a:rPr>
              <a:t>REsp</a:t>
            </a:r>
            <a:r>
              <a:rPr lang="pt-BR" sz="1400" dirty="0" smtClean="0">
                <a:latin typeface="Palatino Linotype" pitchFamily="18" charset="0"/>
              </a:rPr>
              <a:t> 740791 / RS -  RECURSO ESPECIAL 2005/0057914-5 , Rel. Min. Aldir Passarinho Junior,  T4 - QUARTA TURMA, Data da Publicação/Fonte: DJ</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51520" y="260648"/>
            <a:ext cx="8712968" cy="5693866"/>
          </a:xfrm>
          <a:prstGeom prst="rect">
            <a:avLst/>
          </a:prstGeom>
          <a:noFill/>
        </p:spPr>
        <p:txBody>
          <a:bodyPr wrap="square" rtlCol="0">
            <a:spAutoFit/>
          </a:bodyPr>
          <a:lstStyle/>
          <a:p>
            <a:pPr algn="just"/>
            <a:r>
              <a:rPr lang="pt-BR" sz="1400" u="sng" dirty="0" smtClean="0">
                <a:latin typeface="Palatino Linotype" pitchFamily="18" charset="0"/>
              </a:rPr>
              <a:t>STJ - Poupança. Plano Bresser e Plano Verão.</a:t>
            </a:r>
            <a:r>
              <a:rPr lang="pt-BR" sz="1400" dirty="0" smtClean="0">
                <a:latin typeface="Palatino Linotype" pitchFamily="18" charset="0"/>
              </a:rPr>
              <a:t> </a:t>
            </a:r>
          </a:p>
          <a:p>
            <a:pPr algn="just"/>
            <a:r>
              <a:rPr lang="pt-BR" sz="1400" dirty="0" smtClean="0">
                <a:latin typeface="Palatino Linotype" pitchFamily="18" charset="0"/>
              </a:rPr>
              <a:t>CONTRATO. POUPANÇA. PLANO BRESSER (JUNHO DE 1987) E PLANO VERÃO (JANEIRO DE 1989). BANCO DEPOSITANTE. LEGITIMIDADE PASSIVA.PRESCRIÇÃO. VINTENÁRIA. CORREÇÃO. DEFERIMENTO. 1 - Quem deve figurar no polo passivo de demanda onde se pede diferenças de correção monetária, em caderneta de poupança, nos meses de junho de 1987 e janeiro de 1989, é a instituição bancária onde depositado o montante objeto da demanda. 2 - Os juros remuneratórios de conta de poupança, incidentes mensalmente e capitalizados, agregam-se ao capital, assim como a correção monetária, perdendo, pois, a natureza de acessórios, fazendo concluir, em </a:t>
            </a:r>
            <a:r>
              <a:rPr lang="pt-BR" sz="1400" dirty="0" err="1" smtClean="0">
                <a:latin typeface="Palatino Linotype" pitchFamily="18" charset="0"/>
              </a:rPr>
              <a:t>conseqüência</a:t>
            </a:r>
            <a:r>
              <a:rPr lang="pt-BR" sz="1400" dirty="0" smtClean="0">
                <a:latin typeface="Palatino Linotype" pitchFamily="18" charset="0"/>
              </a:rPr>
              <a:t>, que a prescrição não é a de cinco anos, prevista no art. 178, §10, III, do Código Civil de 1916 (cinco anos), mas a </a:t>
            </a:r>
            <a:r>
              <a:rPr lang="pt-BR" sz="1400" dirty="0" err="1" smtClean="0">
                <a:latin typeface="Palatino Linotype" pitchFamily="18" charset="0"/>
              </a:rPr>
              <a:t>vintenária</a:t>
            </a:r>
            <a:r>
              <a:rPr lang="pt-BR" sz="1400" dirty="0" smtClean="0">
                <a:latin typeface="Palatino Linotype" pitchFamily="18" charset="0"/>
              </a:rPr>
              <a:t>. Precedentes da Terceira e da Quarta Turma. 3 - </a:t>
            </a:r>
            <a:r>
              <a:rPr lang="pt-BR" sz="1400" b="1" dirty="0" smtClean="0">
                <a:solidFill>
                  <a:srgbClr val="FF0000"/>
                </a:solidFill>
                <a:latin typeface="Palatino Linotype" pitchFamily="18" charset="0"/>
              </a:rPr>
              <a:t>Nos termos do entendimento dominante nesta Corte são devidos, na correção de caderneta de poupança, o IPC de junho de 1987 (26,06%) e o IPC de janeiro de 1989 (42,72%). </a:t>
            </a:r>
            <a:r>
              <a:rPr lang="pt-BR" sz="1400" dirty="0" smtClean="0">
                <a:latin typeface="Palatino Linotype" pitchFamily="18" charset="0"/>
              </a:rPr>
              <a:t>4 - Recurso especial não conhecido.(STJ, </a:t>
            </a:r>
            <a:r>
              <a:rPr lang="pt-BR" sz="1400" dirty="0" err="1" smtClean="0">
                <a:latin typeface="Palatino Linotype" pitchFamily="18" charset="0"/>
              </a:rPr>
              <a:t>REsp</a:t>
            </a:r>
            <a:r>
              <a:rPr lang="pt-BR" sz="1400" dirty="0" smtClean="0">
                <a:latin typeface="Palatino Linotype" pitchFamily="18" charset="0"/>
              </a:rPr>
              <a:t> 707151 / SP ; RECURSO ESPECIAL 2004/0169543-6, Rel.: Ministro FERNANDO GONÇALVES, Data do Julgamento: 17/05/2005, Data da Publicação/Fonte: DJ 01.08.2005 p. 471).</a:t>
            </a:r>
          </a:p>
          <a:p>
            <a:pPr algn="just"/>
            <a:r>
              <a:rPr lang="pt-BR" sz="1400" dirty="0" smtClean="0">
                <a:latin typeface="Palatino Linotype" pitchFamily="18" charset="0"/>
              </a:rPr>
              <a:t> </a:t>
            </a:r>
          </a:p>
          <a:p>
            <a:pPr algn="just"/>
            <a:r>
              <a:rPr lang="pt-BR" sz="1400" u="sng" dirty="0" smtClean="0">
                <a:latin typeface="Palatino Linotype" pitchFamily="18" charset="0"/>
              </a:rPr>
              <a:t>STJ - Caderneta de Poupança - Possibilidade de cumulação dos expurgos inflacionários das contas de poupança e dos ativos retidos.</a:t>
            </a:r>
            <a:endParaRPr lang="pt-BR" sz="1400" dirty="0" smtClean="0">
              <a:latin typeface="Palatino Linotype" pitchFamily="18" charset="0"/>
            </a:endParaRPr>
          </a:p>
          <a:p>
            <a:pPr algn="just"/>
            <a:r>
              <a:rPr lang="pt-BR" sz="1400" dirty="0" smtClean="0">
                <a:latin typeface="Palatino Linotype" pitchFamily="18" charset="0"/>
              </a:rPr>
              <a:t>PROCESSO CIVIL E ADMINISTRATIVO – AÇÃO  DE COBRANÇA - CORREÇÃO MONETÁRIA - PRESCRIÇÃO - ATIVOS RETIDOS E CADERNETA DE POUPANÇA- PEDIDOS CUMULADOS: POSSIBILIDADE. 1. A correção monetária das contas de poupança nos meses de junho/87 e janeiro/89, segundo jurisprudência do STJ, obedecem ao IPC, sendo responsável pelo pagamento o banco depositário. A ação de cobrança dessa diferença de correção monetária de saldo de caderneta de poupança prescreve em vinte anos. 2. A correção dos ativos retidos, de responsabilidade do BACEN, deve ser  realizada pelo BTNF. </a:t>
            </a:r>
            <a:r>
              <a:rPr lang="pt-BR" sz="1400" b="1" dirty="0" smtClean="0">
                <a:solidFill>
                  <a:srgbClr val="FF0000"/>
                </a:solidFill>
                <a:latin typeface="Palatino Linotype" pitchFamily="18" charset="0"/>
              </a:rPr>
              <a:t>3. Possibilidade de cumulação dos expurgos inflacionários das contas de poupança e dos ativos retidos. </a:t>
            </a:r>
            <a:r>
              <a:rPr lang="pt-BR" sz="1400" dirty="0" smtClean="0">
                <a:latin typeface="Palatino Linotype" pitchFamily="18" charset="0"/>
              </a:rPr>
              <a:t>4. Recurso da CEF </a:t>
            </a:r>
            <a:r>
              <a:rPr lang="pt-BR" sz="1400" dirty="0" err="1" smtClean="0">
                <a:latin typeface="Palatino Linotype" pitchFamily="18" charset="0"/>
              </a:rPr>
              <a:t>improvido</a:t>
            </a:r>
            <a:r>
              <a:rPr lang="pt-BR" sz="1400" dirty="0" smtClean="0">
                <a:latin typeface="Palatino Linotype" pitchFamily="18" charset="0"/>
              </a:rPr>
              <a:t> e recurso do BACEN provido" (</a:t>
            </a:r>
            <a:r>
              <a:rPr lang="pt-BR" sz="1400" dirty="0" err="1" smtClean="0">
                <a:latin typeface="Palatino Linotype" pitchFamily="18" charset="0"/>
              </a:rPr>
              <a:t>REsp</a:t>
            </a:r>
            <a:r>
              <a:rPr lang="pt-BR" sz="1400" dirty="0" smtClean="0">
                <a:latin typeface="Palatino Linotype" pitchFamily="18" charset="0"/>
              </a:rPr>
              <a:t> 636.396/RS, Rel. Min. Eliana Calmon, DJU de 23.05.05)</a:t>
            </a:r>
            <a:endParaRPr lang="pt-BR" sz="1400" dirty="0">
              <a:latin typeface="Palatino Linotype" pitchFamily="18" charset="0"/>
            </a:endParaRP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42910" y="857232"/>
            <a:ext cx="7772400" cy="1829761"/>
          </a:xfrm>
        </p:spPr>
        <p:txBody>
          <a:bodyPr/>
          <a:lstStyle/>
          <a:p>
            <a:pPr algn="ctr"/>
            <a:r>
              <a:rPr lang="pt-BR" dirty="0" smtClean="0">
                <a:latin typeface="Palatino Linotype" pitchFamily="18" charset="0"/>
              </a:rPr>
              <a:t>ENTENDIMENTO</a:t>
            </a:r>
            <a:br>
              <a:rPr lang="pt-BR" dirty="0" smtClean="0">
                <a:latin typeface="Palatino Linotype" pitchFamily="18" charset="0"/>
              </a:rPr>
            </a:br>
            <a:r>
              <a:rPr lang="pt-BR" dirty="0" smtClean="0">
                <a:latin typeface="Palatino Linotype" pitchFamily="18" charset="0"/>
              </a:rPr>
              <a:t>JURISPRUDENCIAL</a:t>
            </a:r>
            <a:endParaRPr lang="pt-BR" dirty="0">
              <a:latin typeface="Palatino Linotype" pitchFamily="18" charset="0"/>
            </a:endParaRPr>
          </a:p>
        </p:txBody>
      </p:sp>
      <p:sp>
        <p:nvSpPr>
          <p:cNvPr id="3" name="Subtítulo 2"/>
          <p:cNvSpPr>
            <a:spLocks noGrp="1"/>
          </p:cNvSpPr>
          <p:nvPr>
            <p:ph type="subTitle" idx="1"/>
          </p:nvPr>
        </p:nvSpPr>
        <p:spPr>
          <a:xfrm>
            <a:off x="685800" y="3212976"/>
            <a:ext cx="7772400" cy="1598335"/>
          </a:xfrm>
        </p:spPr>
        <p:txBody>
          <a:bodyPr>
            <a:normAutofit fontScale="62500" lnSpcReduction="20000"/>
          </a:bodyPr>
          <a:lstStyle/>
          <a:p>
            <a:pPr algn="ctr"/>
            <a:r>
              <a:rPr lang="pt-BR" b="1" u="sng" dirty="0" smtClean="0">
                <a:latin typeface="Palatino Linotype" pitchFamily="18" charset="0"/>
              </a:rPr>
              <a:t>Casos Práticos</a:t>
            </a:r>
          </a:p>
          <a:p>
            <a:pPr algn="ctr"/>
            <a:endParaRPr lang="pt-BR" b="1" u="sng" dirty="0" smtClean="0">
              <a:latin typeface="Palatino Linotype" pitchFamily="18" charset="0"/>
            </a:endParaRPr>
          </a:p>
          <a:p>
            <a:pPr algn="ctr"/>
            <a:r>
              <a:rPr lang="pt-BR" dirty="0" smtClean="0">
                <a:latin typeface="Palatino Linotype" pitchFamily="18" charset="0"/>
              </a:rPr>
              <a:t>Supremo Tribunal Federal</a:t>
            </a:r>
          </a:p>
          <a:p>
            <a:pPr algn="ctr"/>
            <a:r>
              <a:rPr lang="pt-BR" dirty="0" smtClean="0">
                <a:latin typeface="Palatino Linotype" pitchFamily="18" charset="0"/>
              </a:rPr>
              <a:t>Superior Tribunal de Justiça</a:t>
            </a:r>
          </a:p>
          <a:p>
            <a:pPr algn="ctr"/>
            <a:r>
              <a:rPr lang="pt-BR" dirty="0" smtClean="0">
                <a:latin typeface="Palatino Linotype" pitchFamily="18" charset="0"/>
              </a:rPr>
              <a:t>Tribunais Regionais Federais e de Justiça</a:t>
            </a:r>
          </a:p>
          <a:p>
            <a:pPr algn="ctr"/>
            <a:r>
              <a:rPr lang="pt-BR" dirty="0" smtClean="0">
                <a:latin typeface="Palatino Linotype" pitchFamily="18" charset="0"/>
              </a:rPr>
              <a:t>Tribunais de Contas</a:t>
            </a:r>
            <a:endParaRPr lang="pt-BR" dirty="0">
              <a:latin typeface="Palatino Linotype" pitchFamily="18" charset="0"/>
            </a:endParaRPr>
          </a:p>
        </p:txBody>
      </p:sp>
    </p:spTree>
  </p:cSld>
  <p:clrMapOvr>
    <a:masterClrMapping/>
  </p:clrMapOvr>
  <p:transition>
    <p:fade/>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571472" y="928670"/>
            <a:ext cx="8143932" cy="4570482"/>
          </a:xfrm>
          <a:prstGeom prst="rect">
            <a:avLst/>
          </a:prstGeom>
          <a:noFill/>
        </p:spPr>
        <p:txBody>
          <a:bodyPr wrap="square" rtlCol="0">
            <a:spAutoFit/>
          </a:bodyPr>
          <a:lstStyle/>
          <a:p>
            <a:pPr algn="ctr"/>
            <a:r>
              <a:rPr lang="pt-BR" b="1" dirty="0" smtClean="0">
                <a:latin typeface="Palatino Linotype" pitchFamily="18" charset="0"/>
              </a:rPr>
              <a:t>Supremo Tribunal Federal</a:t>
            </a:r>
          </a:p>
          <a:p>
            <a:pPr algn="just"/>
            <a:endParaRPr lang="pt-BR" sz="1400" dirty="0" smtClean="0">
              <a:latin typeface="Palatino Linotype" pitchFamily="18" charset="0"/>
            </a:endParaRPr>
          </a:p>
          <a:p>
            <a:pPr algn="just"/>
            <a:endParaRPr lang="pt-BR" sz="1400" dirty="0" smtClean="0">
              <a:latin typeface="Palatino Linotype" pitchFamily="18" charset="0"/>
            </a:endParaRPr>
          </a:p>
          <a:p>
            <a:pPr algn="just"/>
            <a:r>
              <a:rPr lang="pt-BR" sz="1400" b="1" dirty="0" smtClean="0">
                <a:latin typeface="Palatino Linotype" pitchFamily="18" charset="0"/>
              </a:rPr>
              <a:t>Situação:</a:t>
            </a:r>
            <a:r>
              <a:rPr lang="pt-BR" sz="1400" i="1" dirty="0" smtClean="0">
                <a:latin typeface="Palatino Linotype" pitchFamily="18" charset="0"/>
              </a:rPr>
              <a:t> Extensão de vantagem aos inativos. Necessidade de caráter geral.</a:t>
            </a:r>
          </a:p>
          <a:p>
            <a:pPr algn="just"/>
            <a:endParaRPr lang="pt-BR" sz="1400" i="1" dirty="0" smtClean="0">
              <a:latin typeface="Palatino Linotype" pitchFamily="18" charset="0"/>
            </a:endParaRPr>
          </a:p>
          <a:p>
            <a:pPr algn="just"/>
            <a:endParaRPr lang="pt-BR" sz="1400" b="1" dirty="0" smtClean="0">
              <a:latin typeface="Palatino Linotype" pitchFamily="18" charset="0"/>
            </a:endParaRPr>
          </a:p>
          <a:p>
            <a:pPr algn="just"/>
            <a:r>
              <a:rPr lang="pt-BR" sz="1400" dirty="0" smtClean="0">
                <a:latin typeface="Palatino Linotype" pitchFamily="18" charset="0"/>
              </a:rPr>
              <a:t>“</a:t>
            </a:r>
            <a:r>
              <a:rPr lang="pt-BR" sz="1400" dirty="0">
                <a:latin typeface="Palatino Linotype" pitchFamily="18" charset="0"/>
              </a:rPr>
              <a:t>DIREITO INTERTEMPORAL. PARIDADE REMUNERATÓRIA ENTRE SERVIDORES ATIVOS E INATIVOS QUE INGRESSARAM NO SERVIÇO PÚBLICO ANTES DA EC 41/2003 E SE APOSENTARAM APÓS A REFERIDA EMENDA . POSSIBILIDADE. ARTS. 6º E 7º DA EC 41/2003, E ARTS. 2º E 3º DA EC 47/2005. REGRAS DE TRANSIÇÃO. REPERCUSSÃO GERAL RECONHECIDA. RECURSO PARCIALMENTE PROVIDO. I </a:t>
            </a:r>
            <a:r>
              <a:rPr lang="pt-BR" sz="1500" b="1" dirty="0">
                <a:solidFill>
                  <a:srgbClr val="FF0000"/>
                </a:solidFill>
                <a:latin typeface="Palatino Linotype" pitchFamily="18" charset="0"/>
              </a:rPr>
              <a:t>- Estende-se aos servidores inativos a gratificação extensiva, em caráter genérico, a todos os servidores em atividade, independentemente da natureza da função exercida ou do local onde o serviço é prestado </a:t>
            </a:r>
            <a:r>
              <a:rPr lang="pt-BR" sz="1400" dirty="0">
                <a:latin typeface="Palatino Linotype" pitchFamily="18" charset="0"/>
              </a:rPr>
              <a:t>(art. 40, § 8º, da Constituição). II - Os servidores que ingressaram no serviço público antes da EC 41/2003, mas que se aposentaram após a referida emenda, possuem direito à paridade remuneratória e à integralidade no cálculo de seus proventos, desde que observadas as regras de transição especificadas nos </a:t>
            </a:r>
            <a:r>
              <a:rPr lang="pt-BR" sz="1400" dirty="0" err="1">
                <a:latin typeface="Palatino Linotype" pitchFamily="18" charset="0"/>
              </a:rPr>
              <a:t>arts</a:t>
            </a:r>
            <a:r>
              <a:rPr lang="pt-BR" sz="1400" dirty="0">
                <a:latin typeface="Palatino Linotype" pitchFamily="18" charset="0"/>
              </a:rPr>
              <a:t>. 2º e 3º da EC 47/2005. III - Recurso extraordinário parcialmente provido</a:t>
            </a:r>
            <a:r>
              <a:rPr lang="pt-BR" sz="1400" dirty="0" smtClean="0">
                <a:latin typeface="Palatino Linotype" pitchFamily="18" charset="0"/>
              </a:rPr>
              <a:t>” (</a:t>
            </a:r>
            <a:r>
              <a:rPr lang="pt-BR" sz="1400" dirty="0">
                <a:latin typeface="Palatino Linotype" pitchFamily="18" charset="0"/>
              </a:rPr>
              <a:t>RE 590.260, Relator o Ministro Ricardo </a:t>
            </a:r>
            <a:r>
              <a:rPr lang="pt-BR" sz="1400" dirty="0" err="1">
                <a:latin typeface="Palatino Linotype" pitchFamily="18" charset="0"/>
              </a:rPr>
              <a:t>Lewandowski</a:t>
            </a:r>
            <a:r>
              <a:rPr lang="pt-BR" sz="1400" dirty="0">
                <a:latin typeface="Palatino Linotype" pitchFamily="18" charset="0"/>
              </a:rPr>
              <a:t>, Plenário, </a:t>
            </a:r>
            <a:r>
              <a:rPr lang="pt-BR" sz="1400" dirty="0" err="1">
                <a:latin typeface="Palatino Linotype" pitchFamily="18" charset="0"/>
              </a:rPr>
              <a:t>DJe</a:t>
            </a:r>
            <a:r>
              <a:rPr lang="pt-BR" sz="1400" dirty="0">
                <a:latin typeface="Palatino Linotype" pitchFamily="18" charset="0"/>
              </a:rPr>
              <a:t> 23.10.2009, grifos nossos). </a:t>
            </a:r>
            <a:r>
              <a:rPr lang="pt-BR" sz="1400" dirty="0" smtClean="0">
                <a:latin typeface="Palatino Linotype" pitchFamily="18" charset="0"/>
              </a:rPr>
              <a:t>[...]”</a:t>
            </a:r>
            <a:r>
              <a:rPr lang="pt-BR" sz="1600" dirty="0">
                <a:latin typeface="Palatino Linotype" pitchFamily="18" charset="0"/>
              </a:rPr>
              <a:t> </a:t>
            </a:r>
            <a:r>
              <a:rPr lang="pt-BR" sz="1600" b="1" dirty="0" smtClean="0">
                <a:latin typeface="Palatino Linotype" pitchFamily="18" charset="0"/>
              </a:rPr>
              <a:t>No mesmo sentido: </a:t>
            </a:r>
            <a:r>
              <a:rPr lang="pt-BR" sz="1600" i="1" dirty="0" smtClean="0">
                <a:latin typeface="Palatino Linotype" pitchFamily="18" charset="0"/>
              </a:rPr>
              <a:t>Recurso Extraordinário 633.823/Paraná, Relator Min. Ricardo </a:t>
            </a:r>
            <a:r>
              <a:rPr lang="pt-BR" sz="1600" i="1" dirty="0" err="1" smtClean="0">
                <a:latin typeface="Palatino Linotype" pitchFamily="18" charset="0"/>
              </a:rPr>
              <a:t>Lewandowski</a:t>
            </a:r>
            <a:r>
              <a:rPr lang="pt-BR" sz="1600" i="1" dirty="0" smtClean="0">
                <a:latin typeface="Palatino Linotype" pitchFamily="18" charset="0"/>
              </a:rPr>
              <a:t> , 14 de Maio de 2013.</a:t>
            </a:r>
          </a:p>
          <a:p>
            <a:pPr algn="just"/>
            <a:endParaRPr lang="pt-BR" sz="1400" dirty="0" smtClean="0">
              <a:latin typeface="Palatino Linotype" pitchFamily="18" charset="0"/>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51520" y="188639"/>
            <a:ext cx="8712968" cy="5016758"/>
          </a:xfrm>
          <a:prstGeom prst="rect">
            <a:avLst/>
          </a:prstGeom>
        </p:spPr>
        <p:txBody>
          <a:bodyPr wrap="square">
            <a:spAutoFit/>
          </a:bodyPr>
          <a:lstStyle/>
          <a:p>
            <a:pPr algn="just"/>
            <a:endParaRPr lang="pt-BR" sz="1600" dirty="0" smtClean="0">
              <a:latin typeface="Palatino Linotype" pitchFamily="18" charset="0"/>
            </a:endParaRPr>
          </a:p>
          <a:p>
            <a:pPr algn="just"/>
            <a:endParaRPr lang="pt-BR" sz="1600" dirty="0" smtClean="0">
              <a:latin typeface="Palatino Linotype" pitchFamily="18" charset="0"/>
            </a:endParaRPr>
          </a:p>
          <a:p>
            <a:pPr algn="just"/>
            <a:endParaRPr lang="pt-BR" sz="1600" dirty="0" smtClean="0">
              <a:latin typeface="Palatino Linotype" pitchFamily="18" charset="0"/>
            </a:endParaRPr>
          </a:p>
          <a:p>
            <a:pPr algn="just"/>
            <a:r>
              <a:rPr lang="pt-BR" sz="1600" dirty="0" smtClean="0">
                <a:latin typeface="Palatino Linotype" pitchFamily="18" charset="0"/>
              </a:rPr>
              <a:t>ADMINISTRATIVO. SERVIDOR PÚBLICO. APOSENTADORIA COMPULSÓRIA. PRESTAÇÃO DE SERVIÇO DEPOIS DE COMPLETAR 70 (SETENTA) ANOS DE IDADE. CÔMPUTO PARA FINS DE CÁLCULO DA APOSENTADORIA E ANUÊNIOS. IMPOSSIBILIDADE. ÓBICE CONSTITUCIONAL. ART. 40, II, DA 187 DA LEI Nº 8.112/90. 1. O servidor público aposenta-se compulsoriamente ao completar a idade limite de 70 (setenta) anos, com proventos proporcionais ao tempo de serviço (redação original do art. 40, II, da 187 da Lei n 8.112/90). 2. </a:t>
            </a:r>
            <a:r>
              <a:rPr lang="pt-BR" sz="1600" b="1" dirty="0" smtClean="0">
                <a:solidFill>
                  <a:srgbClr val="FF0000"/>
                </a:solidFill>
                <a:latin typeface="Palatino Linotype" pitchFamily="18" charset="0"/>
              </a:rPr>
              <a:t>Ainda que o servidor tenha trabalhado além da idade-limite de permanência no serviço público, por negligência da Administração, não pode o respectivo tempo de serviço ser computado para fins de cálculo dos proventos de aposentadoria e </a:t>
            </a:r>
            <a:r>
              <a:rPr lang="pt-BR" sz="1600" b="1" dirty="0" err="1" smtClean="0">
                <a:solidFill>
                  <a:srgbClr val="FF0000"/>
                </a:solidFill>
                <a:latin typeface="Palatino Linotype" pitchFamily="18" charset="0"/>
              </a:rPr>
              <a:t>anuênios</a:t>
            </a:r>
            <a:r>
              <a:rPr lang="pt-BR" sz="1600" b="1" dirty="0" smtClean="0">
                <a:solidFill>
                  <a:srgbClr val="FF0000"/>
                </a:solidFill>
                <a:latin typeface="Palatino Linotype" pitchFamily="18" charset="0"/>
              </a:rPr>
              <a:t>, por expressa vedação constitucional. Ausência, na espécie, de locupletamento ilícito da Administração</a:t>
            </a:r>
            <a:r>
              <a:rPr lang="pt-BR" sz="1600" dirty="0" smtClean="0">
                <a:latin typeface="Palatino Linotype" pitchFamily="18" charset="0"/>
              </a:rPr>
              <a:t>, tendo-se em vista a regular contraprestação pelo serviço prestado nos 4 (quatro) meses que sucederam a implementação da idade máxima. Precedente desta Corte (AC 1997.01.00.026788-4/RO, Rel. Desembargador Federal Tourinho Neto, Segunda Turma, DJ de 20/06/2002, p.60). 3. Apelação a que se nega provimento. (TRF-1 - AC: 36342 RO 1997.01.00.036342-6, Relator: DESEMBARGADOR FEDERAL JOSÉ AMILCAR MACHADO, Data de Julgamento: 16/04/2008, PRIMEIRA TURMA, Data de Publicação: 06/05/2008 e-DJF1 p.09)</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95536" y="260648"/>
            <a:ext cx="8352928" cy="6555641"/>
          </a:xfrm>
          <a:prstGeom prst="rect">
            <a:avLst/>
          </a:prstGeom>
          <a:noFill/>
        </p:spPr>
        <p:txBody>
          <a:bodyPr wrap="square" rtlCol="0">
            <a:spAutoFit/>
          </a:bodyPr>
          <a:lstStyle/>
          <a:p>
            <a:pPr algn="just"/>
            <a:r>
              <a:rPr lang="pt-BR" sz="1400" b="1" dirty="0" smtClean="0">
                <a:latin typeface="Palatino Linotype" pitchFamily="18" charset="0"/>
              </a:rPr>
              <a:t>Situação</a:t>
            </a:r>
            <a:r>
              <a:rPr lang="pt-BR" sz="1400" dirty="0" smtClean="0">
                <a:latin typeface="Palatino Linotype" pitchFamily="18" charset="0"/>
              </a:rPr>
              <a:t>: </a:t>
            </a:r>
            <a:r>
              <a:rPr lang="pt-BR" sz="1400" i="1" dirty="0" smtClean="0">
                <a:latin typeface="Palatino Linotype" pitchFamily="18" charset="0"/>
              </a:rPr>
              <a:t>ocupante de cargo em comissão e Regime próprio de previdência social</a:t>
            </a:r>
          </a:p>
          <a:p>
            <a:pPr algn="just"/>
            <a:endParaRPr lang="pt-BR" sz="1400" i="1" dirty="0" smtClean="0">
              <a:latin typeface="Palatino Linotype" pitchFamily="18" charset="0"/>
            </a:endParaRPr>
          </a:p>
          <a:p>
            <a:pPr algn="just"/>
            <a:r>
              <a:rPr lang="pt-BR" sz="1400" dirty="0" smtClean="0">
                <a:latin typeface="Palatino Linotype" pitchFamily="18" charset="0"/>
              </a:rPr>
              <a:t>EMENTA: I. Ação direta de inconstitucionalidade: seu cabimento - sedimentado na jurisprudência do Tribunal - para questionar a compatibilidade de emenda constitucional com os limites formais ou materiais impostos pela Constituição ao poder constituinte derivado: precedentes. II. Previdência social (CF, art. 40, § 13, cf. EC 20/98): </a:t>
            </a:r>
            <a:r>
              <a:rPr lang="pt-BR" sz="1400" b="1" dirty="0" smtClean="0">
                <a:solidFill>
                  <a:srgbClr val="FF0000"/>
                </a:solidFill>
                <a:latin typeface="Palatino Linotype" pitchFamily="18" charset="0"/>
              </a:rPr>
              <a:t>submissão dos ocupantes exclusivamente de cargos em comissão, assim como os de outro cargo temporário ou de emprego público ao regime geral da previdência social: </a:t>
            </a:r>
            <a:r>
              <a:rPr lang="pt-BR" sz="1400" b="1" dirty="0" err="1" smtClean="0">
                <a:solidFill>
                  <a:srgbClr val="FF0000"/>
                </a:solidFill>
                <a:latin typeface="Palatino Linotype" pitchFamily="18" charset="0"/>
              </a:rPr>
              <a:t>argüição</a:t>
            </a:r>
            <a:r>
              <a:rPr lang="pt-BR" sz="1400" b="1" dirty="0" smtClean="0">
                <a:solidFill>
                  <a:srgbClr val="FF0000"/>
                </a:solidFill>
                <a:latin typeface="Palatino Linotype" pitchFamily="18" charset="0"/>
              </a:rPr>
              <a:t> de inconstitucionalidade do preceito por tendente a abolir a "forma federativa do Estado" (CF, art. 60, § 4º, I): improcedência. </a:t>
            </a:r>
            <a:r>
              <a:rPr lang="pt-BR" sz="1400" dirty="0" smtClean="0">
                <a:latin typeface="Palatino Linotype" pitchFamily="18" charset="0"/>
              </a:rPr>
              <a:t>1. A "forma federativa de Estado" - elevado a princípio intangível por todas as Constituições da República - não pode ser conceituada a partir de um modelo ideal e </a:t>
            </a:r>
            <a:r>
              <a:rPr lang="pt-BR" sz="1400" dirty="0" err="1" smtClean="0">
                <a:latin typeface="Palatino Linotype" pitchFamily="18" charset="0"/>
              </a:rPr>
              <a:t>apriorístico</a:t>
            </a:r>
            <a:r>
              <a:rPr lang="pt-BR" sz="1400" dirty="0" smtClean="0">
                <a:latin typeface="Palatino Linotype" pitchFamily="18" charset="0"/>
              </a:rPr>
              <a:t> de Federação, mas, sim, daquele que o constituinte originário concretamente adotou e, como o adotou, erigiu em limite material imposto às futuras emendas à Constituição; de resto as limitações materiais ao poder constituinte de reforma, que o art. 60, § 4º, da Lei Fundamental enumera, não significam a intangibilidade literal da respectiva disciplina na Constituição originária, mas apenas a proteção do núcleo essencial dos princípios e institutos cuja preservação nelas se protege. 2. À vista do modelo ainda acentuadamente centralizado do federalismo adotado pela versão originária da Constituição de 1988, o preceito questionado da EC 20/98 nem tende a aboli-lo, nem sequer a afetá-lo. 3. Já assentou o Tribunal (MS 23047-MC, Pertence), que no novo art. 40 e seus parágrafos da Constituição (cf. EC 20/98), nela, pouco inovou "sob a perspectiva da Federação, a explicitação de que aos servidores efetivos dos Estados, do Distrito Federal e dos Municípios, "é assegurado regime de previdência de caráter contributivo, observados critérios que preservem o equilíbrio financeiro e atuarial", assim como as normas relativas às respectivas aposentadorias e pensões, objeto dos seus numerosos parágrafos: afinal, toda a disciplina constitucional originária do regime dos servidores públicos - inclusive a do seu regime previdenciário - já abrangia os três níveis da organização federativa, impondo-se à observância de todas as unidades federadas, ainda quando - com base no art. 149, </a:t>
            </a:r>
            <a:r>
              <a:rPr lang="pt-BR" sz="1400" dirty="0" err="1" smtClean="0">
                <a:latin typeface="Palatino Linotype" pitchFamily="18" charset="0"/>
              </a:rPr>
              <a:t>parág</a:t>
            </a:r>
            <a:r>
              <a:rPr lang="pt-BR" sz="1400" dirty="0" smtClean="0">
                <a:latin typeface="Palatino Linotype" pitchFamily="18" charset="0"/>
              </a:rPr>
              <a:t>. único - que a proposta não altera - organizem sistema previdenciário próprio para os seus servidores": análise da evolução do tema, do texto constitucional de 1988, passando pela EC 3/93, até a recente reforma previdenciária. [...] (ADI 2024, Relator(a):  Min. SEPÚLVEDA PERTENCE, Tribunal Pleno, julgado em 03/05/2007, </a:t>
            </a:r>
            <a:r>
              <a:rPr lang="pt-BR" sz="1400" dirty="0" err="1" smtClean="0">
                <a:latin typeface="Palatino Linotype" pitchFamily="18" charset="0"/>
              </a:rPr>
              <a:t>DJe</a:t>
            </a:r>
            <a:r>
              <a:rPr lang="pt-BR" sz="1400" dirty="0" smtClean="0">
                <a:latin typeface="Palatino Linotype" pitchFamily="18" charset="0"/>
              </a:rPr>
              <a:t>-042 DIVULG 21-06-2007 PUBLIC 22-06-2007 DJ 22-06-2007 PP-00016 EMENT VOL-02281-01 PP-00128 RDDT n. 143, 2007, p. 230-231) </a:t>
            </a:r>
            <a:endParaRPr lang="pt-BR" sz="1400" dirty="0">
              <a:latin typeface="Palatino Linotype" pitchFamily="18" charset="0"/>
            </a:endParaRP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85720" y="428604"/>
            <a:ext cx="8572560" cy="5616922"/>
          </a:xfrm>
          <a:prstGeom prst="rect">
            <a:avLst/>
          </a:prstGeom>
          <a:noFill/>
        </p:spPr>
        <p:txBody>
          <a:bodyPr wrap="square" rtlCol="0">
            <a:spAutoFit/>
          </a:bodyPr>
          <a:lstStyle/>
          <a:p>
            <a:pPr algn="just"/>
            <a:r>
              <a:rPr lang="pt-BR" sz="1600" b="1" dirty="0" err="1" smtClean="0">
                <a:latin typeface="Palatino Linotype" pitchFamily="18" charset="0"/>
              </a:rPr>
              <a:t>ADI´</a:t>
            </a:r>
            <a:r>
              <a:rPr lang="pt-BR" sz="1600" b="1" dirty="0" smtClean="0">
                <a:latin typeface="Palatino Linotype" pitchFamily="18" charset="0"/>
              </a:rPr>
              <a:t>s nº 3105 e 3128. Constitucionalidade da EC nº 41/03:</a:t>
            </a:r>
          </a:p>
          <a:p>
            <a:pPr algn="just"/>
            <a:endParaRPr lang="pt-BR" sz="1400" b="1" dirty="0" smtClean="0">
              <a:latin typeface="Palatino Linotype" pitchFamily="18" charset="0"/>
            </a:endParaRPr>
          </a:p>
          <a:p>
            <a:pPr algn="just"/>
            <a:r>
              <a:rPr lang="pt-BR" sz="1400" dirty="0" smtClean="0">
                <a:latin typeface="Palatino Linotype" pitchFamily="18" charset="0"/>
              </a:rPr>
              <a:t>EMENTAS: [...] No ordenamento jurídico vigente, não há norma, expressa nem sistemática, que atribua à condição jurídico-subjetiva da aposentadoria de servidor público o efeito de lhe gerar direito subjetivo como poder de subtrair ad </a:t>
            </a:r>
            <a:r>
              <a:rPr lang="pt-BR" sz="1400" dirty="0" err="1" smtClean="0">
                <a:latin typeface="Palatino Linotype" pitchFamily="18" charset="0"/>
              </a:rPr>
              <a:t>aeternum</a:t>
            </a:r>
            <a:r>
              <a:rPr lang="pt-BR" sz="1400" dirty="0" smtClean="0">
                <a:latin typeface="Palatino Linotype" pitchFamily="18" charset="0"/>
              </a:rPr>
              <a:t> a percepção dos respectivos proventos e pensões à incidência de lei tributária que, anterior ou ulterior, os submeta à incidência de contribuição </a:t>
            </a:r>
            <a:r>
              <a:rPr lang="pt-BR" sz="1400" dirty="0" err="1" smtClean="0">
                <a:latin typeface="Palatino Linotype" pitchFamily="18" charset="0"/>
              </a:rPr>
              <a:t>previdencial</a:t>
            </a:r>
            <a:r>
              <a:rPr lang="pt-BR" sz="1400" dirty="0" smtClean="0">
                <a:latin typeface="Palatino Linotype" pitchFamily="18" charset="0"/>
              </a:rPr>
              <a:t>. Noutras palavras, </a:t>
            </a:r>
            <a:r>
              <a:rPr lang="pt-BR" sz="1500" b="1" dirty="0" smtClean="0">
                <a:solidFill>
                  <a:srgbClr val="FF0000"/>
                </a:solidFill>
                <a:latin typeface="Palatino Linotype" pitchFamily="18" charset="0"/>
              </a:rPr>
              <a:t>não há, em nosso ordenamento, nenhuma norma jurídica válida que, como efeito específico do fato jurídico da aposentadoria, lhe imunize os proventos e as pensões, de modo absoluto, à tributação de ordem constitucional, qualquer que seja a modalidade do tributo eleito, donde não haver, a respeito, direito adquirido com o </a:t>
            </a:r>
            <a:r>
              <a:rPr lang="pt-BR" sz="1500" b="1" dirty="0" err="1" smtClean="0">
                <a:solidFill>
                  <a:srgbClr val="FF0000"/>
                </a:solidFill>
                <a:latin typeface="Palatino Linotype" pitchFamily="18" charset="0"/>
              </a:rPr>
              <a:t>aposentamento</a:t>
            </a:r>
            <a:r>
              <a:rPr lang="pt-BR" sz="1500" b="1" dirty="0" smtClean="0">
                <a:solidFill>
                  <a:srgbClr val="FF0000"/>
                </a:solidFill>
                <a:latin typeface="Palatino Linotype" pitchFamily="18" charset="0"/>
              </a:rPr>
              <a:t>. </a:t>
            </a:r>
            <a:r>
              <a:rPr lang="pt-BR" sz="1400" dirty="0" smtClean="0">
                <a:latin typeface="Palatino Linotype" pitchFamily="18" charset="0"/>
              </a:rPr>
              <a:t>2. [...] Regra não retroativa. Instrumento de atuação do Estado na área da previdência social. Obediência aos princípios da solidariedade e do equilíbrio financeiro e atuarial, bem como aos objetivos constitucionais de universalidade, equidade na forma de participação no custeio e diversidade da base de financiamento. Ação julgada improcedente em relação ao art. 4º, caput, da EC nº 41/2003. Votos vencidos. Aplicação dos </a:t>
            </a:r>
            <a:r>
              <a:rPr lang="pt-BR" sz="1400" dirty="0" err="1" smtClean="0">
                <a:latin typeface="Palatino Linotype" pitchFamily="18" charset="0"/>
              </a:rPr>
              <a:t>arts</a:t>
            </a:r>
            <a:r>
              <a:rPr lang="pt-BR" sz="1400" dirty="0" smtClean="0">
                <a:latin typeface="Palatino Linotype" pitchFamily="18" charset="0"/>
              </a:rPr>
              <a:t>. 149, caput, 150, I e III, 194, 195, caput, II e § 6º, e 201, caput, da CF. </a:t>
            </a:r>
            <a:r>
              <a:rPr lang="pt-BR" sz="1500" b="1" dirty="0" smtClean="0">
                <a:solidFill>
                  <a:srgbClr val="FF0000"/>
                </a:solidFill>
                <a:latin typeface="Palatino Linotype" pitchFamily="18" charset="0"/>
              </a:rPr>
              <a:t>Não é inconstitucional o art. 4º, caput, da Emenda Constitucional nº 41, de 19 de dezembro de 2003, que instituiu contribuição previdenciária sobre os proventos de aposentadoria e as pensões dos servidores públicos</a:t>
            </a:r>
            <a:r>
              <a:rPr lang="pt-BR" sz="1400" dirty="0" smtClean="0">
                <a:latin typeface="Palatino Linotype" pitchFamily="18" charset="0"/>
              </a:rPr>
              <a:t> da União, dos Estados, do Distrito Federal e dos Municípios, incluídas suas autarquias e fundações. [...] (ADI 3128, Relator(a):  Min. ELLEN GRACIE, Relator(a) p/ Acórdão:  Min. CEZAR PELUSO, Tribunal Pleno, julgado em 18/08/2004, DJ 18-02-2005 PP-00004 EMENT VOL-02180-03 PP-00450 RDDT n. 135, 2006, p. 216-218) </a:t>
            </a:r>
          </a:p>
          <a:p>
            <a:pPr algn="just"/>
            <a:endParaRPr lang="pt-BR" sz="1400" dirty="0" smtClean="0">
              <a:latin typeface="Palatino Linotype" pitchFamily="18" charset="0"/>
            </a:endParaRPr>
          </a:p>
          <a:p>
            <a:pPr algn="just"/>
            <a:r>
              <a:rPr lang="pt-BR" sz="1400" dirty="0" smtClean="0">
                <a:latin typeface="Palatino Linotype" pitchFamily="18" charset="0"/>
              </a:rPr>
              <a:t>Voto vencido. A favor da inconstitucionalidade. </a:t>
            </a:r>
            <a:r>
              <a:rPr lang="pt-BR" sz="1400" i="1" dirty="0" smtClean="0">
                <a:latin typeface="Palatino Linotype" pitchFamily="18" charset="0"/>
              </a:rPr>
              <a:t>O ministro Celso de Mello suscitou o princípio da proibição do retrocesso que, em termos de direitos fundamentais de caráter social, impede que sejam desconstituídas conquistas já alcançadas pelo cidadão.</a:t>
            </a:r>
          </a:p>
        </p:txBody>
      </p:sp>
    </p:spTree>
  </p:cSld>
  <p:clrMapOvr>
    <a:masterClrMapping/>
  </p:clrMapOvr>
  <p:transition>
    <p:fade/>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85720" y="857232"/>
            <a:ext cx="8643998" cy="3893374"/>
          </a:xfrm>
          <a:prstGeom prst="rect">
            <a:avLst/>
          </a:prstGeom>
          <a:noFill/>
        </p:spPr>
        <p:txBody>
          <a:bodyPr wrap="square" rtlCol="0">
            <a:spAutoFit/>
          </a:bodyPr>
          <a:lstStyle/>
          <a:p>
            <a:pPr algn="just"/>
            <a:r>
              <a:rPr lang="pt-BR" sz="1600" b="1" dirty="0" smtClean="0">
                <a:latin typeface="Palatino Linotype" pitchFamily="18" charset="0"/>
              </a:rPr>
              <a:t>ADI nº 3104. </a:t>
            </a:r>
            <a:r>
              <a:rPr lang="pt-BR" sz="1600" i="1" dirty="0" smtClean="0">
                <a:latin typeface="Palatino Linotype" pitchFamily="18" charset="0"/>
              </a:rPr>
              <a:t>Impossibilidade de </a:t>
            </a:r>
            <a:r>
              <a:rPr lang="pt-BR" sz="1600" i="1" dirty="0" err="1" smtClean="0">
                <a:latin typeface="Palatino Linotype" pitchFamily="18" charset="0"/>
              </a:rPr>
              <a:t>aposentação</a:t>
            </a:r>
            <a:r>
              <a:rPr lang="pt-BR" sz="1600" i="1" dirty="0" smtClean="0">
                <a:latin typeface="Palatino Linotype" pitchFamily="18" charset="0"/>
              </a:rPr>
              <a:t> pelo artigo 8º da EC nº 20/98.</a:t>
            </a:r>
          </a:p>
          <a:p>
            <a:pPr algn="just"/>
            <a:endParaRPr lang="pt-BR" sz="1400" dirty="0" smtClean="0">
              <a:latin typeface="Palatino Linotype" pitchFamily="18" charset="0"/>
            </a:endParaRPr>
          </a:p>
          <a:p>
            <a:pPr algn="just"/>
            <a:r>
              <a:rPr lang="pt-BR" sz="1400" dirty="0" smtClean="0">
                <a:latin typeface="Palatino Linotype" pitchFamily="18" charset="0"/>
              </a:rPr>
              <a:t>EMENTA: CONSTITUCIONAL. PREVIDENCIÁRIO. ART. 2º E EXPRESSÃO '8º' DO ART. 10, AMBOS DA EMENDA CONSTITUCIONAL N. 41/2003. APOSENTADORIA. TEMPUS REGIT ACTUM. REGIME JURÍDICO. DIREITO ADQUIRIDO: NÃO-OCORRÊNCIA. 1. A aposentadoria é direito constitucional que se adquire e se introduz no patrimônio jurídico do interessado no momento de sua formalização pela entidade competente. 2. Em questões previdenciárias, aplicam-se as normas vigentes ao tempo da reunião dos requisitos de passagem para a inatividade. 3. </a:t>
            </a:r>
            <a:r>
              <a:rPr lang="pt-BR" sz="1500" b="1" dirty="0" smtClean="0">
                <a:solidFill>
                  <a:srgbClr val="FF0000"/>
                </a:solidFill>
                <a:latin typeface="Palatino Linotype" pitchFamily="18" charset="0"/>
              </a:rPr>
              <a:t>Somente os servidores públicos que preenchiam os requisitos estabelecidos na Emenda Constitucional 20/1998, durante a vigência das normas por ela fixadas, poderiam reclamar a aplicação das normas nela contida, com fundamento no art. 3º da Emenda Constitucional 41/2003. </a:t>
            </a:r>
            <a:r>
              <a:rPr lang="pt-BR" sz="1400" dirty="0" smtClean="0">
                <a:latin typeface="Palatino Linotype" pitchFamily="18" charset="0"/>
              </a:rPr>
              <a:t>4. </a:t>
            </a:r>
            <a:r>
              <a:rPr lang="pt-BR" sz="1500" b="1" dirty="0" smtClean="0">
                <a:solidFill>
                  <a:srgbClr val="FF0000"/>
                </a:solidFill>
                <a:latin typeface="Palatino Linotype" pitchFamily="18" charset="0"/>
              </a:rPr>
              <a:t>Os servidores públicos, que não tinham completado os requisitos para a aposentadoria quando do advento das novas normas constitucionais, passaram a ser regidos pelo regime previdenciário estatuído na Emenda Constitucional n. 41/2003, posteriormente alterada pela Emenda Constitucional n. 47/2005.</a:t>
            </a:r>
            <a:r>
              <a:rPr lang="pt-BR" sz="1400" dirty="0" smtClean="0">
                <a:latin typeface="Palatino Linotype" pitchFamily="18" charset="0"/>
              </a:rPr>
              <a:t> 5. Ação Direta de Inconstitucionalidade julgada improcedente. (ADI 3104, Relator(a):  Min. CÁRMEN LÚCIA, Tribunal Pleno, julgado em 26/09/2007, </a:t>
            </a:r>
            <a:r>
              <a:rPr lang="pt-BR" sz="1400" dirty="0" err="1" smtClean="0">
                <a:latin typeface="Palatino Linotype" pitchFamily="18" charset="0"/>
              </a:rPr>
              <a:t>DJe</a:t>
            </a:r>
            <a:r>
              <a:rPr lang="pt-BR" sz="1400" dirty="0" smtClean="0">
                <a:latin typeface="Palatino Linotype" pitchFamily="18" charset="0"/>
              </a:rPr>
              <a:t>-139 DIVULG 08-11-2007 PUBLIC 09-11-2007 DJ 09-11-2007 PP-00029 EMENT VOL-02297-01 PP-00139 RTJ VOL-00203-03 PP-00952) </a:t>
            </a:r>
            <a:endParaRPr lang="pt-BR" sz="1400" dirty="0">
              <a:latin typeface="Palatino Linotype" pitchFamily="18" charset="0"/>
            </a:endParaRPr>
          </a:p>
        </p:txBody>
      </p:sp>
    </p:spTree>
  </p:cSld>
  <p:clrMapOvr>
    <a:masterClrMapping/>
  </p:clrMapOvr>
  <p:transition>
    <p:fade/>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85720" y="857232"/>
            <a:ext cx="8643998" cy="4031873"/>
          </a:xfrm>
          <a:prstGeom prst="rect">
            <a:avLst/>
          </a:prstGeom>
          <a:noFill/>
        </p:spPr>
        <p:txBody>
          <a:bodyPr wrap="square" rtlCol="0">
            <a:spAutoFit/>
          </a:bodyPr>
          <a:lstStyle/>
          <a:p>
            <a:pPr algn="just"/>
            <a:r>
              <a:rPr lang="pt-BR" sz="1600" b="1" dirty="0" smtClean="0">
                <a:latin typeface="Palatino Linotype" pitchFamily="18" charset="0"/>
              </a:rPr>
              <a:t>Incidência de Contribuição Previdenciária</a:t>
            </a:r>
          </a:p>
          <a:p>
            <a:pPr algn="just"/>
            <a:endParaRPr lang="pt-BR" sz="1400" dirty="0" smtClean="0">
              <a:latin typeface="Palatino Linotype" pitchFamily="18" charset="0"/>
            </a:endParaRPr>
          </a:p>
          <a:p>
            <a:pPr algn="just"/>
            <a:r>
              <a:rPr lang="pt-BR" sz="1400" dirty="0" smtClean="0">
                <a:latin typeface="Palatino Linotype" pitchFamily="18" charset="0"/>
              </a:rPr>
              <a:t>EMENTA: CONSTITUCIONAL. REPERCUSSÃO GERAL. TRIBUTÁRIO. SERVIDOR PÚBLICO FEDERAL. REGIME PREVIDENCIÁRIO. CONTRIBUIÇÃO. BASE DE CÁLCULO. TERÇO CONSTITUCIONAL DE FÉRIAS. GRATIFICAÇÃO NATALINA (DÉCIMO-TERCEIRO SALÁRIO). HORAS EXTRAS. OUTROS PAGAMENTOS DE CARÁTER TRANSITÓRIO. LEIS 9.783/1999 E 10.887/2004. CARACTERIZAÇÃO DOS VALORES COMO REMUNERAÇÃO (BASE DE CÁLCULO DO TRIBUTO). ACÓRDÃO QUE CONCLUI PELA PRESENÇA DE PROPÓSITO ATUARIAL NA INCLUSÃO DOS VALORES NA BASE DE CÁLCULO DO TRIBUTO (SOLIDARIEDADE DO SISTEMA DE CUSTEIO). 1. </a:t>
            </a:r>
            <a:r>
              <a:rPr lang="pt-BR" sz="1500" b="1" dirty="0" smtClean="0">
                <a:solidFill>
                  <a:srgbClr val="FF0000"/>
                </a:solidFill>
                <a:latin typeface="Palatino Linotype" pitchFamily="18" charset="0"/>
              </a:rPr>
              <a:t>Recurso extraordinário em que se discute a exigibilidade da contribuição previdenciária incidente sobre adicionais e gratificações temporárias, tais como 'terço de férias', 'serviços extraordinários', 'adicional noturno', e 'adicional de insalubridade'. </a:t>
            </a:r>
            <a:r>
              <a:rPr lang="pt-BR" sz="1400" dirty="0" smtClean="0">
                <a:latin typeface="Palatino Linotype" pitchFamily="18" charset="0"/>
              </a:rPr>
              <a:t>Discussão sobre a caracterização dos valores como remuneração, e, portanto, insertos ou não na base de cálculo do tributo. Alegada impossibilidade de criação de fonte de custeio sem contrapartida de benefício direto ao contribuinte. Alcance do sistema previdenciário solidário e submetido ao equilíbrio atuarial e financeiro (</a:t>
            </a:r>
            <a:r>
              <a:rPr lang="pt-BR" sz="1400" dirty="0" err="1" smtClean="0">
                <a:latin typeface="Palatino Linotype" pitchFamily="18" charset="0"/>
              </a:rPr>
              <a:t>arts</a:t>
            </a:r>
            <a:r>
              <a:rPr lang="pt-BR" sz="1400" dirty="0" smtClean="0">
                <a:latin typeface="Palatino Linotype" pitchFamily="18" charset="0"/>
              </a:rPr>
              <a:t>. 40, 150, IV e 195, § 5º da Constituição). 2. Encaminhamento da questão pela existência de repercussão geral da matéria constitucional controvertida. (RE 593068 RG, Relator(a): Min. JOAQUIM BARBOSA, julgado em 07/05/2009, </a:t>
            </a:r>
            <a:r>
              <a:rPr lang="pt-BR" sz="1400" dirty="0" err="1" smtClean="0">
                <a:latin typeface="Palatino Linotype" pitchFamily="18" charset="0"/>
              </a:rPr>
              <a:t>DJe</a:t>
            </a:r>
            <a:r>
              <a:rPr lang="pt-BR" sz="1400" dirty="0" smtClean="0">
                <a:latin typeface="Palatino Linotype" pitchFamily="18" charset="0"/>
              </a:rPr>
              <a:t>-094 DIVULG 21-05-2009 PUBLIC 22-05-2009 EMENT VOL-02361-08 PP-01636 LEXSTF v. 31, n. 365, 2009, p. 285-295 ) </a:t>
            </a:r>
          </a:p>
        </p:txBody>
      </p:sp>
    </p:spTree>
  </p:cSld>
  <p:clrMapOvr>
    <a:masterClrMapping/>
  </p:clrMapOvr>
  <p:transition>
    <p:fade/>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42844" y="317748"/>
            <a:ext cx="8786842" cy="6540252"/>
          </a:xfrm>
          <a:prstGeom prst="rect">
            <a:avLst/>
          </a:prstGeom>
          <a:noFill/>
        </p:spPr>
        <p:txBody>
          <a:bodyPr wrap="square" rtlCol="0">
            <a:spAutoFit/>
          </a:bodyPr>
          <a:lstStyle/>
          <a:p>
            <a:pPr algn="just"/>
            <a:r>
              <a:rPr lang="pt-BR" sz="1400" dirty="0" smtClean="0">
                <a:latin typeface="Palatino Linotype" pitchFamily="18" charset="0"/>
              </a:rPr>
              <a:t>PROCESSUAL CIVIL. AGRAVO REGIMENTAL. RECURSO ESPECIAL. MANDADO DE SEGURANÇA. CONTRIBUIÇÃO PREVIDENCIÁRIA. VERBAS REMUNERATÓRIAS. FÉRIAS, ADICIONAL DE 1/3. NATUREZA SALARIAL. INCIDÊNCIA. COMPENSAÇÃO. OMISSÃO NÃO CONFIGURADA. INEXISTÊNCIA DE VIOLAÇÃO DO ART. 535, II, DO CPC. AUXÍLIO-DOENÇA, AUXÍLIO-ACIDENTE. VERBAS RECEBIDAS NOS 15 (QUINZE) PRIMEIROS DIAS DE AFASTAMENTO. NÃO-INCIDÊNCIA. SALÁRIO - MATERNIDADE. NATUREZA JURÍDICA. INCIDÊNCIA. HORAS-EXTRAS E ADICIONAIS NOTURNO, DE INSALUBRIDADE E DE PERICULOSIDADE. ACÓRDÃO RECORRIDO QUE DECIDIU A CONTROVÉRSIA À LUZ DE INTERPRETAÇÃO CONSTITUCIONAL. COMPETÊNCIA DO COLENDO SUPREMO TRIBUNAL FEDERAL. </a:t>
            </a:r>
            <a:r>
              <a:rPr lang="pt-BR" sz="1500" b="1" dirty="0" smtClean="0">
                <a:solidFill>
                  <a:srgbClr val="FF0000"/>
                </a:solidFill>
                <a:latin typeface="Palatino Linotype" pitchFamily="18" charset="0"/>
              </a:rPr>
              <a:t>1. Incide Imposto de Renda, em face da natureza salarial: (a) sobre o adicional de 1/3 sobre férias gozadas </a:t>
            </a:r>
            <a:r>
              <a:rPr lang="pt-BR" sz="1400" dirty="0" smtClean="0">
                <a:latin typeface="Palatino Linotype" pitchFamily="18" charset="0"/>
              </a:rPr>
              <a:t>(Precedentes: </a:t>
            </a:r>
            <a:r>
              <a:rPr lang="pt-BR" sz="1400" dirty="0" err="1" smtClean="0">
                <a:latin typeface="Palatino Linotype" pitchFamily="18" charset="0"/>
              </a:rPr>
              <a:t>REsp</a:t>
            </a:r>
            <a:r>
              <a:rPr lang="pt-BR" sz="1400" dirty="0" smtClean="0">
                <a:latin typeface="Palatino Linotype" pitchFamily="18" charset="0"/>
              </a:rPr>
              <a:t> 763.086/PR, Rel. Min. Eliana Calmon, DJ 03.10.2005; </a:t>
            </a:r>
            <a:r>
              <a:rPr lang="pt-BR" sz="1400" dirty="0" err="1" smtClean="0">
                <a:latin typeface="Palatino Linotype" pitchFamily="18" charset="0"/>
              </a:rPr>
              <a:t>REsp</a:t>
            </a:r>
            <a:r>
              <a:rPr lang="pt-BR" sz="1400" dirty="0" smtClean="0">
                <a:latin typeface="Palatino Linotype" pitchFamily="18" charset="0"/>
              </a:rPr>
              <a:t> 663.396/CE, Rel. Min. </a:t>
            </a:r>
            <a:r>
              <a:rPr lang="pt-BR" sz="1400" dirty="0" err="1" smtClean="0">
                <a:latin typeface="Palatino Linotype" pitchFamily="18" charset="0"/>
              </a:rPr>
              <a:t>Franciulli</a:t>
            </a:r>
            <a:r>
              <a:rPr lang="pt-BR" sz="1400" dirty="0" smtClean="0">
                <a:latin typeface="Palatino Linotype" pitchFamily="18" charset="0"/>
              </a:rPr>
              <a:t> </a:t>
            </a:r>
            <a:r>
              <a:rPr lang="pt-BR" sz="1400" dirty="0" err="1" smtClean="0">
                <a:latin typeface="Palatino Linotype" pitchFamily="18" charset="0"/>
              </a:rPr>
              <a:t>Netto</a:t>
            </a:r>
            <a:r>
              <a:rPr lang="pt-BR" sz="1400" dirty="0" smtClean="0">
                <a:latin typeface="Palatino Linotype" pitchFamily="18" charset="0"/>
              </a:rPr>
              <a:t>, DJ 14.03.2005); </a:t>
            </a:r>
            <a:r>
              <a:rPr lang="pt-BR" sz="1500" b="1" dirty="0" smtClean="0">
                <a:solidFill>
                  <a:srgbClr val="FF0000"/>
                </a:solidFill>
                <a:latin typeface="Palatino Linotype" pitchFamily="18" charset="0"/>
              </a:rPr>
              <a:t>(b) sobre o adicional noturno </a:t>
            </a:r>
            <a:r>
              <a:rPr lang="pt-BR" sz="1400" dirty="0" smtClean="0">
                <a:latin typeface="Palatino Linotype" pitchFamily="18" charset="0"/>
              </a:rPr>
              <a:t>(Precedente: </a:t>
            </a:r>
            <a:r>
              <a:rPr lang="pt-BR" sz="1400" dirty="0" err="1" smtClean="0">
                <a:latin typeface="Palatino Linotype" pitchFamily="18" charset="0"/>
              </a:rPr>
              <a:t>REsp</a:t>
            </a:r>
            <a:r>
              <a:rPr lang="pt-BR" sz="1400" dirty="0" smtClean="0">
                <a:latin typeface="Palatino Linotype" pitchFamily="18" charset="0"/>
              </a:rPr>
              <a:t> 674.392/SC, Rel. Min. </a:t>
            </a:r>
            <a:r>
              <a:rPr lang="pt-BR" sz="1400" dirty="0" err="1" smtClean="0">
                <a:latin typeface="Palatino Linotype" pitchFamily="18" charset="0"/>
              </a:rPr>
              <a:t>Teori</a:t>
            </a:r>
            <a:r>
              <a:rPr lang="pt-BR" sz="1400" dirty="0" smtClean="0">
                <a:latin typeface="Palatino Linotype" pitchFamily="18" charset="0"/>
              </a:rPr>
              <a:t> Albino Zavascki, DJ 06.06.2005); </a:t>
            </a:r>
            <a:r>
              <a:rPr lang="pt-BR" sz="1500" b="1" dirty="0" smtClean="0">
                <a:solidFill>
                  <a:srgbClr val="FF0000"/>
                </a:solidFill>
                <a:latin typeface="Palatino Linotype" pitchFamily="18" charset="0"/>
              </a:rPr>
              <a:t>(c) sobre a complementação temporária de proventos </a:t>
            </a:r>
            <a:r>
              <a:rPr lang="pt-BR" sz="1400" dirty="0" smtClean="0">
                <a:latin typeface="Palatino Linotype" pitchFamily="18" charset="0"/>
              </a:rPr>
              <a:t>(Precedentes: </a:t>
            </a:r>
            <a:r>
              <a:rPr lang="pt-BR" sz="1400" dirty="0" err="1" smtClean="0">
                <a:latin typeface="Palatino Linotype" pitchFamily="18" charset="0"/>
              </a:rPr>
              <a:t>REsp</a:t>
            </a:r>
            <a:r>
              <a:rPr lang="pt-BR" sz="1400" dirty="0" smtClean="0">
                <a:latin typeface="Palatino Linotype" pitchFamily="18" charset="0"/>
              </a:rPr>
              <a:t> 705.265/RS, Rel. Min. Luiz </a:t>
            </a:r>
            <a:r>
              <a:rPr lang="pt-BR" sz="1400" dirty="0" err="1" smtClean="0">
                <a:latin typeface="Palatino Linotype" pitchFamily="18" charset="0"/>
              </a:rPr>
              <a:t>Fux</a:t>
            </a:r>
            <a:r>
              <a:rPr lang="pt-BR" sz="1400" dirty="0" smtClean="0">
                <a:latin typeface="Palatino Linotype" pitchFamily="18" charset="0"/>
              </a:rPr>
              <a:t>, DJ 26.09.2005; </a:t>
            </a:r>
            <a:r>
              <a:rPr lang="pt-BR" sz="1400" dirty="0" err="1" smtClean="0">
                <a:latin typeface="Palatino Linotype" pitchFamily="18" charset="0"/>
              </a:rPr>
              <a:t>REsp</a:t>
            </a:r>
            <a:r>
              <a:rPr lang="pt-BR" sz="1400" dirty="0" smtClean="0">
                <a:latin typeface="Palatino Linotype" pitchFamily="18" charset="0"/>
              </a:rPr>
              <a:t> 503.906/MT, Rel. Min. João Otávio de Noronha, DJ 13.09.2005); </a:t>
            </a:r>
            <a:r>
              <a:rPr lang="pt-BR" sz="1500" b="1" dirty="0" smtClean="0">
                <a:solidFill>
                  <a:srgbClr val="FF0000"/>
                </a:solidFill>
                <a:latin typeface="Palatino Linotype" pitchFamily="18" charset="0"/>
              </a:rPr>
              <a:t>(d) sobre o </a:t>
            </a:r>
            <a:r>
              <a:rPr lang="pt-BR" sz="1500" b="1" dirty="0" err="1" smtClean="0">
                <a:solidFill>
                  <a:srgbClr val="FF0000"/>
                </a:solidFill>
                <a:latin typeface="Palatino Linotype" pitchFamily="18" charset="0"/>
              </a:rPr>
              <a:t>décimo-terceiro</a:t>
            </a:r>
            <a:r>
              <a:rPr lang="pt-BR" sz="1500" b="1" dirty="0" smtClean="0">
                <a:solidFill>
                  <a:srgbClr val="FF0000"/>
                </a:solidFill>
                <a:latin typeface="Palatino Linotype" pitchFamily="18" charset="0"/>
              </a:rPr>
              <a:t> salário </a:t>
            </a:r>
            <a:r>
              <a:rPr lang="pt-BR" sz="1400" dirty="0" smtClean="0">
                <a:latin typeface="Palatino Linotype" pitchFamily="18" charset="0"/>
              </a:rPr>
              <a:t>(Precedentes: </a:t>
            </a:r>
            <a:r>
              <a:rPr lang="pt-BR" sz="1400" dirty="0" err="1" smtClean="0">
                <a:latin typeface="Palatino Linotype" pitchFamily="18" charset="0"/>
              </a:rPr>
              <a:t>REsp</a:t>
            </a:r>
            <a:r>
              <a:rPr lang="pt-BR" sz="1400" dirty="0" smtClean="0">
                <a:latin typeface="Palatino Linotype" pitchFamily="18" charset="0"/>
              </a:rPr>
              <a:t> 645.536/RS, Rel. Min. Castro Meira, DJ 07.03.2005; </a:t>
            </a:r>
            <a:r>
              <a:rPr lang="pt-BR" sz="1400" dirty="0" err="1" smtClean="0">
                <a:latin typeface="Palatino Linotype" pitchFamily="18" charset="0"/>
              </a:rPr>
              <a:t>EREsp</a:t>
            </a:r>
            <a:r>
              <a:rPr lang="pt-BR" sz="1400" dirty="0" smtClean="0">
                <a:latin typeface="Palatino Linotype" pitchFamily="18" charset="0"/>
              </a:rPr>
              <a:t> 476.178/RS, Rel. Min. </a:t>
            </a:r>
            <a:r>
              <a:rPr lang="pt-BR" sz="1400" dirty="0" err="1" smtClean="0">
                <a:latin typeface="Palatino Linotype" pitchFamily="18" charset="0"/>
              </a:rPr>
              <a:t>Teori</a:t>
            </a:r>
            <a:r>
              <a:rPr lang="pt-BR" sz="1400" dirty="0" smtClean="0">
                <a:latin typeface="Palatino Linotype" pitchFamily="18" charset="0"/>
              </a:rPr>
              <a:t> Albino Zavascki, DJ 28.06.2004); sobre a gratificação de produtividade (Precedente: </a:t>
            </a:r>
            <a:r>
              <a:rPr lang="pt-BR" sz="1400" dirty="0" err="1" smtClean="0">
                <a:latin typeface="Palatino Linotype" pitchFamily="18" charset="0"/>
              </a:rPr>
              <a:t>REsp</a:t>
            </a:r>
            <a:r>
              <a:rPr lang="pt-BR" sz="1400" dirty="0" smtClean="0">
                <a:latin typeface="Palatino Linotype" pitchFamily="18" charset="0"/>
              </a:rPr>
              <a:t> 735.866/PE, Rel. Min. </a:t>
            </a:r>
            <a:r>
              <a:rPr lang="pt-BR" sz="1400" dirty="0" err="1" smtClean="0">
                <a:latin typeface="Palatino Linotype" pitchFamily="18" charset="0"/>
              </a:rPr>
              <a:t>Teori</a:t>
            </a:r>
            <a:r>
              <a:rPr lang="pt-BR" sz="1400" dirty="0" smtClean="0">
                <a:latin typeface="Palatino Linotype" pitchFamily="18" charset="0"/>
              </a:rPr>
              <a:t> Albino Zavascki, DJ 01.07.2005); </a:t>
            </a:r>
            <a:r>
              <a:rPr lang="pt-BR" sz="1500" b="1" dirty="0" smtClean="0">
                <a:solidFill>
                  <a:srgbClr val="FF0000"/>
                </a:solidFill>
                <a:latin typeface="Palatino Linotype" pitchFamily="18" charset="0"/>
              </a:rPr>
              <a:t>(e) sobre a gratificação por liberalidade da empresa, paga por ocasião da extinção do contrato de trabalho</a:t>
            </a:r>
            <a:r>
              <a:rPr lang="pt-BR" sz="1500" dirty="0" smtClean="0">
                <a:latin typeface="Palatino Linotype" pitchFamily="18" charset="0"/>
              </a:rPr>
              <a:t> </a:t>
            </a:r>
            <a:r>
              <a:rPr lang="pt-BR" sz="1400" dirty="0" smtClean="0">
                <a:latin typeface="Palatino Linotype" pitchFamily="18" charset="0"/>
              </a:rPr>
              <a:t>(Precedentes: </a:t>
            </a:r>
            <a:r>
              <a:rPr lang="pt-BR" sz="1400" dirty="0" err="1" smtClean="0">
                <a:latin typeface="Palatino Linotype" pitchFamily="18" charset="0"/>
              </a:rPr>
              <a:t>REsp</a:t>
            </a:r>
            <a:r>
              <a:rPr lang="pt-BR" sz="1400" dirty="0" smtClean="0">
                <a:latin typeface="Palatino Linotype" pitchFamily="18" charset="0"/>
              </a:rPr>
              <a:t> 742.848/SP, Rel. Min. </a:t>
            </a:r>
            <a:r>
              <a:rPr lang="pt-BR" sz="1400" dirty="0" err="1" smtClean="0">
                <a:latin typeface="Palatino Linotype" pitchFamily="18" charset="0"/>
              </a:rPr>
              <a:t>Teori</a:t>
            </a:r>
            <a:r>
              <a:rPr lang="pt-BR" sz="1400" dirty="0" smtClean="0">
                <a:latin typeface="Palatino Linotype" pitchFamily="18" charset="0"/>
              </a:rPr>
              <a:t> Albino Zavascki, DJ 27.06.2005; </a:t>
            </a:r>
            <a:r>
              <a:rPr lang="pt-BR" sz="1400" dirty="0" err="1" smtClean="0">
                <a:latin typeface="Palatino Linotype" pitchFamily="18" charset="0"/>
              </a:rPr>
              <a:t>REsp</a:t>
            </a:r>
            <a:r>
              <a:rPr lang="pt-BR" sz="1400" dirty="0" smtClean="0">
                <a:latin typeface="Palatino Linotype" pitchFamily="18" charset="0"/>
              </a:rPr>
              <a:t> 644.840/SC, Rel. Min. </a:t>
            </a:r>
            <a:r>
              <a:rPr lang="pt-BR" sz="1400" dirty="0" err="1" smtClean="0">
                <a:latin typeface="Palatino Linotype" pitchFamily="18" charset="0"/>
              </a:rPr>
              <a:t>Teori</a:t>
            </a:r>
            <a:r>
              <a:rPr lang="pt-BR" sz="1400" dirty="0" smtClean="0">
                <a:latin typeface="Palatino Linotype" pitchFamily="18" charset="0"/>
              </a:rPr>
              <a:t> Albino Zavascki, DJ 01.07.2005); </a:t>
            </a:r>
            <a:r>
              <a:rPr lang="pt-BR" sz="1500" b="1" dirty="0" smtClean="0">
                <a:solidFill>
                  <a:srgbClr val="FF0000"/>
                </a:solidFill>
                <a:latin typeface="Palatino Linotype" pitchFamily="18" charset="0"/>
              </a:rPr>
              <a:t>e (f) sobre horas-extras </a:t>
            </a:r>
            <a:r>
              <a:rPr lang="pt-BR" sz="1400" dirty="0" smtClean="0">
                <a:latin typeface="Palatino Linotype" pitchFamily="18" charset="0"/>
              </a:rPr>
              <a:t>(Precedentes: </a:t>
            </a:r>
            <a:r>
              <a:rPr lang="pt-BR" sz="1400" dirty="0" err="1" smtClean="0">
                <a:latin typeface="Palatino Linotype" pitchFamily="18" charset="0"/>
              </a:rPr>
              <a:t>REsp</a:t>
            </a:r>
            <a:r>
              <a:rPr lang="pt-BR" sz="1400" dirty="0" smtClean="0">
                <a:latin typeface="Palatino Linotype" pitchFamily="18" charset="0"/>
              </a:rPr>
              <a:t> 626.482/RS, Rel. Min. Castro Meira, DJ 23.08.2005; </a:t>
            </a:r>
            <a:r>
              <a:rPr lang="pt-BR" sz="1400" dirty="0" err="1" smtClean="0">
                <a:latin typeface="Palatino Linotype" pitchFamily="18" charset="0"/>
              </a:rPr>
              <a:t>REsp</a:t>
            </a:r>
            <a:r>
              <a:rPr lang="pt-BR" sz="1400" dirty="0" smtClean="0">
                <a:latin typeface="Palatino Linotype" pitchFamily="18" charset="0"/>
              </a:rPr>
              <a:t> 678.471/RS, Rel. Min. Eliana Calmon, DJ 15.08.2005; </a:t>
            </a:r>
            <a:r>
              <a:rPr lang="pt-BR" sz="1400" dirty="0" err="1" smtClean="0">
                <a:latin typeface="Palatino Linotype" pitchFamily="18" charset="0"/>
              </a:rPr>
              <a:t>REsp</a:t>
            </a:r>
            <a:r>
              <a:rPr lang="pt-BR" sz="1400" dirty="0" smtClean="0">
                <a:latin typeface="Palatino Linotype" pitchFamily="18" charset="0"/>
              </a:rPr>
              <a:t> 674.392/SC, Rel. Min. </a:t>
            </a:r>
            <a:r>
              <a:rPr lang="pt-BR" sz="1400" dirty="0" err="1" smtClean="0">
                <a:latin typeface="Palatino Linotype" pitchFamily="18" charset="0"/>
              </a:rPr>
              <a:t>Teori</a:t>
            </a:r>
            <a:r>
              <a:rPr lang="pt-BR" sz="1400" dirty="0" smtClean="0">
                <a:latin typeface="Palatino Linotype" pitchFamily="18" charset="0"/>
              </a:rPr>
              <a:t> Albino Zavascki, DJ 06.06.2005). [...] 6. </a:t>
            </a:r>
            <a:r>
              <a:rPr lang="pt-BR" sz="1500" b="1" dirty="0" smtClean="0">
                <a:solidFill>
                  <a:srgbClr val="FF0000"/>
                </a:solidFill>
                <a:latin typeface="Palatino Linotype" pitchFamily="18" charset="0"/>
              </a:rPr>
              <a:t>O salário-maternidade possui natureza salarial e integra, conseqüentemente, a base de cálculo da contribuição previdenciária. </a:t>
            </a:r>
            <a:r>
              <a:rPr lang="pt-BR" sz="1400" dirty="0" smtClean="0">
                <a:latin typeface="Palatino Linotype" pitchFamily="18" charset="0"/>
              </a:rPr>
              <a:t>7. O fato de ser custeado pelos cofres da Autarquia Previdenciária, porém, não exime o empregador da obrigação tributária relativamente à contribuição previdenciária incidente sobre a folha de salários, incluindo, na respectiva base de cálculo, o salário-maternidade auferido por suas empregadas gestantes (Lei 8.212/91, art. 28, § 2º). Precedentes: </a:t>
            </a:r>
            <a:r>
              <a:rPr lang="pt-BR" sz="1400" dirty="0" err="1" smtClean="0">
                <a:latin typeface="Palatino Linotype" pitchFamily="18" charset="0"/>
              </a:rPr>
              <a:t>AgRg</a:t>
            </a:r>
            <a:r>
              <a:rPr lang="pt-BR" sz="1400" dirty="0" smtClean="0">
                <a:latin typeface="Palatino Linotype" pitchFamily="18" charset="0"/>
              </a:rPr>
              <a:t> no </a:t>
            </a:r>
            <a:r>
              <a:rPr lang="pt-BR" sz="1400" dirty="0" err="1" smtClean="0">
                <a:latin typeface="Palatino Linotype" pitchFamily="18" charset="0"/>
              </a:rPr>
              <a:t>REsp</a:t>
            </a:r>
            <a:r>
              <a:rPr lang="pt-BR" sz="1400" dirty="0" smtClean="0">
                <a:latin typeface="Palatino Linotype" pitchFamily="18" charset="0"/>
              </a:rPr>
              <a:t> n.º 762.172/SC, Rel. Min. FRANCISCO FALCÃO, DJU de 19.12.2005; </a:t>
            </a:r>
            <a:r>
              <a:rPr lang="pt-BR" sz="1400" dirty="0" err="1" smtClean="0">
                <a:latin typeface="Palatino Linotype" pitchFamily="18" charset="0"/>
              </a:rPr>
              <a:t>REsp</a:t>
            </a:r>
            <a:r>
              <a:rPr lang="pt-BR" sz="1400" dirty="0" smtClean="0">
                <a:latin typeface="Palatino Linotype" pitchFamily="18" charset="0"/>
              </a:rPr>
              <a:t> n.º 572.626/BA, Rel. Min. JOSÉ DELGADO, DJU de 20.09.2004; e  </a:t>
            </a:r>
            <a:r>
              <a:rPr lang="pt-BR" sz="1400" dirty="0" err="1" smtClean="0">
                <a:latin typeface="Palatino Linotype" pitchFamily="18" charset="0"/>
              </a:rPr>
              <a:t>REsp</a:t>
            </a:r>
            <a:r>
              <a:rPr lang="pt-BR" sz="1400" dirty="0" smtClean="0">
                <a:latin typeface="Palatino Linotype" pitchFamily="18" charset="0"/>
              </a:rPr>
              <a:t> n.º 215.476/RS, Rel. Min. GARCIA VIEIRA, DJU de 27.09.1999. </a:t>
            </a:r>
            <a:r>
              <a:rPr lang="pt-BR" sz="1400" b="1" dirty="0" smtClean="0">
                <a:latin typeface="Palatino Linotype" pitchFamily="18" charset="0"/>
              </a:rPr>
              <a:t>(</a:t>
            </a:r>
            <a:r>
              <a:rPr lang="pt-BR" sz="1400" b="1" dirty="0" err="1" smtClean="0">
                <a:latin typeface="Palatino Linotype" pitchFamily="18" charset="0"/>
              </a:rPr>
              <a:t>AgRg</a:t>
            </a:r>
            <a:r>
              <a:rPr lang="pt-BR" sz="1400" b="1" dirty="0" smtClean="0">
                <a:latin typeface="Palatino Linotype" pitchFamily="18" charset="0"/>
              </a:rPr>
              <a:t> no </a:t>
            </a:r>
            <a:r>
              <a:rPr lang="pt-BR" sz="1400" b="1" dirty="0" err="1" smtClean="0">
                <a:latin typeface="Palatino Linotype" pitchFamily="18" charset="0"/>
              </a:rPr>
              <a:t>REsp</a:t>
            </a:r>
            <a:r>
              <a:rPr lang="pt-BR" sz="1400" b="1" dirty="0" smtClean="0">
                <a:latin typeface="Palatino Linotype" pitchFamily="18" charset="0"/>
              </a:rPr>
              <a:t> 1039260/SC, Rel. Ministro  LUIZ FUX, PRIMEIRA TURMA, julgado em 04/12/2008, </a:t>
            </a:r>
            <a:r>
              <a:rPr lang="pt-BR" sz="1400" b="1" dirty="0" err="1" smtClean="0">
                <a:latin typeface="Palatino Linotype" pitchFamily="18" charset="0"/>
              </a:rPr>
              <a:t>DJe</a:t>
            </a:r>
            <a:r>
              <a:rPr lang="pt-BR" sz="1400" b="1" dirty="0" smtClean="0">
                <a:latin typeface="Palatino Linotype" pitchFamily="18" charset="0"/>
              </a:rPr>
              <a:t> 15/12/2008)</a:t>
            </a:r>
          </a:p>
        </p:txBody>
      </p:sp>
    </p:spTree>
  </p:cSld>
  <p:clrMapOvr>
    <a:masterClrMapping/>
  </p:clrMapOvr>
  <p:transition>
    <p:fade/>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28596" y="928670"/>
            <a:ext cx="8429684" cy="4308872"/>
          </a:xfrm>
          <a:prstGeom prst="rect">
            <a:avLst/>
          </a:prstGeom>
          <a:noFill/>
        </p:spPr>
        <p:txBody>
          <a:bodyPr wrap="square" rtlCol="0">
            <a:spAutoFit/>
          </a:bodyPr>
          <a:lstStyle/>
          <a:p>
            <a:pPr algn="just"/>
            <a:r>
              <a:rPr lang="pt-BR" sz="1600" b="1" dirty="0" smtClean="0">
                <a:latin typeface="Palatino Linotype" pitchFamily="18" charset="0"/>
              </a:rPr>
              <a:t>Ausência de direito adquirido a regime jurídico</a:t>
            </a:r>
          </a:p>
          <a:p>
            <a:pPr algn="just"/>
            <a:endParaRPr lang="pt-BR" sz="1600" b="1" dirty="0" smtClean="0">
              <a:latin typeface="Palatino Linotype" pitchFamily="18" charset="0"/>
            </a:endParaRPr>
          </a:p>
          <a:p>
            <a:pPr algn="just"/>
            <a:r>
              <a:rPr lang="pt-BR" sz="1400" dirty="0" smtClean="0">
                <a:latin typeface="Palatino Linotype" pitchFamily="18" charset="0"/>
              </a:rPr>
              <a:t>EMENTA</a:t>
            </a:r>
            <a:r>
              <a:rPr lang="pt-BR" sz="1400" dirty="0">
                <a:latin typeface="Palatino Linotype" pitchFamily="18" charset="0"/>
              </a:rPr>
              <a:t>: EMBARGOS DE DECLARAÇÃO – CONVERSÃO EM AGRAVO REGIMENTAL - AÇÃO ORIGINÁRIA – INCORPORAÇÃO DO ADICIONAL POR TEMPO DE SERVIÇO (ART. 65, VIII, DA LOMAN) - SUBSÍDIO DE MAGISTRADOS QUE ABSORVEU O VALOR DA VANTAGEM EM APREÇO – NÃO CARACTERIZAÇÃO DA REDUÇÃO DOS VENCIMENTOS – INVIÁVEL A PRETENSÃO DE MANTER DETERMINADA FÓRMULA DE COMPOSIÇÃO DE SUA REMUNERAÇÃO - VANTAGENS PESSOAIS QUE NÃO INTEGRAM OS VENCIMENTOS DOS CARGOS - DIREITO ADQUIRIDO INEXISTENTE – RECURSO NÃO PROVIDO.</a:t>
            </a:r>
          </a:p>
          <a:p>
            <a:pPr algn="just"/>
            <a:r>
              <a:rPr lang="pt-BR" sz="1400" dirty="0">
                <a:latin typeface="Palatino Linotype" pitchFamily="18" charset="0"/>
              </a:rPr>
              <a:t>I – O Supremo Tribunal Federal pacificou o entendimento de que </a:t>
            </a:r>
            <a:r>
              <a:rPr lang="pt-BR" sz="1500" b="1" dirty="0">
                <a:solidFill>
                  <a:srgbClr val="FF0000"/>
                </a:solidFill>
                <a:latin typeface="Palatino Linotype" pitchFamily="18" charset="0"/>
              </a:rPr>
              <a:t>não pode o agente público opor a pretensão de manter determinada fórmula de composição de sua remuneração total com fundamento em direito adquirido, sobretudo se, da alteração, não decorre redução do patamar remuneratório anteriormente percebido</a:t>
            </a:r>
            <a:r>
              <a:rPr lang="pt-BR" sz="1400" dirty="0">
                <a:latin typeface="Palatino Linotype" pitchFamily="18" charset="0"/>
              </a:rPr>
              <a:t>, como na hipótese dos autos.</a:t>
            </a:r>
          </a:p>
          <a:p>
            <a:pPr algn="just"/>
            <a:r>
              <a:rPr lang="pt-BR" sz="1400" dirty="0">
                <a:latin typeface="Palatino Linotype" pitchFamily="18" charset="0"/>
              </a:rPr>
              <a:t>II – As vantagens pessoais não integram os vencimentos dos cargos, pois são atributo e apanágio do servidor. Instituição de subsídio com absorção da vantagem objeto dos autos. Inexistência de direito adquirido.</a:t>
            </a:r>
          </a:p>
          <a:p>
            <a:pPr algn="just"/>
            <a:r>
              <a:rPr lang="pt-BR" sz="1400" dirty="0">
                <a:latin typeface="Palatino Linotype" pitchFamily="18" charset="0"/>
              </a:rPr>
              <a:t>III – Embargos declaratórios convertidos em agravo regimental.</a:t>
            </a:r>
          </a:p>
          <a:p>
            <a:pPr algn="just"/>
            <a:r>
              <a:rPr lang="pt-BR" sz="1400" dirty="0">
                <a:latin typeface="Palatino Linotype" pitchFamily="18" charset="0"/>
              </a:rPr>
              <a:t>IV - Agravo regimental a que se nega provimento. </a:t>
            </a:r>
            <a:endParaRPr lang="pt-BR" sz="1400" dirty="0" smtClean="0">
              <a:latin typeface="Palatino Linotype" pitchFamily="18" charset="0"/>
            </a:endParaRPr>
          </a:p>
          <a:p>
            <a:pPr algn="just"/>
            <a:r>
              <a:rPr lang="pt-BR" sz="1400" dirty="0" smtClean="0">
                <a:latin typeface="Palatino Linotype" pitchFamily="18" charset="0"/>
              </a:rPr>
              <a:t>(</a:t>
            </a:r>
            <a:r>
              <a:rPr lang="pt-BR" sz="1400" dirty="0">
                <a:latin typeface="Palatino Linotype" pitchFamily="18" charset="0"/>
              </a:rPr>
              <a:t>STF, </a:t>
            </a:r>
            <a:r>
              <a:rPr lang="pt-BR" sz="1400" dirty="0" err="1">
                <a:latin typeface="Palatino Linotype" pitchFamily="18" charset="0"/>
              </a:rPr>
              <a:t>EMB.DECL.</a:t>
            </a:r>
            <a:r>
              <a:rPr lang="pt-BR" sz="1400" dirty="0">
                <a:latin typeface="Palatino Linotype" pitchFamily="18" charset="0"/>
              </a:rPr>
              <a:t> na AO 1.509/SP – Rel. Min. Ricardo </a:t>
            </a:r>
            <a:r>
              <a:rPr lang="pt-BR" sz="1400" dirty="0" err="1">
                <a:latin typeface="Palatino Linotype" pitchFamily="18" charset="0"/>
              </a:rPr>
              <a:t>Lewandowski</a:t>
            </a:r>
            <a:r>
              <a:rPr lang="pt-BR" sz="1400" dirty="0">
                <a:latin typeface="Palatino Linotype" pitchFamily="18" charset="0"/>
              </a:rPr>
              <a:t> – J. em 27/02/2014 – </a:t>
            </a:r>
            <a:r>
              <a:rPr lang="pt-BR" sz="1400" dirty="0" err="1">
                <a:latin typeface="Palatino Linotype" pitchFamily="18" charset="0"/>
              </a:rPr>
              <a:t>Pleanário</a:t>
            </a:r>
            <a:r>
              <a:rPr lang="pt-BR" sz="1400" dirty="0" smtClean="0">
                <a:latin typeface="Palatino Linotype" pitchFamily="18" charset="0"/>
              </a:rPr>
              <a:t>)</a:t>
            </a:r>
            <a:endParaRPr lang="pt-BR" sz="1400" dirty="0">
              <a:latin typeface="Palatino Linotype" pitchFamily="18" charset="0"/>
            </a:endParaRPr>
          </a:p>
        </p:txBody>
      </p:sp>
    </p:spTree>
  </p:cSld>
  <p:clrMapOvr>
    <a:masterClrMapping/>
  </p:clrMapOvr>
  <p:transition>
    <p:fade/>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67544" y="692696"/>
            <a:ext cx="8316416" cy="1877437"/>
          </a:xfrm>
          <a:prstGeom prst="rect">
            <a:avLst/>
          </a:prstGeom>
          <a:noFill/>
        </p:spPr>
        <p:txBody>
          <a:bodyPr wrap="square" rtlCol="0">
            <a:spAutoFit/>
          </a:bodyPr>
          <a:lstStyle/>
          <a:p>
            <a:pPr algn="just"/>
            <a:r>
              <a:rPr lang="pt-BR" sz="1600" b="1" dirty="0" smtClean="0">
                <a:latin typeface="Palatino Linotype" pitchFamily="18" charset="0"/>
              </a:rPr>
              <a:t>Paridade</a:t>
            </a:r>
          </a:p>
          <a:p>
            <a:pPr algn="just"/>
            <a:endParaRPr lang="pt-BR" sz="1600" b="1" dirty="0" smtClean="0">
              <a:latin typeface="Palatino Linotype" pitchFamily="18" charset="0"/>
            </a:endParaRPr>
          </a:p>
          <a:p>
            <a:pPr algn="just"/>
            <a:r>
              <a:rPr lang="pt-BR" sz="1400" dirty="0" smtClean="0">
                <a:latin typeface="Palatino Linotype" pitchFamily="18" charset="0"/>
              </a:rPr>
              <a:t>EMENTA: Proventos: CF/88, art. 40, § 4º: </a:t>
            </a:r>
            <a:r>
              <a:rPr lang="pt-BR" sz="1400" b="1" dirty="0" smtClean="0">
                <a:solidFill>
                  <a:srgbClr val="FF0000"/>
                </a:solidFill>
                <a:latin typeface="Palatino Linotype" pitchFamily="18" charset="0"/>
              </a:rPr>
              <a:t>regra de paridade de remuneração dos servidores em atividade que, nos termos da jurisprudência do Supremo Tribunal, é adstrita ao servidor público que se aposenta já sob o regime estatutário</a:t>
            </a:r>
            <a:r>
              <a:rPr lang="pt-BR" sz="1400" dirty="0" smtClean="0">
                <a:latin typeface="Palatino Linotype" pitchFamily="18" charset="0"/>
              </a:rPr>
              <a:t>. Inaplicável, pois, ao agravante, que se aposentou como celetista, pelo Regime Geral da Previdência Social (RE 328367 </a:t>
            </a:r>
            <a:r>
              <a:rPr lang="pt-BR" sz="1400" dirty="0" err="1" smtClean="0">
                <a:latin typeface="Palatino Linotype" pitchFamily="18" charset="0"/>
              </a:rPr>
              <a:t>AgR</a:t>
            </a:r>
            <a:r>
              <a:rPr lang="pt-BR" sz="1400" dirty="0" smtClean="0">
                <a:latin typeface="Palatino Linotype" pitchFamily="18" charset="0"/>
              </a:rPr>
              <a:t>, Relator(a):  Min. SEPÚLVEDA PERTENCE, Primeira Turma, julgado em 09/08/2005, DJ 02-09-2005 PP-00023 EMENT VOL-02203-03 PP-00436)</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51520" y="188640"/>
            <a:ext cx="8358246" cy="6417141"/>
          </a:xfrm>
          <a:prstGeom prst="rect">
            <a:avLst/>
          </a:prstGeom>
          <a:noFill/>
        </p:spPr>
        <p:txBody>
          <a:bodyPr wrap="square" rtlCol="0">
            <a:spAutoFit/>
          </a:bodyPr>
          <a:lstStyle/>
          <a:p>
            <a:pPr algn="just"/>
            <a:r>
              <a:rPr lang="pt-BR" sz="1600" b="1" dirty="0" smtClean="0">
                <a:latin typeface="Palatino Linotype" pitchFamily="18" charset="0"/>
              </a:rPr>
              <a:t>Pensão</a:t>
            </a:r>
          </a:p>
          <a:p>
            <a:pPr algn="just"/>
            <a:endParaRPr lang="pt-BR" sz="1400" dirty="0" smtClean="0">
              <a:latin typeface="Palatino Linotype" pitchFamily="18" charset="0"/>
            </a:endParaRPr>
          </a:p>
          <a:p>
            <a:pPr algn="just"/>
            <a:r>
              <a:rPr lang="pt-BR" sz="1400" dirty="0" smtClean="0">
                <a:latin typeface="Palatino Linotype" pitchFamily="18" charset="0"/>
              </a:rPr>
              <a:t>ADMINISTRATIVO. VIOLAÇÃO AO ART. 535, II, DO CPC. INOCORRÊNCIA. FUNDO DE SAÚDE DO EXÉRCITO - FUSEX. EX-ESPOSA DE MILITAR. DIREITO À PENSÃO ALIMENTÍCIA FIXADO EM SENTENÇA TRANSITADA EM JULGADO. DEPENDENTE. ART. 50, IV, e, c/c o § 2º, VIII, da LEI 6.880/80. CONDIÇÃO DE BENEFICIÁRIA DA ASSISTÊNCIA MÉDICO-HOSPITALAR. RECONHECIMENTO. 1. A Corte de origem dirimiu a controvérsia de forma clara e fundamentada, embora de maneira desfavorável à pretensão da recorrente. Não é possível se falar, assim, em maltrato ao art. 535, II, do Código de Processo Civil. 2. </a:t>
            </a:r>
            <a:r>
              <a:rPr lang="pt-BR" sz="1500" b="1" dirty="0" smtClean="0">
                <a:solidFill>
                  <a:srgbClr val="FF0000"/>
                </a:solidFill>
                <a:latin typeface="Palatino Linotype" pitchFamily="18" charset="0"/>
              </a:rPr>
              <a:t>Nos termos da legislação de regência, a ex-esposa de militar, com direito à pensão alimentícia fixado em sentença transitada em julgado, enquanto não contrair outro matrimônio, é considerada sua dependente</a:t>
            </a:r>
            <a:r>
              <a:rPr lang="pt-BR" sz="1400" dirty="0" smtClean="0">
                <a:solidFill>
                  <a:srgbClr val="FF0000"/>
                </a:solidFill>
                <a:latin typeface="Palatino Linotype" pitchFamily="18" charset="0"/>
              </a:rPr>
              <a:t>,</a:t>
            </a:r>
            <a:r>
              <a:rPr lang="pt-BR" sz="1400" dirty="0" smtClean="0">
                <a:latin typeface="Palatino Linotype" pitchFamily="18" charset="0"/>
              </a:rPr>
              <a:t> fazendo jus à assistência médico-hospitalar na condição de beneficiária do Fundo de Saúde do Exército - FUSEX, para o qual o ex-cônjuge contribui. 3. Recurso especial não provido. (STJ - </a:t>
            </a:r>
            <a:r>
              <a:rPr lang="pt-BR" sz="1400" dirty="0" err="1" smtClean="0">
                <a:latin typeface="Palatino Linotype" pitchFamily="18" charset="0"/>
              </a:rPr>
              <a:t>REsp</a:t>
            </a:r>
            <a:r>
              <a:rPr lang="pt-BR" sz="1400" dirty="0" smtClean="0">
                <a:latin typeface="Palatino Linotype" pitchFamily="18" charset="0"/>
              </a:rPr>
              <a:t>: 1267053 RS 2011/0169160-1, Relator: Ministra ELIANA CALMON, Data de Julgamento: 12/11/2013, T2 - SEGUNDA TURMA, Data de Publicação: </a:t>
            </a:r>
            <a:r>
              <a:rPr lang="pt-BR" sz="1400" dirty="0" err="1" smtClean="0">
                <a:latin typeface="Palatino Linotype" pitchFamily="18" charset="0"/>
              </a:rPr>
              <a:t>DJe</a:t>
            </a:r>
            <a:r>
              <a:rPr lang="pt-BR" sz="1400" dirty="0" smtClean="0">
                <a:latin typeface="Palatino Linotype" pitchFamily="18" charset="0"/>
              </a:rPr>
              <a:t> 20/11/2013)</a:t>
            </a:r>
          </a:p>
          <a:p>
            <a:pPr algn="just"/>
            <a:endParaRPr lang="pt-BR" sz="1400" dirty="0" smtClean="0">
              <a:latin typeface="Palatino Linotype" pitchFamily="18" charset="0"/>
            </a:endParaRPr>
          </a:p>
          <a:p>
            <a:pPr algn="just"/>
            <a:r>
              <a:rPr lang="pt-BR" sz="1400" dirty="0" smtClean="0">
                <a:latin typeface="Palatino Linotype" pitchFamily="18" charset="0"/>
              </a:rPr>
              <a:t>AÇÃO DIRETA DE INCONSTITUCIONALIDADE. LEI ESTADUAL Nº 1.951/RJ, DE 26.01.1992. PENSÃO POR MORTE DE SERVIDOR PÚBLICO ESTADUAL. FALTA DE CÔNJUGE, COMPANHEIRO OU DEPENDENTE. BENEFICIÁRIO. TERCEIRO LEGATÁRIO EM TESTAMENTO OU INDICADO AO INSTITUTO DE PREVIDÊNCIA ESTADUAL (IPERJ). INCONSTITUCIONALIDADE FORMAL E MATERIAL. PRECEDENTE: ADIN Nº 240, REL. MIN. OCTAVIO GALLOTTI 1. Afronta ao art. 61, § 1º, II, c, por preterir a exigência de iniciativa exclusiva do Chefe do Poder Executivo para a elaboração de normas que disponham sobre servidores públicos e seu regime jurídico. 2. </a:t>
            </a:r>
            <a:r>
              <a:rPr lang="pt-BR" sz="1400" b="1" dirty="0" smtClean="0">
                <a:solidFill>
                  <a:srgbClr val="FF0000"/>
                </a:solidFill>
                <a:latin typeface="Palatino Linotype" pitchFamily="18" charset="0"/>
              </a:rPr>
              <a:t>É inconstitucional a norma que permite a extensão da pensão por morte a pessoa não inserida no rol estabelecido ao art. 201, V da CF (cônjuge, companheiro ou dependente). </a:t>
            </a:r>
            <a:r>
              <a:rPr lang="pt-BR" sz="1400" dirty="0" smtClean="0">
                <a:latin typeface="Palatino Linotype" pitchFamily="18" charset="0"/>
              </a:rPr>
              <a:t>3. Ação direta de inconstitucionalidade que se julga procedente para declarar a inconstitucionalidade da Lei Estadual nº 1.951, de 26.01.1992. (ADI 762, Relator(a):  Min. ELLEN GRACIE, Tribunal Pleno, julgado em 01/04/2004, DJ 14-05-2004 PP-00032 EMENT VOL-02151-01 PP-00034)</a:t>
            </a:r>
          </a:p>
          <a:p>
            <a:pPr algn="just"/>
            <a:endParaRPr lang="pt-BR" sz="1400" dirty="0"/>
          </a:p>
        </p:txBody>
      </p:sp>
    </p:spTree>
  </p:cSld>
  <p:clrMapOvr>
    <a:masterClrMapping/>
  </p:clrMapOvr>
  <p:transition>
    <p:fade/>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28596" y="928670"/>
            <a:ext cx="8358246" cy="4047262"/>
          </a:xfrm>
          <a:prstGeom prst="rect">
            <a:avLst/>
          </a:prstGeom>
          <a:noFill/>
        </p:spPr>
        <p:txBody>
          <a:bodyPr wrap="square" rtlCol="0">
            <a:spAutoFit/>
          </a:bodyPr>
          <a:lstStyle/>
          <a:p>
            <a:pPr algn="ctr"/>
            <a:r>
              <a:rPr lang="pt-BR" b="1" dirty="0" smtClean="0">
                <a:latin typeface="Palatino Linotype" pitchFamily="18" charset="0"/>
              </a:rPr>
              <a:t>Superior Tribunal de Justiça</a:t>
            </a:r>
          </a:p>
          <a:p>
            <a:pPr algn="ctr"/>
            <a:endParaRPr lang="pt-BR" sz="1600" b="1" dirty="0" smtClean="0">
              <a:latin typeface="Palatino Linotype" pitchFamily="18" charset="0"/>
            </a:endParaRPr>
          </a:p>
          <a:p>
            <a:pPr algn="ctr"/>
            <a:endParaRPr lang="pt-BR" sz="1400" b="1" dirty="0" smtClean="0">
              <a:latin typeface="Palatino Linotype" pitchFamily="18" charset="0"/>
            </a:endParaRPr>
          </a:p>
          <a:p>
            <a:pPr algn="just"/>
            <a:r>
              <a:rPr lang="pt-BR" sz="1400" dirty="0" smtClean="0">
                <a:latin typeface="Palatino Linotype" pitchFamily="18" charset="0"/>
              </a:rPr>
              <a:t>EMENTA</a:t>
            </a:r>
            <a:r>
              <a:rPr lang="pt-BR" sz="1400" dirty="0">
                <a:latin typeface="Palatino Linotype" pitchFamily="18" charset="0"/>
              </a:rPr>
              <a:t>: Previdenciário. Pensão por morte. Cônjuge separado de fato e sem receber alimentos. Necessidade de comprovação da dependência econômica superveniente. Precedentes. Agravo regimental </a:t>
            </a:r>
            <a:r>
              <a:rPr lang="pt-BR" sz="1400" dirty="0" err="1">
                <a:latin typeface="Palatino Linotype" pitchFamily="18" charset="0"/>
              </a:rPr>
              <a:t>improvido</a:t>
            </a:r>
            <a:r>
              <a:rPr lang="pt-BR" sz="1400" dirty="0">
                <a:latin typeface="Palatino Linotype" pitchFamily="18" charset="0"/>
              </a:rPr>
              <a:t>. </a:t>
            </a:r>
            <a:r>
              <a:rPr lang="pt-BR" sz="1400" dirty="0" smtClean="0">
                <a:latin typeface="Palatino Linotype" pitchFamily="18" charset="0"/>
              </a:rPr>
              <a:t>(</a:t>
            </a:r>
            <a:r>
              <a:rPr lang="pt-BR" sz="1400" dirty="0">
                <a:latin typeface="Palatino Linotype" pitchFamily="18" charset="0"/>
              </a:rPr>
              <a:t>STJ - </a:t>
            </a:r>
            <a:r>
              <a:rPr lang="pt-BR" sz="1400" dirty="0" err="1">
                <a:latin typeface="Palatino Linotype" pitchFamily="18" charset="0"/>
              </a:rPr>
              <a:t>AgRg</a:t>
            </a:r>
            <a:r>
              <a:rPr lang="pt-BR" sz="1400" dirty="0">
                <a:latin typeface="Palatino Linotype" pitchFamily="18" charset="0"/>
              </a:rPr>
              <a:t> no </a:t>
            </a:r>
            <a:r>
              <a:rPr lang="pt-BR" sz="1400" dirty="0" err="1">
                <a:latin typeface="Palatino Linotype" pitchFamily="18" charset="0"/>
              </a:rPr>
              <a:t>REsp</a:t>
            </a:r>
            <a:r>
              <a:rPr lang="pt-BR" sz="1400" dirty="0">
                <a:latin typeface="Palatino Linotype" pitchFamily="18" charset="0"/>
              </a:rPr>
              <a:t> Nº 953.552 – RJ – Rel. Min. Nilson Naves – Jul. em 25/11/2008, Pub. em 19/12/2008)</a:t>
            </a:r>
          </a:p>
          <a:p>
            <a:pPr algn="just"/>
            <a:r>
              <a:rPr lang="pt-BR" sz="1400" dirty="0">
                <a:latin typeface="Palatino Linotype" pitchFamily="18" charset="0"/>
              </a:rPr>
              <a:t> </a:t>
            </a:r>
          </a:p>
          <a:p>
            <a:pPr algn="just"/>
            <a:r>
              <a:rPr lang="pt-BR" sz="1400" dirty="0">
                <a:latin typeface="Palatino Linotype" pitchFamily="18" charset="0"/>
              </a:rPr>
              <a:t>EMENTA: Direito civil. Família. Recurso especial. Ação de reconhecimento de união estável. </a:t>
            </a:r>
            <a:r>
              <a:rPr lang="pt-BR" sz="1500" b="1" dirty="0">
                <a:solidFill>
                  <a:srgbClr val="FF0000"/>
                </a:solidFill>
                <a:latin typeface="Palatino Linotype" pitchFamily="18" charset="0"/>
              </a:rPr>
              <a:t>Casamento e concubinato simultâneos</a:t>
            </a:r>
            <a:r>
              <a:rPr lang="pt-BR" sz="1400" dirty="0">
                <a:latin typeface="Palatino Linotype" pitchFamily="18" charset="0"/>
              </a:rPr>
              <a:t>. Improcedência do pedido. </a:t>
            </a:r>
            <a:r>
              <a:rPr lang="pt-BR" sz="1400" dirty="0" smtClean="0">
                <a:latin typeface="Palatino Linotype" pitchFamily="18" charset="0"/>
              </a:rPr>
              <a:t>1</a:t>
            </a:r>
            <a:r>
              <a:rPr lang="pt-BR" sz="1400" dirty="0">
                <a:latin typeface="Palatino Linotype" pitchFamily="18" charset="0"/>
              </a:rPr>
              <a:t>. A união estável pressupõe a ausência de impedimentos para o casamento, ou, pelo menos, que esteja o companheiro(a) separado de fato, enquanto que a figura do concubinato repousa sobre pessoas impedidas de </a:t>
            </a:r>
            <a:r>
              <a:rPr lang="pt-BR" sz="1400" dirty="0" smtClean="0">
                <a:latin typeface="Palatino Linotype" pitchFamily="18" charset="0"/>
              </a:rPr>
              <a:t>casar. 2</a:t>
            </a:r>
            <a:r>
              <a:rPr lang="pt-BR" sz="1400" dirty="0">
                <a:latin typeface="Palatino Linotype" pitchFamily="18" charset="0"/>
              </a:rPr>
              <a:t>. Se os elementos probatórios atestam a simultaneidade das relações conjugal e de concubinato, impõe-se a prevalência dos interesses da mulher casada, cujo matrimônio não foi dissolvido, aos alegados direitos subjetivos pretendidos pela concubina, pois não há, sob o prisma do Direito de Família, prerrogativa desta à partilha dos bens deixados pelo </a:t>
            </a:r>
            <a:r>
              <a:rPr lang="pt-BR" sz="1400" dirty="0" err="1">
                <a:latin typeface="Palatino Linotype" pitchFamily="18" charset="0"/>
              </a:rPr>
              <a:t>concubino</a:t>
            </a:r>
            <a:r>
              <a:rPr lang="pt-BR" sz="1400" dirty="0">
                <a:latin typeface="Palatino Linotype" pitchFamily="18" charset="0"/>
              </a:rPr>
              <a:t>. - </a:t>
            </a:r>
            <a:r>
              <a:rPr lang="pt-BR" sz="1400" b="1" dirty="0">
                <a:solidFill>
                  <a:srgbClr val="FF0000"/>
                </a:solidFill>
                <a:latin typeface="Palatino Linotype" pitchFamily="18" charset="0"/>
              </a:rPr>
              <a:t>Não há, portanto, como ser conferido status de união estável a relação </a:t>
            </a:r>
            <a:r>
              <a:rPr lang="pt-BR" sz="1400" b="1" dirty="0" smtClean="0">
                <a:solidFill>
                  <a:srgbClr val="FF0000"/>
                </a:solidFill>
                <a:latin typeface="Palatino Linotype" pitchFamily="18" charset="0"/>
              </a:rPr>
              <a:t>concubinária </a:t>
            </a:r>
            <a:r>
              <a:rPr lang="pt-BR" sz="1400" b="1" dirty="0">
                <a:solidFill>
                  <a:srgbClr val="FF0000"/>
                </a:solidFill>
                <a:latin typeface="Palatino Linotype" pitchFamily="18" charset="0"/>
              </a:rPr>
              <a:t>concomitante a casamento </a:t>
            </a:r>
            <a:r>
              <a:rPr lang="pt-BR" sz="1400" b="1" dirty="0" smtClean="0">
                <a:solidFill>
                  <a:srgbClr val="FF0000"/>
                </a:solidFill>
                <a:latin typeface="Palatino Linotype" pitchFamily="18" charset="0"/>
              </a:rPr>
              <a:t>válido</a:t>
            </a:r>
            <a:r>
              <a:rPr lang="pt-BR" sz="1400" dirty="0" smtClean="0">
                <a:latin typeface="Palatino Linotype" pitchFamily="18" charset="0"/>
              </a:rPr>
              <a:t>. Recurso </a:t>
            </a:r>
            <a:r>
              <a:rPr lang="pt-BR" sz="1400" dirty="0">
                <a:latin typeface="Palatino Linotype" pitchFamily="18" charset="0"/>
              </a:rPr>
              <a:t>especial provido. (STJ - </a:t>
            </a:r>
            <a:r>
              <a:rPr lang="pt-BR" sz="1400" dirty="0" err="1">
                <a:latin typeface="Palatino Linotype" pitchFamily="18" charset="0"/>
              </a:rPr>
              <a:t>REsp</a:t>
            </a:r>
            <a:r>
              <a:rPr lang="pt-BR" sz="1400" dirty="0">
                <a:latin typeface="Palatino Linotype" pitchFamily="18" charset="0"/>
              </a:rPr>
              <a:t> nº 931.155 – RS – Rel.(a) Min. Nancy </a:t>
            </a:r>
            <a:r>
              <a:rPr lang="pt-BR" sz="1400" dirty="0" err="1">
                <a:latin typeface="Palatino Linotype" pitchFamily="18" charset="0"/>
              </a:rPr>
              <a:t>Andrighi</a:t>
            </a:r>
            <a:r>
              <a:rPr lang="pt-BR" sz="1400" dirty="0">
                <a:latin typeface="Palatino Linotype" pitchFamily="18" charset="0"/>
              </a:rPr>
              <a:t> – Jul. em 07/08/2007, Pub. em 20/08/2007)</a:t>
            </a:r>
          </a:p>
        </p:txBody>
      </p:sp>
    </p:spTree>
  </p:cSld>
  <p:clrMapOvr>
    <a:masterClrMapping/>
  </p:clrMapOvr>
  <p:transition>
    <p:fade/>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85720" y="357166"/>
            <a:ext cx="8501122" cy="6001643"/>
          </a:xfrm>
          <a:prstGeom prst="rect">
            <a:avLst/>
          </a:prstGeom>
          <a:noFill/>
        </p:spPr>
        <p:txBody>
          <a:bodyPr wrap="square" rtlCol="0">
            <a:spAutoFit/>
          </a:bodyPr>
          <a:lstStyle/>
          <a:p>
            <a:pPr algn="just"/>
            <a:r>
              <a:rPr lang="pt-BR" sz="1400" b="1" dirty="0" smtClean="0">
                <a:latin typeface="Palatino Linotype" pitchFamily="18" charset="0"/>
              </a:rPr>
              <a:t>Situação: </a:t>
            </a:r>
            <a:r>
              <a:rPr lang="pt-BR" sz="1400" i="1" dirty="0" smtClean="0">
                <a:latin typeface="Palatino Linotype" pitchFamily="18" charset="0"/>
              </a:rPr>
              <a:t>incidência de contribuição sobre verbas trabalhistas, permanentes e temporárias. Princípio da Solidariedade Previdenciária.</a:t>
            </a:r>
          </a:p>
          <a:p>
            <a:pPr algn="just"/>
            <a:endParaRPr lang="pt-BR" sz="1400" b="1" dirty="0" smtClean="0">
              <a:latin typeface="Palatino Linotype" pitchFamily="18" charset="0"/>
            </a:endParaRPr>
          </a:p>
          <a:p>
            <a:pPr algn="just"/>
            <a:r>
              <a:rPr lang="pt-BR" sz="1400" b="1" dirty="0" smtClean="0">
                <a:latin typeface="Palatino Linotype" pitchFamily="18" charset="0"/>
              </a:rPr>
              <a:t>DIREITO TRIBUTÁRIO. INCIDÊNCIA DE CONTRIBUIÇÃO PREVIDENCIÁRIA SOBRE VERBAS TRABALHISTAS. RECURSO REPETITIVO (ART. 543-C DO CPC E RES. 8/2008-STJ). </a:t>
            </a:r>
            <a:endParaRPr lang="pt-BR" sz="1400" dirty="0" smtClean="0">
              <a:latin typeface="Palatino Linotype" pitchFamily="18" charset="0"/>
            </a:endParaRPr>
          </a:p>
          <a:p>
            <a:pPr algn="just"/>
            <a:r>
              <a:rPr lang="pt-BR" sz="1500" b="1" dirty="0" smtClean="0">
                <a:solidFill>
                  <a:srgbClr val="FF0000"/>
                </a:solidFill>
                <a:latin typeface="Palatino Linotype" pitchFamily="18" charset="0"/>
              </a:rPr>
              <a:t>Estão sujeitas à incidência de contribuição previdenciária as parcelas pagas pelo empregador a título de horas extras e seu respectivo adicional, bem como os valores pagos a título de adicional noturno e de periculosidade. </a:t>
            </a:r>
            <a:r>
              <a:rPr lang="pt-BR" sz="1400" dirty="0" smtClean="0">
                <a:latin typeface="Palatino Linotype" pitchFamily="18" charset="0"/>
              </a:rPr>
              <a:t>Por um lado, a Lei 8.212/1991, em seu art. 22, I, determina que a contribuição previdenciária a cargo da empresa é de "vinte por cento sobre o </a:t>
            </a:r>
            <a:r>
              <a:rPr lang="pt-BR" sz="1400" i="1" dirty="0" smtClean="0">
                <a:latin typeface="Palatino Linotype" pitchFamily="18" charset="0"/>
              </a:rPr>
              <a:t>total das remunerações pagas, devidas ou creditadas a qualquer título, durante o mês, aos segurados empregados e trabalhadores avulsos que lhe prestem serviços</a:t>
            </a:r>
            <a:r>
              <a:rPr lang="pt-BR" sz="1400" dirty="0" smtClean="0">
                <a:latin typeface="Palatino Linotype" pitchFamily="18" charset="0"/>
              </a:rPr>
              <a:t>, </a:t>
            </a:r>
            <a:r>
              <a:rPr lang="pt-BR" sz="1400" i="1" dirty="0" smtClean="0">
                <a:latin typeface="Palatino Linotype" pitchFamily="18" charset="0"/>
              </a:rPr>
              <a:t>destinadas a retribuir o trabalho, qualquer que seja a sua forma</a:t>
            </a:r>
            <a:r>
              <a:rPr lang="pt-BR" sz="1400" dirty="0" smtClean="0">
                <a:latin typeface="Palatino Linotype" pitchFamily="18" charset="0"/>
              </a:rPr>
              <a:t>, inclusive as gorjetas, os ganhos habituais sob a forma de utilidades e os adiantamentos decorrentes de reajuste salarial, </a:t>
            </a:r>
            <a:r>
              <a:rPr lang="pt-BR" sz="1400" i="1" dirty="0" smtClean="0">
                <a:latin typeface="Palatino Linotype" pitchFamily="18" charset="0"/>
              </a:rPr>
              <a:t>quer pelos serviços efetivamente prestados, quer pelo tempo à disposição do empregador ou tomador de serviços</a:t>
            </a:r>
            <a:r>
              <a:rPr lang="pt-BR" sz="1400" dirty="0" smtClean="0">
                <a:latin typeface="Palatino Linotype" pitchFamily="18" charset="0"/>
              </a:rPr>
              <a:t>, nos termos da lei ou do contrato ou, ainda, de convenção ou acordo coletivo de trabalho ou sentença normativa". Por outro lado, o § 2° do art. 22 da Lei 8.212/1991, ao consignar que não integram o conceito de remuneração as verbas listadas no § 9° do art. 28 do mesmo diploma legal, expressamente exclui uma série de parcelas da base de cálculo do tributo. Com base nesse quadro normativo, o STJ consolidou firme jurisprudência no sentido de que não sofrem a incidência de contribuição previdenciária "as importâncias pagas a título de indenização, que não correspondam a serviços prestados nem a tempo à disposição do empregador" (</a:t>
            </a:r>
            <a:r>
              <a:rPr lang="pt-BR" sz="1400" dirty="0" err="1" smtClean="0">
                <a:latin typeface="Palatino Linotype" pitchFamily="18" charset="0"/>
              </a:rPr>
              <a:t>REsp</a:t>
            </a:r>
            <a:r>
              <a:rPr lang="pt-BR" sz="1400" dirty="0" smtClean="0">
                <a:latin typeface="Palatino Linotype" pitchFamily="18" charset="0"/>
              </a:rPr>
              <a:t> 1.230.957-RS, Primeira Seção, </a:t>
            </a:r>
            <a:r>
              <a:rPr lang="pt-BR" sz="1400" dirty="0" err="1" smtClean="0">
                <a:latin typeface="Palatino Linotype" pitchFamily="18" charset="0"/>
              </a:rPr>
              <a:t>DJe</a:t>
            </a:r>
            <a:r>
              <a:rPr lang="pt-BR" sz="1400" dirty="0" smtClean="0">
                <a:latin typeface="Palatino Linotype" pitchFamily="18" charset="0"/>
              </a:rPr>
              <a:t> 18/3/2014, submetido ao rito do art. 543-C do CPC). Nesse contexto, se a verba trabalhista possuir natureza remuneratória, destinando-se a </a:t>
            </a:r>
            <a:r>
              <a:rPr lang="pt-BR" sz="1400" i="1" dirty="0" smtClean="0">
                <a:latin typeface="Palatino Linotype" pitchFamily="18" charset="0"/>
              </a:rPr>
              <a:t>retribuir o trabalho, qualquer que seja a sua forma, </a:t>
            </a:r>
            <a:r>
              <a:rPr lang="pt-BR" sz="1400" dirty="0" smtClean="0">
                <a:latin typeface="Palatino Linotype" pitchFamily="18" charset="0"/>
              </a:rPr>
              <a:t>ela deve integrar a base de cálculo da contribuição. Desse modo, consoante </a:t>
            </a:r>
            <a:r>
              <a:rPr lang="pt-BR" sz="1500" b="1" dirty="0" smtClean="0">
                <a:solidFill>
                  <a:srgbClr val="FF0000"/>
                </a:solidFill>
                <a:latin typeface="Palatino Linotype" pitchFamily="18" charset="0"/>
              </a:rPr>
              <a:t>entendimento pacífico no âmbito da Primeira Seção do STJ, os adicionais noturno e de periculosidade, as horas extras e seu respectivo adicional constituem verbas de natureza remuneratória, razão pela qual se sujeitam à incidência de contribuição previdenciária. </a:t>
            </a:r>
            <a:r>
              <a:rPr lang="pt-BR" sz="1400" dirty="0" smtClean="0">
                <a:latin typeface="Palatino Linotype" pitchFamily="18" charset="0"/>
              </a:rPr>
              <a:t>Precedentes citados: </a:t>
            </a:r>
            <a:r>
              <a:rPr lang="pt-BR" sz="1400" dirty="0" err="1" smtClean="0">
                <a:latin typeface="Palatino Linotype" pitchFamily="18" charset="0"/>
              </a:rPr>
              <a:t>REsp</a:t>
            </a:r>
            <a:r>
              <a:rPr lang="pt-BR" sz="1400" dirty="0" smtClean="0">
                <a:latin typeface="Palatino Linotype" pitchFamily="18" charset="0"/>
              </a:rPr>
              <a:t> 1.098.102-SC, Primeira Turma, </a:t>
            </a:r>
            <a:r>
              <a:rPr lang="pt-BR" sz="1400" dirty="0" err="1" smtClean="0">
                <a:latin typeface="Palatino Linotype" pitchFamily="18" charset="0"/>
              </a:rPr>
              <a:t>DJe</a:t>
            </a:r>
            <a:r>
              <a:rPr lang="pt-BR" sz="1400" dirty="0" smtClean="0">
                <a:latin typeface="Palatino Linotype" pitchFamily="18" charset="0"/>
              </a:rPr>
              <a:t> 17/6/2009; e </a:t>
            </a:r>
            <a:r>
              <a:rPr lang="pt-BR" sz="1400" dirty="0" err="1" smtClean="0">
                <a:latin typeface="Palatino Linotype" pitchFamily="18" charset="0"/>
              </a:rPr>
              <a:t>AgRg</a:t>
            </a:r>
            <a:r>
              <a:rPr lang="pt-BR" sz="1400" dirty="0" smtClean="0">
                <a:latin typeface="Palatino Linotype" pitchFamily="18" charset="0"/>
              </a:rPr>
              <a:t> no </a:t>
            </a:r>
            <a:r>
              <a:rPr lang="pt-BR" sz="1400" dirty="0" err="1" smtClean="0">
                <a:latin typeface="Palatino Linotype" pitchFamily="18" charset="0"/>
              </a:rPr>
              <a:t>AREsp</a:t>
            </a:r>
            <a:r>
              <a:rPr lang="pt-BR" sz="1400" dirty="0" smtClean="0">
                <a:latin typeface="Palatino Linotype" pitchFamily="18" charset="0"/>
              </a:rPr>
              <a:t> 69.958-DF, Segunda Turma, </a:t>
            </a:r>
            <a:r>
              <a:rPr lang="pt-BR" sz="1400" dirty="0" err="1" smtClean="0">
                <a:latin typeface="Palatino Linotype" pitchFamily="18" charset="0"/>
              </a:rPr>
              <a:t>DJe</a:t>
            </a:r>
            <a:r>
              <a:rPr lang="pt-BR" sz="1400" dirty="0" smtClean="0">
                <a:latin typeface="Palatino Linotype" pitchFamily="18" charset="0"/>
              </a:rPr>
              <a:t> 20/6/2012.</a:t>
            </a:r>
            <a:r>
              <a:rPr lang="pt-BR" sz="1400" b="1" dirty="0" smtClean="0">
                <a:latin typeface="Palatino Linotype" pitchFamily="18" charset="0"/>
              </a:rPr>
              <a:t> </a:t>
            </a:r>
            <a:r>
              <a:rPr lang="pt-BR" sz="1400" b="1" dirty="0" err="1" smtClean="0">
                <a:latin typeface="Palatino Linotype" pitchFamily="18" charset="0"/>
                <a:hlinkClick r:id="rId2"/>
              </a:rPr>
              <a:t>REsp</a:t>
            </a:r>
            <a:r>
              <a:rPr lang="pt-BR" sz="1400" b="1" dirty="0" smtClean="0">
                <a:latin typeface="Palatino Linotype" pitchFamily="18" charset="0"/>
                <a:hlinkClick r:id="rId2"/>
              </a:rPr>
              <a:t> 1.358.281-SP</a:t>
            </a:r>
            <a:r>
              <a:rPr lang="pt-BR" sz="1400" b="1" dirty="0" smtClean="0">
                <a:latin typeface="Palatino Linotype" pitchFamily="18" charset="0"/>
              </a:rPr>
              <a:t>, Rel. Min. </a:t>
            </a:r>
            <a:r>
              <a:rPr lang="pt-BR" sz="1400" b="1" dirty="0" err="1" smtClean="0">
                <a:latin typeface="Palatino Linotype" pitchFamily="18" charset="0"/>
              </a:rPr>
              <a:t>Herman</a:t>
            </a:r>
            <a:r>
              <a:rPr lang="pt-BR" sz="1400" b="1" dirty="0" smtClean="0">
                <a:latin typeface="Palatino Linotype" pitchFamily="18" charset="0"/>
              </a:rPr>
              <a:t> Benjamin, julgado em 23/4/2014.</a:t>
            </a:r>
            <a:endParaRPr lang="pt-BR" sz="1400" dirty="0" smtClean="0">
              <a:latin typeface="Palatino Linotype" pitchFamily="18" charset="0"/>
            </a:endParaRP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23528" y="476671"/>
            <a:ext cx="8496944" cy="3785652"/>
          </a:xfrm>
          <a:prstGeom prst="rect">
            <a:avLst/>
          </a:prstGeom>
        </p:spPr>
        <p:txBody>
          <a:bodyPr wrap="square">
            <a:spAutoFit/>
          </a:bodyPr>
          <a:lstStyle/>
          <a:p>
            <a:pPr algn="just"/>
            <a:endParaRPr lang="pt-BR" sz="1600" dirty="0" smtClean="0">
              <a:latin typeface="Palatino Linotype" pitchFamily="18" charset="0"/>
            </a:endParaRPr>
          </a:p>
          <a:p>
            <a:pPr algn="just"/>
            <a:endParaRPr lang="pt-BR" sz="1600" dirty="0" smtClean="0">
              <a:latin typeface="Palatino Linotype" pitchFamily="18" charset="0"/>
            </a:endParaRPr>
          </a:p>
          <a:p>
            <a:pPr algn="just"/>
            <a:r>
              <a:rPr lang="pt-BR" sz="1600" dirty="0" smtClean="0">
                <a:latin typeface="Palatino Linotype" pitchFamily="18" charset="0"/>
              </a:rPr>
              <a:t>APELAÇÃO CÍVEL. CONSTITUCIONAL E PREVIDENCIÁRIO. APOSENTADORIA COMPULSÓRIA. CONTINUIDADE NO SERVIÇO PÚBLICO APÓS A IDADE-LIMITE. IMPOSSIBILIDADE DO CÔMPUTO PARA O CÁLCULO DO BENEFÍCIO. PROVENTOS PROPORCIONAIS. CONTAGEM DO TEMPO DE EFETIVO EXERCICIO ATÉ OS 70 (SETENTA) ANOS. NORMA CONSTITUCIONAL. I. A aposentadoria compulsória do servidor público ocorre de forma automática quando alcançada a idade de 70 (setenta) anos, conforme art. 40, § 1º, II, da CF/88, porém somente passará ele para a inatividade por ato formal da administração pública. II. O cálculo para os proventos de aposentadoria compulsória será proporcional ao tempo de contribuição até a idade-limite, </a:t>
            </a:r>
            <a:r>
              <a:rPr lang="pt-BR" sz="1600" b="1" dirty="0" smtClean="0">
                <a:solidFill>
                  <a:srgbClr val="FF0000"/>
                </a:solidFill>
                <a:latin typeface="Palatino Linotype" pitchFamily="18" charset="0"/>
              </a:rPr>
              <a:t>não computando-se para fins previdenciários o tempo laborado além desse marco. </a:t>
            </a:r>
            <a:r>
              <a:rPr lang="pt-BR" sz="1600" dirty="0" smtClean="0">
                <a:latin typeface="Palatino Linotype" pitchFamily="18" charset="0"/>
              </a:rPr>
              <a:t>III. Apelação conhecida e provida. (TJ-MA - APL: 0343902011 MA 0005766-66.2009.8.10.0001, Relator: JAIME FERREIRA DE ARAÚJO, Data de Julgamento: 21/05/2013, QUARTA CÂMARA CÍVEL, Data de Publicação: 23/05/2013)</a:t>
            </a:r>
            <a:endParaRPr lang="pt-BR" sz="1600" dirty="0">
              <a:latin typeface="Palatino Linotype" pitchFamily="18" charset="0"/>
            </a:endParaRP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85720" y="571480"/>
            <a:ext cx="8643998" cy="3862596"/>
          </a:xfrm>
          <a:prstGeom prst="rect">
            <a:avLst/>
          </a:prstGeom>
          <a:noFill/>
        </p:spPr>
        <p:txBody>
          <a:bodyPr wrap="square" rtlCol="0">
            <a:spAutoFit/>
          </a:bodyPr>
          <a:lstStyle/>
          <a:p>
            <a:pPr algn="just"/>
            <a:r>
              <a:rPr lang="pt-BR" sz="1600" b="1" dirty="0" smtClean="0">
                <a:latin typeface="Palatino Linotype" pitchFamily="18" charset="0"/>
              </a:rPr>
              <a:t>Diz o STJ sobre o Princípio da Solidariedade:</a:t>
            </a:r>
          </a:p>
          <a:p>
            <a:pPr algn="just"/>
            <a:endParaRPr lang="pt-BR" sz="1400" dirty="0" smtClean="0">
              <a:latin typeface="Palatino Linotype" pitchFamily="18" charset="0"/>
            </a:endParaRPr>
          </a:p>
          <a:p>
            <a:pPr algn="just"/>
            <a:r>
              <a:rPr lang="pt-BR" sz="1400" dirty="0" smtClean="0">
                <a:latin typeface="Palatino Linotype" pitchFamily="18" charset="0"/>
              </a:rPr>
              <a:t>“[...] 4. Não há razão para declarar a inconstitucionalidade do art. 1º da Lei 9.783/99 ou do art. 4º da Lei 10.887/2004. </a:t>
            </a:r>
            <a:r>
              <a:rPr lang="pt-BR" sz="1500" b="1" dirty="0" smtClean="0">
                <a:solidFill>
                  <a:srgbClr val="FF0000"/>
                </a:solidFill>
                <a:latin typeface="Palatino Linotype" pitchFamily="18" charset="0"/>
              </a:rPr>
              <a:t>O regime previdenciário hoje consagrado na Constituição, especialmente após a EC 41/2003, que alterou o art. 40, § 3º, da CF, tem caráter contributivo, mas traz incorporado um princípio antes previsto apenas para o regime geral da previdência: </a:t>
            </a:r>
            <a:r>
              <a:rPr lang="pt-BR" sz="1500" b="1" u="sng" dirty="0" smtClean="0">
                <a:solidFill>
                  <a:srgbClr val="FF0000"/>
                </a:solidFill>
                <a:latin typeface="Palatino Linotype" pitchFamily="18" charset="0"/>
              </a:rPr>
              <a:t>o princípio da solidariedade</a:t>
            </a:r>
            <a:r>
              <a:rPr lang="pt-BR" sz="1500" b="1" dirty="0" smtClean="0">
                <a:solidFill>
                  <a:srgbClr val="FF0000"/>
                </a:solidFill>
                <a:latin typeface="Palatino Linotype" pitchFamily="18" charset="0"/>
              </a:rPr>
              <a:t>.</a:t>
            </a:r>
            <a:r>
              <a:rPr lang="pt-BR" sz="1500" dirty="0" smtClean="0">
                <a:solidFill>
                  <a:srgbClr val="FF0000"/>
                </a:solidFill>
                <a:latin typeface="Palatino Linotype" pitchFamily="18" charset="0"/>
              </a:rPr>
              <a:t> </a:t>
            </a:r>
            <a:r>
              <a:rPr lang="pt-BR" sz="1400" dirty="0" smtClean="0">
                <a:latin typeface="Palatino Linotype" pitchFamily="18" charset="0"/>
              </a:rPr>
              <a:t>Por força desse princípio, o financiamento da previdência não tem como contrapartida necessária a previsão de prestações específicas ou proporcionais em favor do contribuinte. A manifestação mais evidente do enunciado é a sujeição à contribuição dos próprios inativos e pensionistas. [...]“ (</a:t>
            </a:r>
            <a:r>
              <a:rPr lang="pt-BR" sz="1400" dirty="0" err="1" smtClean="0">
                <a:latin typeface="Palatino Linotype" pitchFamily="18" charset="0"/>
              </a:rPr>
              <a:t>REsp</a:t>
            </a:r>
            <a:r>
              <a:rPr lang="pt-BR" sz="1400" dirty="0" smtClean="0">
                <a:latin typeface="Palatino Linotype" pitchFamily="18" charset="0"/>
              </a:rPr>
              <a:t> 731.132/PE, Rel. Ministro TEORI ALBINO ZAVASCKI, PRIMEIRA SEÇÃO, julgado em 08/10/2008, </a:t>
            </a:r>
            <a:r>
              <a:rPr lang="pt-BR" sz="1400" dirty="0" err="1" smtClean="0">
                <a:latin typeface="Palatino Linotype" pitchFamily="18" charset="0"/>
              </a:rPr>
              <a:t>DJe</a:t>
            </a:r>
            <a:r>
              <a:rPr lang="pt-BR" sz="1400" dirty="0" smtClean="0">
                <a:latin typeface="Palatino Linotype" pitchFamily="18" charset="0"/>
              </a:rPr>
              <a:t> 20/10/2008, ressalva do destaque)</a:t>
            </a:r>
          </a:p>
          <a:p>
            <a:pPr algn="just"/>
            <a:endParaRPr lang="pt-BR" sz="1400" dirty="0" smtClean="0">
              <a:latin typeface="Palatino Linotype" pitchFamily="18" charset="0"/>
            </a:endParaRPr>
          </a:p>
          <a:p>
            <a:pPr algn="just"/>
            <a:endParaRPr lang="pt-BR" sz="1400" dirty="0" smtClean="0">
              <a:latin typeface="Palatino Linotype" pitchFamily="18" charset="0"/>
            </a:endParaRPr>
          </a:p>
          <a:p>
            <a:pPr algn="just"/>
            <a:r>
              <a:rPr lang="pt-BR" sz="1400" dirty="0" smtClean="0">
                <a:latin typeface="Palatino Linotype" pitchFamily="18" charset="0"/>
              </a:rPr>
              <a:t>[...] 6. </a:t>
            </a:r>
            <a:r>
              <a:rPr lang="pt-BR" sz="1500" b="1" dirty="0" smtClean="0">
                <a:solidFill>
                  <a:srgbClr val="FF0000"/>
                </a:solidFill>
                <a:latin typeface="Palatino Linotype" pitchFamily="18" charset="0"/>
              </a:rPr>
              <a:t>Os adicionais noturno, hora-extra, insalubridade e periculosidade ostentam caráter salarial, à luz do enunciado 60 do TST, razão pela qual incide a contribuição previdenciária.</a:t>
            </a:r>
            <a:r>
              <a:rPr lang="pt-BR" sz="1500" dirty="0" smtClean="0">
                <a:solidFill>
                  <a:srgbClr val="FF0000"/>
                </a:solidFill>
                <a:latin typeface="Palatino Linotype" pitchFamily="18" charset="0"/>
              </a:rPr>
              <a:t>  </a:t>
            </a:r>
            <a:r>
              <a:rPr lang="pt-BR" sz="1400" dirty="0" smtClean="0">
                <a:latin typeface="Palatino Linotype" pitchFamily="18" charset="0"/>
              </a:rPr>
              <a:t>[...] (</a:t>
            </a:r>
            <a:r>
              <a:rPr lang="pt-BR" sz="1400" dirty="0" err="1" smtClean="0">
                <a:latin typeface="Palatino Linotype" pitchFamily="18" charset="0"/>
              </a:rPr>
              <a:t>REsp</a:t>
            </a:r>
            <a:r>
              <a:rPr lang="pt-BR" sz="1400" dirty="0" smtClean="0">
                <a:latin typeface="Palatino Linotype" pitchFamily="18" charset="0"/>
              </a:rPr>
              <a:t> 1098102/SC, Rel. Ministro BENEDITO GONÇALVES, PRIMEIRA TURMA, julgado em 02/06/2009, </a:t>
            </a:r>
            <a:r>
              <a:rPr lang="pt-BR" sz="1400" dirty="0" err="1" smtClean="0">
                <a:latin typeface="Palatino Linotype" pitchFamily="18" charset="0"/>
              </a:rPr>
              <a:t>DJe</a:t>
            </a:r>
            <a:r>
              <a:rPr lang="pt-BR" sz="1400" dirty="0" smtClean="0">
                <a:latin typeface="Palatino Linotype" pitchFamily="18" charset="0"/>
              </a:rPr>
              <a:t> 17/06/2009).</a:t>
            </a:r>
          </a:p>
        </p:txBody>
      </p:sp>
    </p:spTree>
  </p:cSld>
  <p:clrMapOvr>
    <a:masterClrMapping/>
  </p:clrMapOvr>
  <p:transition>
    <p:fade/>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57158" y="428604"/>
            <a:ext cx="8572560" cy="4724370"/>
          </a:xfrm>
          <a:prstGeom prst="rect">
            <a:avLst/>
          </a:prstGeom>
          <a:noFill/>
        </p:spPr>
        <p:txBody>
          <a:bodyPr wrap="square" rtlCol="0">
            <a:spAutoFit/>
          </a:bodyPr>
          <a:lstStyle/>
          <a:p>
            <a:pPr algn="just"/>
            <a:r>
              <a:rPr lang="pt-BR" sz="1400" dirty="0" smtClean="0">
                <a:latin typeface="Palatino Linotype" pitchFamily="18" charset="0"/>
              </a:rPr>
              <a:t>Já no julgamento do </a:t>
            </a:r>
            <a:r>
              <a:rPr lang="pt-BR" sz="1400" dirty="0" err="1" smtClean="0">
                <a:latin typeface="Palatino Linotype" pitchFamily="18" charset="0"/>
              </a:rPr>
              <a:t>REsp</a:t>
            </a:r>
            <a:r>
              <a:rPr lang="pt-BR" sz="1400" dirty="0" smtClean="0">
                <a:latin typeface="Palatino Linotype" pitchFamily="18" charset="0"/>
              </a:rPr>
              <a:t> nº 1.230.957/RS, a egrégia PRIMEIRA SEÇÃO do STJ, na sessão realizada no dia 26/02/2014, decidiu o seguinte:</a:t>
            </a:r>
          </a:p>
          <a:p>
            <a:pPr algn="just"/>
            <a:endParaRPr lang="pt-BR" sz="1500" b="1" dirty="0" smtClean="0">
              <a:latin typeface="Palatino Linotype" pitchFamily="18" charset="0"/>
            </a:endParaRPr>
          </a:p>
          <a:p>
            <a:pPr algn="just"/>
            <a:r>
              <a:rPr lang="pt-BR" sz="1500" b="1" dirty="0" smtClean="0">
                <a:solidFill>
                  <a:srgbClr val="FF0000"/>
                </a:solidFill>
                <a:latin typeface="Palatino Linotype" pitchFamily="18" charset="0"/>
              </a:rPr>
              <a:t>1. Não incide contribuição previdenciária sobre o terço constitucional de férias.</a:t>
            </a:r>
          </a:p>
          <a:p>
            <a:pPr marL="342900" indent="-342900" algn="just"/>
            <a:r>
              <a:rPr lang="pt-BR" sz="1500" b="1" dirty="0" smtClean="0">
                <a:solidFill>
                  <a:srgbClr val="FF0000"/>
                </a:solidFill>
                <a:latin typeface="Palatino Linotype" pitchFamily="18" charset="0"/>
              </a:rPr>
              <a:t>2. Não incide contribuição previdenciária sobre o aviso prévio indenizado.</a:t>
            </a:r>
          </a:p>
          <a:p>
            <a:pPr marL="342900" indent="-342900" algn="just"/>
            <a:r>
              <a:rPr lang="pt-BR" sz="1500" b="1" dirty="0" smtClean="0">
                <a:solidFill>
                  <a:srgbClr val="FF0000"/>
                </a:solidFill>
                <a:latin typeface="Palatino Linotype" pitchFamily="18" charset="0"/>
              </a:rPr>
              <a:t>3. Não incide contribuição previdenciária sobre a importância paga nos quinze dias que antecedem o auxílio-doença.</a:t>
            </a:r>
          </a:p>
          <a:p>
            <a:pPr marL="342900" indent="-342900" algn="just"/>
            <a:r>
              <a:rPr lang="pt-BR" sz="1500" b="1" dirty="0" smtClean="0">
                <a:solidFill>
                  <a:srgbClr val="FF0000"/>
                </a:solidFill>
                <a:latin typeface="Palatino Linotype" pitchFamily="18" charset="0"/>
              </a:rPr>
              <a:t>4. Incide contribuição previdenciária sobre o salário maternidade.</a:t>
            </a:r>
            <a:endParaRPr lang="pt-BR" sz="1500" dirty="0" smtClean="0">
              <a:solidFill>
                <a:srgbClr val="FF0000"/>
              </a:solidFill>
              <a:latin typeface="Palatino Linotype" pitchFamily="18" charset="0"/>
            </a:endParaRPr>
          </a:p>
          <a:p>
            <a:pPr marL="342900" indent="-342900" algn="just"/>
            <a:r>
              <a:rPr lang="pt-BR" sz="1500" b="1" dirty="0" smtClean="0">
                <a:solidFill>
                  <a:srgbClr val="FF0000"/>
                </a:solidFill>
                <a:latin typeface="Palatino Linotype" pitchFamily="18" charset="0"/>
              </a:rPr>
              <a:t>5. incide contribuição previdenciária sobre o salário paternidade.</a:t>
            </a:r>
          </a:p>
          <a:p>
            <a:pPr marL="342900" indent="-342900" algn="just"/>
            <a:endParaRPr lang="pt-BR" sz="1400" b="1" dirty="0" smtClean="0">
              <a:latin typeface="Palatino Linotype" pitchFamily="18" charset="0"/>
            </a:endParaRPr>
          </a:p>
          <a:p>
            <a:pPr marL="342900" indent="-342900" algn="just"/>
            <a:r>
              <a:rPr lang="pt-BR" sz="1400" dirty="0" smtClean="0">
                <a:latin typeface="Palatino Linotype" pitchFamily="18" charset="0"/>
              </a:rPr>
              <a:t>O </a:t>
            </a:r>
            <a:r>
              <a:rPr lang="pt-BR" sz="1400" dirty="0" err="1" smtClean="0">
                <a:latin typeface="Palatino Linotype" pitchFamily="18" charset="0"/>
              </a:rPr>
              <a:t>REsp</a:t>
            </a:r>
            <a:r>
              <a:rPr lang="pt-BR" sz="1400" dirty="0" smtClean="0">
                <a:latin typeface="Palatino Linotype" pitchFamily="18" charset="0"/>
              </a:rPr>
              <a:t> 1.358.281/SP e o </a:t>
            </a:r>
            <a:r>
              <a:rPr lang="pt-BR" sz="1400" dirty="0" err="1" smtClean="0">
                <a:latin typeface="Palatino Linotype" pitchFamily="18" charset="0"/>
              </a:rPr>
              <a:t>REsp</a:t>
            </a:r>
            <a:r>
              <a:rPr lang="pt-BR" sz="1400" dirty="0" smtClean="0">
                <a:latin typeface="Palatino Linotype" pitchFamily="18" charset="0"/>
              </a:rPr>
              <a:t> nº 1.230.957/RS foram apreciados pelo STJ sob o rito de julgamento dos recursos repetitivos, previsto no art. 543-C do Código de Processo Civil:</a:t>
            </a:r>
          </a:p>
          <a:p>
            <a:pPr marL="342900" indent="-342900" algn="just"/>
            <a:endParaRPr lang="pt-BR" sz="1400" dirty="0" smtClean="0">
              <a:latin typeface="Palatino Linotype" pitchFamily="18" charset="0"/>
            </a:endParaRPr>
          </a:p>
          <a:p>
            <a:pPr lvl="2"/>
            <a:r>
              <a:rPr lang="pt-BR" sz="1400" i="1" dirty="0" smtClean="0">
                <a:latin typeface="Palatino Linotype" pitchFamily="18" charset="0"/>
              </a:rPr>
              <a:t>[...]</a:t>
            </a:r>
          </a:p>
          <a:p>
            <a:pPr lvl="2"/>
            <a:r>
              <a:rPr lang="pt-BR" sz="1400" i="1" dirty="0" smtClean="0">
                <a:latin typeface="Palatino Linotype" pitchFamily="18" charset="0"/>
              </a:rPr>
              <a:t>§ 7º  Publicado o acórdão do Superior Tribunal de Justiça, os recursos especiais sobrestados na origem:</a:t>
            </a:r>
          </a:p>
          <a:p>
            <a:pPr lvl="2"/>
            <a:r>
              <a:rPr lang="pt-BR" sz="1400" i="1" dirty="0" smtClean="0">
                <a:latin typeface="Palatino Linotype" pitchFamily="18" charset="0"/>
              </a:rPr>
              <a:t>I - terão seguimento denegado na hipótese de o acórdão recorrido coincidir com a orientação do Superior Tribunal de Justiça; ou</a:t>
            </a:r>
          </a:p>
          <a:p>
            <a:pPr lvl="2"/>
            <a:r>
              <a:rPr lang="pt-BR" sz="1400" i="1" dirty="0" smtClean="0">
                <a:latin typeface="Palatino Linotype" pitchFamily="18" charset="0"/>
              </a:rPr>
              <a:t>II - serão novamente examinados pelo tribunal de origem na hipótese de o acórdão recorrido divergir da orientação do Superior Tribunal de Justiça.</a:t>
            </a:r>
          </a:p>
          <a:p>
            <a:pPr lvl="2"/>
            <a:r>
              <a:rPr lang="pt-BR" sz="1400" i="1" dirty="0" smtClean="0">
                <a:latin typeface="Palatino Linotype" pitchFamily="18" charset="0"/>
              </a:rPr>
              <a:t>§ 8º  Na hipótese prevista no inciso II do § 7º deste artigo, mantida a decisão divergente pelo tribunal de origem, far-se-á o exame de admissibilidade do recurso especial.</a:t>
            </a:r>
          </a:p>
        </p:txBody>
      </p:sp>
    </p:spTree>
  </p:cSld>
  <p:clrMapOvr>
    <a:masterClrMapping/>
  </p:clrMapOvr>
  <p:transition>
    <p:fade/>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28596" y="428604"/>
            <a:ext cx="8501122" cy="6340197"/>
          </a:xfrm>
          <a:prstGeom prst="rect">
            <a:avLst/>
          </a:prstGeom>
          <a:noFill/>
        </p:spPr>
        <p:txBody>
          <a:bodyPr wrap="square" rtlCol="0">
            <a:spAutoFit/>
          </a:bodyPr>
          <a:lstStyle/>
          <a:p>
            <a:pPr algn="just"/>
            <a:r>
              <a:rPr lang="pt-BR" sz="1400" b="1" dirty="0" smtClean="0">
                <a:latin typeface="Palatino Linotype" pitchFamily="18" charset="0"/>
              </a:rPr>
              <a:t>Situação: </a:t>
            </a:r>
            <a:r>
              <a:rPr lang="pt-BR" sz="1400" i="1" dirty="0" smtClean="0">
                <a:latin typeface="Palatino Linotype" pitchFamily="18" charset="0"/>
              </a:rPr>
              <a:t>recebimento de valores referente a aposentadoria/pensão por decisão judicial temporária (medida cautelar ou antecipação dos efeitos da tutela). Devolução devida.</a:t>
            </a:r>
          </a:p>
          <a:p>
            <a:pPr algn="just"/>
            <a:endParaRPr lang="pt-BR" sz="1400" dirty="0" smtClean="0">
              <a:latin typeface="Palatino Linotype" pitchFamily="18" charset="0"/>
            </a:endParaRPr>
          </a:p>
          <a:p>
            <a:pPr algn="just"/>
            <a:r>
              <a:rPr lang="pt-BR" sz="1400" dirty="0" smtClean="0">
                <a:latin typeface="Palatino Linotype" pitchFamily="18" charset="0"/>
              </a:rPr>
              <a:t>PROCESSUAL </a:t>
            </a:r>
            <a:r>
              <a:rPr lang="pt-BR" sz="1400" dirty="0">
                <a:latin typeface="Palatino Linotype" pitchFamily="18" charset="0"/>
              </a:rPr>
              <a:t>CIVIL E PREVIDENCIÁRIO. REGIME GERAL DE PREVIDÊNCIA SOCIAL. BENEFÍCIO PREVIDENCIÁRIO. RECEBIMENTO VIA ANTECIPAÇÃO DE TUTELA POSTERIORMENTE REVOGADA. DEVOLUÇÃO. REALINHAMENTO JURISPRUDENCIAL. HIPÓTESE ANÁLOGA. SERVIDOR PÚBLICO. CRITÉRIOS. CARÁTER ALIMENTAR E BOA-FÉ OBJETIVA. NATUREZA PRECÁRIA DA </a:t>
            </a:r>
            <a:r>
              <a:rPr lang="pt-BR" sz="1400" dirty="0" smtClean="0">
                <a:latin typeface="Palatino Linotype" pitchFamily="18" charset="0"/>
              </a:rPr>
              <a:t>DECISÃO</a:t>
            </a:r>
            <a:r>
              <a:rPr lang="pt-BR" sz="1400" dirty="0">
                <a:latin typeface="Palatino Linotype" pitchFamily="18" charset="0"/>
              </a:rPr>
              <a:t>. RESSARCIMENTO DEVIDO. DESCONTO EM FOLHA. </a:t>
            </a:r>
            <a:r>
              <a:rPr lang="pt-BR" sz="1400" dirty="0" smtClean="0">
                <a:latin typeface="Palatino Linotype" pitchFamily="18" charset="0"/>
              </a:rPr>
              <a:t>PARÂMETROS. 1</a:t>
            </a:r>
            <a:r>
              <a:rPr lang="pt-BR" sz="1400" dirty="0">
                <a:latin typeface="Palatino Linotype" pitchFamily="18" charset="0"/>
              </a:rPr>
              <a:t>. Trata-se, na hipótese, de constatar se há o dever de o segurado da Previdência Social devolver valores de benefício previdenciário recebidos por força de antecipação de tutela (art. 273 do CPC) posteriormente </a:t>
            </a:r>
            <a:r>
              <a:rPr lang="pt-BR" sz="1400" dirty="0" smtClean="0">
                <a:latin typeface="Palatino Linotype" pitchFamily="18" charset="0"/>
              </a:rPr>
              <a:t>revogada. [...] 5</a:t>
            </a:r>
            <a:r>
              <a:rPr lang="pt-BR" sz="1400" dirty="0">
                <a:latin typeface="Palatino Linotype" pitchFamily="18" charset="0"/>
              </a:rPr>
              <a:t>. O elemento que evidencia a boa-fé objetiva no caso é a "legítima confiança ou justificada expectativa, que o beneficiário adquire, de que valores recebidos são legais e de que integraram em definitivo o seu patrimônio" (</a:t>
            </a:r>
            <a:r>
              <a:rPr lang="pt-BR" sz="1400" dirty="0" err="1">
                <a:latin typeface="Palatino Linotype" pitchFamily="18" charset="0"/>
              </a:rPr>
              <a:t>AgRg</a:t>
            </a:r>
            <a:r>
              <a:rPr lang="pt-BR" sz="1400" dirty="0">
                <a:latin typeface="Palatino Linotype" pitchFamily="18" charset="0"/>
              </a:rPr>
              <a:t> no </a:t>
            </a:r>
            <a:r>
              <a:rPr lang="pt-BR" sz="1400" dirty="0" err="1">
                <a:latin typeface="Palatino Linotype" pitchFamily="18" charset="0"/>
              </a:rPr>
              <a:t>REsp</a:t>
            </a:r>
            <a:r>
              <a:rPr lang="pt-BR" sz="1400" dirty="0">
                <a:latin typeface="Palatino Linotype" pitchFamily="18" charset="0"/>
              </a:rPr>
              <a:t> 1.263.480/CE, Rel. Ministro Humberto Martins, Segunda Turma, </a:t>
            </a:r>
            <a:r>
              <a:rPr lang="pt-BR" sz="1400" dirty="0" err="1">
                <a:latin typeface="Palatino Linotype" pitchFamily="18" charset="0"/>
              </a:rPr>
              <a:t>DJe</a:t>
            </a:r>
            <a:r>
              <a:rPr lang="pt-BR" sz="1400" dirty="0">
                <a:latin typeface="Palatino Linotype" pitchFamily="18" charset="0"/>
              </a:rPr>
              <a:t> 9.9.2011, grifei</a:t>
            </a:r>
            <a:r>
              <a:rPr lang="pt-BR" sz="1400" dirty="0" smtClean="0">
                <a:latin typeface="Palatino Linotype" pitchFamily="18" charset="0"/>
              </a:rPr>
              <a:t>) [...] 8</a:t>
            </a:r>
            <a:r>
              <a:rPr lang="pt-BR" sz="1400" dirty="0">
                <a:latin typeface="Palatino Linotype" pitchFamily="18" charset="0"/>
              </a:rPr>
              <a:t>. Do ponto de vista objetivo, por sua vez, inviável falar na percepção, pelo segurado, da </a:t>
            </a:r>
            <a:r>
              <a:rPr lang="pt-BR" sz="1400" dirty="0" err="1">
                <a:latin typeface="Palatino Linotype" pitchFamily="18" charset="0"/>
              </a:rPr>
              <a:t>definitividade</a:t>
            </a:r>
            <a:r>
              <a:rPr lang="pt-BR" sz="1400" dirty="0">
                <a:latin typeface="Palatino Linotype" pitchFamily="18" charset="0"/>
              </a:rPr>
              <a:t> do pagamento recebido via tutela antecipatória, não havendo o titular do direito precário como pressupor a incorporação irreversível da verba ao seu patrimônio</a:t>
            </a:r>
            <a:r>
              <a:rPr lang="pt-BR" sz="1400" dirty="0" smtClean="0">
                <a:latin typeface="Palatino Linotype" pitchFamily="18" charset="0"/>
              </a:rPr>
              <a:t>. [...] 10</a:t>
            </a:r>
            <a:r>
              <a:rPr lang="pt-BR" sz="1400" dirty="0">
                <a:latin typeface="Palatino Linotype" pitchFamily="18" charset="0"/>
              </a:rPr>
              <a:t>. Dentro de uma escala axiológica, mostra-se desproporcional o Poder Judiciário desautorizar a reposição do principal ao Erário em situações como a dos autos, enquanto se permite que o próprio segurado tome empréstimos e consigne descontos em folha pagando, além do principal, juros remuneratórios a instituições financeiras. </a:t>
            </a:r>
            <a:r>
              <a:rPr lang="pt-BR" sz="1400" dirty="0" smtClean="0">
                <a:latin typeface="Palatino Linotype" pitchFamily="18" charset="0"/>
              </a:rPr>
              <a:t>11</a:t>
            </a:r>
            <a:r>
              <a:rPr lang="pt-BR" sz="1400" dirty="0">
                <a:latin typeface="Palatino Linotype" pitchFamily="18" charset="0"/>
              </a:rPr>
              <a:t>. </a:t>
            </a:r>
            <a:r>
              <a:rPr lang="pt-BR" sz="1400" b="1" dirty="0">
                <a:solidFill>
                  <a:srgbClr val="FF0000"/>
                </a:solidFill>
                <a:latin typeface="Palatino Linotype" pitchFamily="18" charset="0"/>
              </a:rPr>
              <a:t>À luz do princípio da dignidade da pessoa humana (art. 1º, III, da CF) e considerando o dever do segurado de devolver </a:t>
            </a:r>
            <a:r>
              <a:rPr lang="pt-BR" sz="1400" b="1" dirty="0" smtClean="0">
                <a:solidFill>
                  <a:srgbClr val="FF0000"/>
                </a:solidFill>
                <a:latin typeface="Palatino Linotype" pitchFamily="18" charset="0"/>
              </a:rPr>
              <a:t>os </a:t>
            </a:r>
            <a:r>
              <a:rPr lang="pt-BR" sz="1400" b="1" dirty="0">
                <a:solidFill>
                  <a:srgbClr val="FF0000"/>
                </a:solidFill>
                <a:latin typeface="Palatino Linotype" pitchFamily="18" charset="0"/>
              </a:rPr>
              <a:t>valores obtidos por força de antecipação de tutela posteriormente revogada, devem ser observados os seguintes parâmetros para o ressarcimento: a) a execução de sentença declaratória do direito deverá ser promovida; b) liquidado e incontroverso o crédito executado, o INSS poderá fazer o desconto em folha de até 10% da remuneração dos benefícios previdenciários em manutenção até a satisfação do crédito, adotado por simetria com o percentual aplicado aos servidores públicos (art. 46, § 1º, da Lei </a:t>
            </a:r>
            <a:r>
              <a:rPr lang="pt-BR" sz="1400" b="1" dirty="0" smtClean="0">
                <a:solidFill>
                  <a:srgbClr val="FF0000"/>
                </a:solidFill>
                <a:latin typeface="Palatino Linotype" pitchFamily="18" charset="0"/>
              </a:rPr>
              <a:t>8.213/1991. 12</a:t>
            </a:r>
            <a:r>
              <a:rPr lang="pt-BR" sz="1400" b="1" dirty="0">
                <a:solidFill>
                  <a:srgbClr val="FF0000"/>
                </a:solidFill>
                <a:latin typeface="Palatino Linotype" pitchFamily="18" charset="0"/>
              </a:rPr>
              <a:t>. Recurso Especial provido.</a:t>
            </a:r>
            <a:r>
              <a:rPr lang="pt-BR" sz="1400" dirty="0">
                <a:solidFill>
                  <a:srgbClr val="FF0000"/>
                </a:solidFill>
                <a:latin typeface="Palatino Linotype" pitchFamily="18" charset="0"/>
              </a:rPr>
              <a:t> </a:t>
            </a:r>
            <a:r>
              <a:rPr lang="pt-BR" sz="1400" dirty="0">
                <a:latin typeface="Palatino Linotype" pitchFamily="18" charset="0"/>
              </a:rPr>
              <a:t>(STJ – </a:t>
            </a:r>
            <a:r>
              <a:rPr lang="pt-BR" sz="1400" dirty="0" err="1">
                <a:latin typeface="Palatino Linotype" pitchFamily="18" charset="0"/>
              </a:rPr>
              <a:t>REsp</a:t>
            </a:r>
            <a:r>
              <a:rPr lang="pt-BR" sz="1400" dirty="0">
                <a:latin typeface="Palatino Linotype" pitchFamily="18" charset="0"/>
              </a:rPr>
              <a:t>. nº 1.384.418 - SC (2013/0032089-3) – Rel. Min. </a:t>
            </a:r>
            <a:r>
              <a:rPr lang="pt-BR" sz="1400" dirty="0" err="1">
                <a:latin typeface="Palatino Linotype" pitchFamily="18" charset="0"/>
              </a:rPr>
              <a:t>Herman</a:t>
            </a:r>
            <a:r>
              <a:rPr lang="pt-BR" sz="1400" dirty="0">
                <a:latin typeface="Palatino Linotype" pitchFamily="18" charset="0"/>
              </a:rPr>
              <a:t> Benjamin – Jul. em 12/06/2013, Pub. em </a:t>
            </a:r>
            <a:r>
              <a:rPr lang="pt-BR" sz="1400" dirty="0" err="1">
                <a:latin typeface="Palatino Linotype" pitchFamily="18" charset="0"/>
              </a:rPr>
              <a:t>DJe</a:t>
            </a:r>
            <a:r>
              <a:rPr lang="pt-BR" sz="1400" dirty="0">
                <a:latin typeface="Palatino Linotype" pitchFamily="18" charset="0"/>
              </a:rPr>
              <a:t> </a:t>
            </a:r>
            <a:r>
              <a:rPr lang="pt-BR" sz="1400" dirty="0" smtClean="0">
                <a:latin typeface="Palatino Linotype" pitchFamily="18" charset="0"/>
              </a:rPr>
              <a:t>30/08/2013)</a:t>
            </a:r>
            <a:endParaRPr lang="pt-BR" sz="1400" dirty="0">
              <a:latin typeface="Palatino Linotype" pitchFamily="18" charset="0"/>
            </a:endParaRPr>
          </a:p>
          <a:p>
            <a:pPr algn="just"/>
            <a:endParaRPr lang="pt-BR" sz="1400" dirty="0">
              <a:latin typeface="Palatino Linotype" pitchFamily="18" charset="0"/>
            </a:endParaRPr>
          </a:p>
        </p:txBody>
      </p:sp>
    </p:spTree>
  </p:cSld>
  <p:clrMapOvr>
    <a:masterClrMapping/>
  </p:clrMapOvr>
  <p:transition>
    <p:fade/>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95536" y="548680"/>
            <a:ext cx="8501122" cy="3631763"/>
          </a:xfrm>
          <a:prstGeom prst="rect">
            <a:avLst/>
          </a:prstGeom>
          <a:noFill/>
        </p:spPr>
        <p:txBody>
          <a:bodyPr wrap="square" rtlCol="0">
            <a:spAutoFit/>
          </a:bodyPr>
          <a:lstStyle/>
          <a:p>
            <a:pPr algn="just"/>
            <a:endParaRPr lang="pt-BR" sz="1400" dirty="0" smtClean="0">
              <a:latin typeface="Palatino Linotype" pitchFamily="18" charset="0"/>
            </a:endParaRPr>
          </a:p>
          <a:p>
            <a:pPr algn="just"/>
            <a:r>
              <a:rPr lang="pt-BR" sz="1400" dirty="0" smtClean="0">
                <a:latin typeface="Palatino Linotype" pitchFamily="18" charset="0"/>
              </a:rPr>
              <a:t>EMENTA</a:t>
            </a:r>
            <a:r>
              <a:rPr lang="pt-BR" sz="1400" dirty="0">
                <a:latin typeface="Palatino Linotype" pitchFamily="18" charset="0"/>
              </a:rPr>
              <a:t>:</a:t>
            </a:r>
            <a:r>
              <a:rPr lang="pt-BR" sz="1400" b="1" dirty="0">
                <a:latin typeface="Palatino Linotype" pitchFamily="18" charset="0"/>
              </a:rPr>
              <a:t> </a:t>
            </a:r>
            <a:r>
              <a:rPr lang="pt-BR" sz="1400" dirty="0">
                <a:latin typeface="Palatino Linotype" pitchFamily="18" charset="0"/>
              </a:rPr>
              <a:t>ADMINISTRATIVO. PENSÃO POR MORTE. REVISÃO DAS COTAS DETERMINADA POR DECISÃO JUDICIAL. RESTITUIÇÃO DOS VALORES INDEVIDAMENTE RECEBIDOS. BOA-FÉ DESCARACTERIZADA. RECURSO NÃO PROVIDO.</a:t>
            </a:r>
          </a:p>
          <a:p>
            <a:pPr algn="just"/>
            <a:r>
              <a:rPr lang="pt-BR" sz="1400" dirty="0">
                <a:latin typeface="Palatino Linotype" pitchFamily="18" charset="0"/>
              </a:rPr>
              <a:t>1. </a:t>
            </a:r>
            <a:r>
              <a:rPr lang="pt-BR" sz="1500" b="1" dirty="0">
                <a:solidFill>
                  <a:srgbClr val="FF0000"/>
                </a:solidFill>
                <a:latin typeface="Palatino Linotype" pitchFamily="18" charset="0"/>
              </a:rPr>
              <a:t>É devida a restituição de benefício previdenciário indevidamente percebido por pensionista de servidor público, quando não se cogita do desconhecimento da ilegitimidade do pagamento, estando afastada a presunção de boa-fé.</a:t>
            </a:r>
            <a:r>
              <a:rPr lang="pt-BR" sz="1400" b="1" dirty="0">
                <a:solidFill>
                  <a:srgbClr val="FF0000"/>
                </a:solidFill>
                <a:latin typeface="Palatino Linotype" pitchFamily="18" charset="0"/>
              </a:rPr>
              <a:t> </a:t>
            </a:r>
            <a:r>
              <a:rPr lang="pt-BR" sz="1400" dirty="0">
                <a:latin typeface="Palatino Linotype" pitchFamily="18" charset="0"/>
              </a:rPr>
              <a:t>Precedente da Corte Especial: MS 13.818/DF, Rel. Min. </a:t>
            </a:r>
            <a:r>
              <a:rPr lang="pt-BR" sz="1400" dirty="0" err="1">
                <a:latin typeface="Palatino Linotype" pitchFamily="18" charset="0"/>
              </a:rPr>
              <a:t>Teori</a:t>
            </a:r>
            <a:r>
              <a:rPr lang="pt-BR" sz="1400" dirty="0">
                <a:latin typeface="Palatino Linotype" pitchFamily="18" charset="0"/>
              </a:rPr>
              <a:t> Albino Zavascki, DJ 17.04.13.</a:t>
            </a:r>
          </a:p>
          <a:p>
            <a:pPr algn="just"/>
            <a:r>
              <a:rPr lang="pt-BR" sz="1400" dirty="0">
                <a:latin typeface="Palatino Linotype" pitchFamily="18" charset="0"/>
              </a:rPr>
              <a:t>2. Na espécie, deve-se restituir a quantia recebida a maior, desde o momento em que o caráter indevido da respectiva parcela fora reconhecido no bojo de processo judicial integrado pela ora impetrante, em decisão monocrática mantida pelo órgão colegiado do Superior Tribunal de Justiça.</a:t>
            </a:r>
          </a:p>
          <a:p>
            <a:pPr algn="just"/>
            <a:r>
              <a:rPr lang="pt-BR" sz="1400" dirty="0">
                <a:latin typeface="Palatino Linotype" pitchFamily="18" charset="0"/>
              </a:rPr>
              <a:t>3. </a:t>
            </a:r>
            <a:r>
              <a:rPr lang="pt-BR" sz="1500" b="1" dirty="0">
                <a:solidFill>
                  <a:srgbClr val="FF0000"/>
                </a:solidFill>
                <a:latin typeface="Palatino Linotype" pitchFamily="18" charset="0"/>
              </a:rPr>
              <a:t>Nessa situação, está descaracterizada a hipótese de erro de interpretação ou má aplicação da lei por parte da autoridade administrativa, sendo o caso de erro de fato, o que justifica o ressarcimento.</a:t>
            </a:r>
          </a:p>
          <a:p>
            <a:pPr algn="just"/>
            <a:r>
              <a:rPr lang="pt-BR" sz="1400" dirty="0">
                <a:latin typeface="Palatino Linotype" pitchFamily="18" charset="0"/>
              </a:rPr>
              <a:t>4. Recurso ordinário em mandado de segurança não provido. (STJ - RECURSO EM MANDADO DE SEGURANÇA Nº 33.673 – RJ – Rel. Min. Castro Meira – Jul. em 07/05/2013, Pub. em 16/05/2013)</a:t>
            </a:r>
          </a:p>
        </p:txBody>
      </p:sp>
    </p:spTree>
  </p:cSld>
  <p:clrMapOvr>
    <a:masterClrMapping/>
  </p:clrMapOvr>
  <p:transition>
    <p:fade/>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642910" y="785794"/>
            <a:ext cx="8143932" cy="5216813"/>
          </a:xfrm>
          <a:prstGeom prst="rect">
            <a:avLst/>
          </a:prstGeom>
          <a:noFill/>
        </p:spPr>
        <p:txBody>
          <a:bodyPr wrap="square" rtlCol="0">
            <a:spAutoFit/>
          </a:bodyPr>
          <a:lstStyle/>
          <a:p>
            <a:pPr algn="ctr"/>
            <a:r>
              <a:rPr lang="pt-BR" b="1" dirty="0" smtClean="0">
                <a:latin typeface="Palatino Linotype" pitchFamily="18" charset="0"/>
              </a:rPr>
              <a:t>Tribunal de Contas do Estado de Rondônia</a:t>
            </a:r>
          </a:p>
          <a:p>
            <a:pPr algn="just"/>
            <a:endParaRPr lang="pt-BR" sz="1400" u="sng" dirty="0" smtClean="0">
              <a:latin typeface="Palatino Linotype" pitchFamily="18" charset="0"/>
            </a:endParaRPr>
          </a:p>
          <a:p>
            <a:pPr algn="just"/>
            <a:endParaRPr lang="pt-BR" sz="1400" u="sng" dirty="0" smtClean="0">
              <a:latin typeface="Palatino Linotype" pitchFamily="18" charset="0"/>
            </a:endParaRPr>
          </a:p>
          <a:p>
            <a:pPr algn="just"/>
            <a:r>
              <a:rPr lang="pt-BR" sz="1400" b="1" dirty="0" smtClean="0">
                <a:latin typeface="Palatino Linotype" pitchFamily="18" charset="0"/>
              </a:rPr>
              <a:t>Situação: </a:t>
            </a:r>
            <a:r>
              <a:rPr lang="pt-BR" sz="1400" i="1" dirty="0" smtClean="0">
                <a:latin typeface="Palatino Linotype" pitchFamily="18" charset="0"/>
              </a:rPr>
              <a:t>adicionais de inativação. Magistratura. Tribunal de Contas. Ministério Público. Servidores Públicos Civis (Polícia Civil e outros). Impossibilidade. Artigo 40, §2º da CF/88. Exceção: Militares</a:t>
            </a:r>
            <a:endParaRPr lang="pt-BR" sz="1400" i="1" dirty="0">
              <a:latin typeface="Palatino Linotype" pitchFamily="18" charset="0"/>
            </a:endParaRPr>
          </a:p>
          <a:p>
            <a:pPr algn="just"/>
            <a:endParaRPr lang="pt-BR" sz="1400" u="sng" dirty="0">
              <a:latin typeface="Palatino Linotype" pitchFamily="18" charset="0"/>
            </a:endParaRPr>
          </a:p>
          <a:p>
            <a:pPr algn="just"/>
            <a:r>
              <a:rPr lang="pt-BR" sz="1400" u="sng" dirty="0" smtClean="0">
                <a:latin typeface="Palatino Linotype" pitchFamily="18" charset="0"/>
              </a:rPr>
              <a:t>PARECER </a:t>
            </a:r>
            <a:r>
              <a:rPr lang="pt-BR" sz="1400" u="sng" dirty="0">
                <a:latin typeface="Palatino Linotype" pitchFamily="18" charset="0"/>
              </a:rPr>
              <a:t>PRÉVIO Nº </a:t>
            </a:r>
            <a:r>
              <a:rPr lang="pt-BR" sz="1400" u="sng" dirty="0" smtClean="0">
                <a:latin typeface="Palatino Linotype" pitchFamily="18" charset="0"/>
              </a:rPr>
              <a:t>2/2014 </a:t>
            </a:r>
            <a:r>
              <a:rPr lang="pt-BR" sz="1400" u="sng" dirty="0">
                <a:latin typeface="Palatino Linotype" pitchFamily="18" charset="0"/>
              </a:rPr>
              <a:t>- PLENO</a:t>
            </a:r>
            <a:endParaRPr lang="pt-BR" sz="1400" dirty="0">
              <a:latin typeface="Palatino Linotype" pitchFamily="18" charset="0"/>
            </a:endParaRPr>
          </a:p>
          <a:p>
            <a:pPr algn="just"/>
            <a:r>
              <a:rPr lang="pt-BR" sz="1400" dirty="0">
                <a:latin typeface="Palatino Linotype" pitchFamily="18" charset="0"/>
              </a:rPr>
              <a:t>Consulta. Instituto de Previdência dos Servidores Públicos do Estado de Rondônia – </a:t>
            </a:r>
            <a:r>
              <a:rPr lang="pt-BR" sz="1400" dirty="0" err="1">
                <a:latin typeface="Palatino Linotype" pitchFamily="18" charset="0"/>
              </a:rPr>
              <a:t>Iperon</a:t>
            </a:r>
            <a:r>
              <a:rPr lang="pt-BR" sz="1400" dirty="0">
                <a:latin typeface="Palatino Linotype" pitchFamily="18" charset="0"/>
              </a:rPr>
              <a:t>. Conhecimento. </a:t>
            </a:r>
            <a:r>
              <a:rPr lang="pt-BR" sz="1500" b="1" dirty="0">
                <a:solidFill>
                  <a:srgbClr val="FF0000"/>
                </a:solidFill>
                <a:latin typeface="Palatino Linotype" pitchFamily="18" charset="0"/>
              </a:rPr>
              <a:t>Revogação expressa do art. 160 da Lei Complementar nº 39/1990, desde a publicação da Lei Complementar nº. 68/1992, na forma dos artigos 303 e 304, qual seja: 9 de dezembro de 1992. Revogação tácita do art. 56, § 3º, da Lei Complementar nº 94/1993 - em face do art. 40, § 2º, da Constituição Federal - desde 16 de dezembro de 1998</a:t>
            </a:r>
            <a:r>
              <a:rPr lang="pt-BR" sz="1400" dirty="0">
                <a:latin typeface="Palatino Linotype" pitchFamily="18" charset="0"/>
              </a:rPr>
              <a:t>, data da publicação da emenda constitucional nº. 20/1998, nos termos do art. 16. Ressalva aos direitos adquiridos. Unanimidade</a:t>
            </a:r>
            <a:r>
              <a:rPr lang="pt-BR" sz="1400" dirty="0" smtClean="0">
                <a:latin typeface="Palatino Linotype" pitchFamily="18" charset="0"/>
              </a:rPr>
              <a:t>. (grifo </a:t>
            </a:r>
            <a:r>
              <a:rPr lang="pt-BR" sz="1400" dirty="0">
                <a:latin typeface="Palatino Linotype" pitchFamily="18" charset="0"/>
              </a:rPr>
              <a:t>nosso)</a:t>
            </a:r>
          </a:p>
          <a:p>
            <a:pPr algn="just"/>
            <a:r>
              <a:rPr lang="pt-BR" sz="1400" dirty="0">
                <a:latin typeface="Palatino Linotype" pitchFamily="18" charset="0"/>
              </a:rPr>
              <a:t>[...]</a:t>
            </a:r>
          </a:p>
          <a:p>
            <a:pPr algn="just"/>
            <a:r>
              <a:rPr lang="pt-BR" sz="1400" dirty="0">
                <a:latin typeface="Palatino Linotype" pitchFamily="18" charset="0"/>
              </a:rPr>
              <a:t>II - </a:t>
            </a:r>
            <a:r>
              <a:rPr lang="pt-BR" sz="1500" b="1" dirty="0">
                <a:solidFill>
                  <a:srgbClr val="FF0000"/>
                </a:solidFill>
                <a:latin typeface="Palatino Linotype" pitchFamily="18" charset="0"/>
              </a:rPr>
              <a:t>O art. 56, § 3º, da Lei Complementar nº 94/1993, que assegurava o acréscimo de 10% sobre a remuneração do magistrado quando da </a:t>
            </a:r>
            <a:r>
              <a:rPr lang="pt-BR" sz="1500" b="1" dirty="0" err="1">
                <a:solidFill>
                  <a:srgbClr val="FF0000"/>
                </a:solidFill>
                <a:latin typeface="Palatino Linotype" pitchFamily="18" charset="0"/>
              </a:rPr>
              <a:t>aposentação</a:t>
            </a:r>
            <a:r>
              <a:rPr lang="pt-BR" sz="1500" b="1" dirty="0">
                <a:solidFill>
                  <a:srgbClr val="FF0000"/>
                </a:solidFill>
                <a:latin typeface="Palatino Linotype" pitchFamily="18" charset="0"/>
              </a:rPr>
              <a:t>, foi revogado em face da não recepção constitucional, nos termos do art. 40, § 2º, da Constituição Federal</a:t>
            </a:r>
            <a:r>
              <a:rPr lang="pt-BR" sz="1400" dirty="0">
                <a:latin typeface="Palatino Linotype" pitchFamily="18" charset="0"/>
              </a:rPr>
              <a:t>, atualizada pela Emenda Constitucional nº 20/1998, com vigência a partir de 16 de dezembro de 1998 - data da publicação, art. 16 da referida emenda - preservando-se, contudo, os direitos dos magistrados que implementaram os requisitos para obtenção do citado benefício até 15 de dezembro de 1998, na forma do art. 5º, XXXVI, da Constituição Federal. </a:t>
            </a:r>
          </a:p>
          <a:p>
            <a:pPr algn="just"/>
            <a:endParaRPr lang="pt-BR" sz="1400" dirty="0">
              <a:latin typeface="Palatino Linotype" pitchFamily="18" charset="0"/>
            </a:endParaRPr>
          </a:p>
        </p:txBody>
      </p:sp>
    </p:spTree>
  </p:cSld>
  <p:clrMapOvr>
    <a:masterClrMapping/>
  </p:clrMapOvr>
  <p:transition>
    <p:fade/>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57158" y="714356"/>
            <a:ext cx="8358246" cy="4585871"/>
          </a:xfrm>
          <a:prstGeom prst="rect">
            <a:avLst/>
          </a:prstGeom>
          <a:noFill/>
        </p:spPr>
        <p:txBody>
          <a:bodyPr wrap="square" rtlCol="0">
            <a:spAutoFit/>
          </a:bodyPr>
          <a:lstStyle/>
          <a:p>
            <a:pPr algn="ctr"/>
            <a:r>
              <a:rPr lang="pt-BR" b="1" dirty="0" smtClean="0">
                <a:latin typeface="Palatino Linotype" pitchFamily="18" charset="0"/>
              </a:rPr>
              <a:t>Tribunal Regional Federal da 3ª Região</a:t>
            </a:r>
          </a:p>
          <a:p>
            <a:pPr algn="just"/>
            <a:endParaRPr lang="pt-BR" sz="1600" dirty="0" smtClean="0">
              <a:latin typeface="Palatino Linotype" pitchFamily="18" charset="0"/>
            </a:endParaRPr>
          </a:p>
          <a:p>
            <a:pPr algn="just"/>
            <a:endParaRPr lang="pt-BR" sz="1600" dirty="0">
              <a:latin typeface="Palatino Linotype" pitchFamily="18" charset="0"/>
            </a:endParaRPr>
          </a:p>
          <a:p>
            <a:pPr algn="just"/>
            <a:r>
              <a:rPr lang="pt-BR" sz="1400" dirty="0">
                <a:latin typeface="Palatino Linotype" pitchFamily="18" charset="0"/>
              </a:rPr>
              <a:t>EMENTA: PREVIDENCIÁRIO. DEVOLUÇÃO DE VALORES PAGOS EM RAZÃO DE ACUMULAÇÃO INDEVIDA DE BENEFÍCIOS APURADA EM SEDE ADMINISTRATIVA. DESCONTO. POSSIBILIDADE LEGAL (ART. 115 DA LEI 8213/91 E ART. 154 DO DEC. 3048/99).</a:t>
            </a:r>
          </a:p>
          <a:p>
            <a:pPr algn="just"/>
            <a:r>
              <a:rPr lang="pt-BR" sz="1400" dirty="0">
                <a:latin typeface="Palatino Linotype" pitchFamily="18" charset="0"/>
              </a:rPr>
              <a:t>I - Em suas relações com os segurados ou beneficiários, o INSS, na condição de autarquia, pratica atos administrativos subordinados à lei, os quais estão sempre sujeitos à revisão, como manifestação do seu poder/dever de reexame com vistas à proteção do interesse público, no qual se enquadra a Previdência Social.</a:t>
            </a:r>
          </a:p>
          <a:p>
            <a:pPr algn="just"/>
            <a:r>
              <a:rPr lang="pt-BR" sz="1400" dirty="0">
                <a:latin typeface="Palatino Linotype" pitchFamily="18" charset="0"/>
              </a:rPr>
              <a:t>II - Constatado o pagamento de benefício a maior decorrente de cumulação indevida de benefícios, resta evidente que, o ressarcimento dos valores indevidamente pagos, não está eivado de qualquer ilegalidade (artigo 115, inciso II da Lei 8213/91 e artigo 154, parágrafo 3º do Decreto 3048/99).</a:t>
            </a:r>
          </a:p>
          <a:p>
            <a:pPr algn="just"/>
            <a:r>
              <a:rPr lang="pt-BR" sz="1400" dirty="0">
                <a:latin typeface="Palatino Linotype" pitchFamily="18" charset="0"/>
              </a:rPr>
              <a:t>III - </a:t>
            </a:r>
            <a:r>
              <a:rPr lang="pt-BR" sz="1500" b="1" dirty="0">
                <a:solidFill>
                  <a:srgbClr val="FF0000"/>
                </a:solidFill>
                <a:latin typeface="Palatino Linotype" pitchFamily="18" charset="0"/>
              </a:rPr>
              <a:t>Se por um lado não há má-fé do segurado, por outro não é razoável que este se beneficie de uma eventual falha administrativa com prejuízos para a Previdência.</a:t>
            </a:r>
          </a:p>
          <a:p>
            <a:pPr algn="just"/>
            <a:r>
              <a:rPr lang="pt-BR" sz="1400" dirty="0">
                <a:latin typeface="Palatino Linotype" pitchFamily="18" charset="0"/>
              </a:rPr>
              <a:t>IV - Agravo provido para, em novo julgamento, negar provimento ao agravo de instrumento. (grifo nosso) (TRF3ª Região - AGRAVO LEGAL EM AGRAVO DE INSTRUMENTO Nº 0031519-51.2012.4.03.0000/SP – Rel. Juiz Federal em Auxílio Rodrigo Zacharias – Jul. em 29/04/2013, Pub. em 12/06/2013 - JUIZO FEDERAL DA 4ª VARA DE GUARULHOS 19ª SSJ/SP</a:t>
            </a:r>
            <a:r>
              <a:rPr lang="pt-BR" sz="1400" dirty="0" smtClean="0">
                <a:latin typeface="Palatino Linotype" pitchFamily="18" charset="0"/>
              </a:rPr>
              <a:t>)</a:t>
            </a:r>
          </a:p>
          <a:p>
            <a:pPr algn="just"/>
            <a:endParaRPr lang="pt-BR" sz="1600" dirty="0">
              <a:latin typeface="Palatino Linotype" pitchFamily="18" charset="0"/>
            </a:endParaRPr>
          </a:p>
        </p:txBody>
      </p:sp>
    </p:spTree>
  </p:cSld>
  <p:clrMapOvr>
    <a:masterClrMapping/>
  </p:clrMapOvr>
  <p:transition>
    <p:fade/>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571472" y="785794"/>
            <a:ext cx="8143932" cy="5109091"/>
          </a:xfrm>
          <a:prstGeom prst="rect">
            <a:avLst/>
          </a:prstGeom>
          <a:noFill/>
        </p:spPr>
        <p:txBody>
          <a:bodyPr wrap="square" rtlCol="0">
            <a:spAutoFit/>
          </a:bodyPr>
          <a:lstStyle/>
          <a:p>
            <a:pPr algn="just"/>
            <a:r>
              <a:rPr lang="pt-BR" sz="1400" dirty="0" smtClean="0">
                <a:latin typeface="Palatino Linotype" pitchFamily="18" charset="0"/>
              </a:rPr>
              <a:t>EMENTA. PREVIDENCIÁRIO. PROCESSO CIVIL. BENEFÍCIO DE PENSÃO POR MORTE. QUALIDADE DE SEGURADO. INCONTROVERSA. UNIÃO ESTÁVEL COMPROVADA. SENTENÇA DE RECONHECIMENTO DE UNIÃO ESTÁVEL. COISA JULGADA. CONDIÇÃO DE DEPENDENTE DA COMPANHEIRA COMPROVADA. TERMO INICIAL. CORREÇÃO MONETÁRIA. JUROS DE MORA. HONORÁRIOS ADVOCATÍCIOS. 1. A qualidade de segurado do falecido é incontroversa, posto que de sua morte foi gerado o benefício de pensão por morte para a ex-esposa do </a:t>
            </a:r>
            <a:r>
              <a:rPr lang="pt-BR" sz="1400" i="1" dirty="0" smtClean="0">
                <a:latin typeface="Palatino Linotype" pitchFamily="18" charset="0"/>
              </a:rPr>
              <a:t>de </a:t>
            </a:r>
            <a:r>
              <a:rPr lang="pt-BR" sz="1400" i="1" dirty="0" err="1" smtClean="0">
                <a:latin typeface="Palatino Linotype" pitchFamily="18" charset="0"/>
              </a:rPr>
              <a:t>cujus</a:t>
            </a:r>
            <a:r>
              <a:rPr lang="pt-BR" sz="1400" dirty="0" smtClean="0">
                <a:latin typeface="Palatino Linotype" pitchFamily="18" charset="0"/>
              </a:rPr>
              <a:t>. 2. União estável entre autora e falecido restou demonstrada no presente caso. Consta nos autos sentença prolatada pelo </a:t>
            </a:r>
            <a:r>
              <a:rPr lang="pt-BR" sz="1400" dirty="0" err="1" smtClean="0">
                <a:latin typeface="Palatino Linotype" pitchFamily="18" charset="0"/>
              </a:rPr>
              <a:t>MMº</a:t>
            </a:r>
            <a:r>
              <a:rPr lang="pt-BR" sz="1400" dirty="0" smtClean="0">
                <a:latin typeface="Palatino Linotype" pitchFamily="18" charset="0"/>
              </a:rPr>
              <a:t> Juiz da 5ª Vara Cível de São Caetano do Sul/SP, em 04.05.2006 (autos nº 161/2006; fl. 13/15), na qual houve o reconhecimento da existência de união estável entre as referidas partes, bem como a comprovação de domicílio comum em período imediatamente anterior ao óbito. 3. Considerando que o INSS não possuía interesse jurídico no feito no qual houve o pronunciamento judicial da união estável, impõe-se a observância da coisa julgada, de forma a obstar a rediscussão da aludida matéria pela autarquia previdenciária. [...] 6. O segurado instituidor já havia gerado benefício de pensão por morte em favor da </a:t>
            </a:r>
            <a:r>
              <a:rPr lang="pt-BR" sz="1400" dirty="0" err="1" smtClean="0">
                <a:latin typeface="Palatino Linotype" pitchFamily="18" charset="0"/>
              </a:rPr>
              <a:t>corré</a:t>
            </a:r>
            <a:r>
              <a:rPr lang="pt-BR" sz="1400" dirty="0" smtClean="0">
                <a:latin typeface="Palatino Linotype" pitchFamily="18" charset="0"/>
              </a:rPr>
              <a:t>, sua ex-esposa, no momento em que a ora demandante protocolizou requerimento administrativo (10.01.2005), impondo-se, assim, observar os ditames do art. 76 da Lei n. 8213/91. </a:t>
            </a:r>
            <a:r>
              <a:rPr lang="pt-BR" sz="1500" b="1" dirty="0" smtClean="0">
                <a:solidFill>
                  <a:srgbClr val="FF0000"/>
                </a:solidFill>
                <a:latin typeface="Palatino Linotype" pitchFamily="18" charset="0"/>
              </a:rPr>
              <a:t>Assim sendo, tendo em vista que a aludida habilitação só se concretizou com a data da primeira decisão que concedeu a antecipação de tutela em favor da autora (07.05.2007 - fls.77/85), é de se consignar que os seus efeitos financeiros fluirão a partir do referido evento.</a:t>
            </a:r>
            <a:r>
              <a:rPr lang="pt-BR" sz="1500" dirty="0" smtClean="0">
                <a:solidFill>
                  <a:srgbClr val="FF0000"/>
                </a:solidFill>
                <a:latin typeface="Palatino Linotype" pitchFamily="18" charset="0"/>
              </a:rPr>
              <a:t> </a:t>
            </a:r>
            <a:r>
              <a:rPr lang="pt-BR" sz="1400" dirty="0" smtClean="0">
                <a:latin typeface="Palatino Linotype" pitchFamily="18" charset="0"/>
              </a:rPr>
              <a:t>[...] 9. Remessa oficial parcialmente provida Apelação parcialmente provida. (grifo nosso) (APELAÇÃO/REEXAME NECESSÁRIO Nº 0033086-69.2007.4.03.9999/SP – Rel. Juiz Federal Convocado David Diniz – Tribunal Regional Federal da 3ª Região – Jul. em 14/09/2012, Pub. em 20/09/2012)</a:t>
            </a:r>
          </a:p>
          <a:p>
            <a:endParaRPr lang="pt-BR" sz="1400" dirty="0"/>
          </a:p>
        </p:txBody>
      </p:sp>
    </p:spTree>
  </p:cSld>
  <p:clrMapOvr>
    <a:masterClrMapping/>
  </p:clrMapOvr>
  <p:transition>
    <p:fade/>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785786" y="714356"/>
            <a:ext cx="7786742" cy="5139869"/>
          </a:xfrm>
          <a:prstGeom prst="rect">
            <a:avLst/>
          </a:prstGeom>
          <a:noFill/>
        </p:spPr>
        <p:txBody>
          <a:bodyPr wrap="square" rtlCol="0">
            <a:spAutoFit/>
          </a:bodyPr>
          <a:lstStyle/>
          <a:p>
            <a:pPr algn="ctr"/>
            <a:r>
              <a:rPr lang="pt-BR" b="1" dirty="0" smtClean="0">
                <a:latin typeface="Palatino Linotype" pitchFamily="18" charset="0"/>
              </a:rPr>
              <a:t>Tribunal de Justiça do Estado de Rondônia</a:t>
            </a:r>
          </a:p>
          <a:p>
            <a:pPr algn="just"/>
            <a:endParaRPr lang="pt-BR" sz="1400" b="1" dirty="0" smtClean="0">
              <a:latin typeface="Palatino Linotype" pitchFamily="18" charset="0"/>
            </a:endParaRPr>
          </a:p>
          <a:p>
            <a:pPr algn="just"/>
            <a:endParaRPr lang="pt-BR" sz="1400" b="1" dirty="0" smtClean="0">
              <a:latin typeface="Palatino Linotype" pitchFamily="18" charset="0"/>
            </a:endParaRPr>
          </a:p>
          <a:p>
            <a:pPr algn="just"/>
            <a:r>
              <a:rPr lang="pt-BR" sz="1400" b="1" dirty="0" smtClean="0">
                <a:latin typeface="Palatino Linotype" pitchFamily="18" charset="0"/>
              </a:rPr>
              <a:t>Situação:</a:t>
            </a:r>
            <a:r>
              <a:rPr lang="pt-BR" sz="1400" i="1" dirty="0" smtClean="0">
                <a:latin typeface="Palatino Linotype" pitchFamily="18" charset="0"/>
              </a:rPr>
              <a:t> requerimento junto ao </a:t>
            </a:r>
            <a:r>
              <a:rPr lang="pt-BR" sz="1400" i="1" dirty="0" err="1" smtClean="0">
                <a:latin typeface="Palatino Linotype" pitchFamily="18" charset="0"/>
              </a:rPr>
              <a:t>Iperon</a:t>
            </a:r>
            <a:r>
              <a:rPr lang="pt-BR" sz="1400" i="1" dirty="0" smtClean="0">
                <a:latin typeface="Palatino Linotype" pitchFamily="18" charset="0"/>
              </a:rPr>
              <a:t> sem documentos exigidos pela Lei. Juntada posterior ao requerimento dos documentos faltantes. Concessão devida da juntada do último documento previsto em lei e não do requerimento inicial.</a:t>
            </a:r>
          </a:p>
          <a:p>
            <a:pPr algn="just"/>
            <a:endParaRPr lang="pt-BR" sz="1400" dirty="0" smtClean="0">
              <a:latin typeface="Palatino Linotype" pitchFamily="18" charset="0"/>
            </a:endParaRPr>
          </a:p>
          <a:p>
            <a:pPr algn="just"/>
            <a:endParaRPr lang="pt-BR" sz="1400" dirty="0" smtClean="0">
              <a:latin typeface="Palatino Linotype" pitchFamily="18" charset="0"/>
            </a:endParaRPr>
          </a:p>
          <a:p>
            <a:pPr algn="just"/>
            <a:r>
              <a:rPr lang="pt-BR" sz="1400" dirty="0" smtClean="0">
                <a:latin typeface="Palatino Linotype" pitchFamily="18" charset="0"/>
              </a:rPr>
              <a:t>“</a:t>
            </a:r>
            <a:r>
              <a:rPr lang="pt-BR" sz="1400" dirty="0">
                <a:latin typeface="Palatino Linotype" pitchFamily="18" charset="0"/>
              </a:rPr>
              <a:t>Trata-se de apelação cível interposta pelo Instituto de Previdência dos Servidores Públicos do Estado de </a:t>
            </a:r>
            <a:r>
              <a:rPr lang="pt-BR" sz="1400" dirty="0" err="1">
                <a:latin typeface="Palatino Linotype" pitchFamily="18" charset="0"/>
              </a:rPr>
              <a:t>Rondônia-IPERON</a:t>
            </a:r>
            <a:r>
              <a:rPr lang="pt-BR" sz="1400" dirty="0">
                <a:latin typeface="Palatino Linotype" pitchFamily="18" charset="0"/>
              </a:rPr>
              <a:t> à fl. 101 contra a sentença de fls. 96/100, que julgou procedente pedido formulado na ação por meio da qual a apelada postula a declaração de dependente previdenciária do servidor Osmar Jesus de Moreira no instituto-apelante a fim de receber o pagamento de pensão por morte, sendo esse retroativo a data do requerimento administrativo formulado. Em suas razões (fls. 102/108) o apelante sustenta que a sentença merece reforma, ao argumento de que inexistem provas a demonstrar a existência de união estável entre a apelada e o falecido, inclusive e especialmente até a data do falecimento deste, circunstância esta imprescindível para a concessão do benefício. Desta forma requer o provimento do recurso para ver reformada a sentença que concedeu benefício de pensão por morte a apelada. </a:t>
            </a:r>
          </a:p>
          <a:p>
            <a:pPr algn="just"/>
            <a:r>
              <a:rPr lang="pt-BR" sz="1400" dirty="0" smtClean="0">
                <a:latin typeface="Palatino Linotype" pitchFamily="18" charset="0"/>
              </a:rPr>
              <a:t>[...] Destarte</a:t>
            </a:r>
            <a:r>
              <a:rPr lang="pt-BR" sz="1400" dirty="0">
                <a:latin typeface="Palatino Linotype" pitchFamily="18" charset="0"/>
              </a:rPr>
              <a:t>, é de se reconhecer à Autora, porque preenchidos os requisitos para constar como beneficiária, o direito ao pagamento da pensão por morte, </a:t>
            </a:r>
            <a:r>
              <a:rPr lang="pt-BR" sz="1500" b="1" dirty="0">
                <a:solidFill>
                  <a:srgbClr val="FF0000"/>
                </a:solidFill>
                <a:latin typeface="Palatino Linotype" pitchFamily="18" charset="0"/>
              </a:rPr>
              <a:t>tendo como marco inicial o requerimento administrativo comprovando a união estável. </a:t>
            </a:r>
            <a:endParaRPr lang="pt-BR" sz="1500" dirty="0">
              <a:solidFill>
                <a:srgbClr val="FF0000"/>
              </a:solidFill>
              <a:latin typeface="Palatino Linotype" pitchFamily="18" charset="0"/>
            </a:endParaRPr>
          </a:p>
          <a:p>
            <a:pPr algn="just"/>
            <a:r>
              <a:rPr lang="pt-BR" sz="1400" dirty="0" smtClean="0">
                <a:latin typeface="Palatino Linotype" pitchFamily="18" charset="0"/>
              </a:rPr>
              <a:t>[...] Ante </a:t>
            </a:r>
            <a:r>
              <a:rPr lang="pt-BR" sz="1400" dirty="0">
                <a:latin typeface="Palatino Linotype" pitchFamily="18" charset="0"/>
              </a:rPr>
              <a:t>o exposto, nego provimento ao recurso. É como voto.” (Apelação n. 0260388-49.2007.8.22.0001, j. 17/8/2010, decisão unânime). (grifo nosso)</a:t>
            </a:r>
          </a:p>
        </p:txBody>
      </p:sp>
    </p:spTree>
  </p:cSld>
  <p:clrMapOvr>
    <a:masterClrMapping/>
  </p:clrMapOvr>
  <p:transition>
    <p:fade/>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28596" y="1142984"/>
            <a:ext cx="8286808" cy="3524042"/>
          </a:xfrm>
          <a:prstGeom prst="rect">
            <a:avLst/>
          </a:prstGeom>
          <a:noFill/>
        </p:spPr>
        <p:txBody>
          <a:bodyPr wrap="square" rtlCol="0">
            <a:spAutoFit/>
          </a:bodyPr>
          <a:lstStyle/>
          <a:p>
            <a:pPr algn="ctr"/>
            <a:r>
              <a:rPr lang="pt-BR" b="1" dirty="0" smtClean="0">
                <a:latin typeface="Palatino Linotype" pitchFamily="18" charset="0"/>
              </a:rPr>
              <a:t>Tribunal </a:t>
            </a:r>
            <a:r>
              <a:rPr lang="pt-BR" b="1" dirty="0">
                <a:latin typeface="Palatino Linotype" pitchFamily="18" charset="0"/>
              </a:rPr>
              <a:t>de Justiça de Mato Grosso do </a:t>
            </a:r>
            <a:r>
              <a:rPr lang="pt-BR" b="1" dirty="0" smtClean="0">
                <a:latin typeface="Palatino Linotype" pitchFamily="18" charset="0"/>
              </a:rPr>
              <a:t>Sul</a:t>
            </a:r>
          </a:p>
          <a:p>
            <a:pPr algn="ctr"/>
            <a:r>
              <a:rPr lang="pt-BR" b="1" dirty="0" smtClean="0">
                <a:latin typeface="Palatino Linotype" pitchFamily="18" charset="0"/>
              </a:rPr>
              <a:t>1ª Câmara Cível</a:t>
            </a:r>
          </a:p>
          <a:p>
            <a:pPr algn="just"/>
            <a:endParaRPr lang="pt-BR" sz="1400" dirty="0" smtClean="0">
              <a:latin typeface="Palatino Linotype" pitchFamily="18" charset="0"/>
            </a:endParaRPr>
          </a:p>
          <a:p>
            <a:pPr algn="just"/>
            <a:r>
              <a:rPr lang="pt-BR" sz="1400" b="1" dirty="0" smtClean="0">
                <a:latin typeface="Palatino Linotype" pitchFamily="18" charset="0"/>
              </a:rPr>
              <a:t>Situação:</a:t>
            </a:r>
            <a:r>
              <a:rPr lang="pt-BR" sz="1400" dirty="0" smtClean="0">
                <a:latin typeface="Palatino Linotype" pitchFamily="18" charset="0"/>
              </a:rPr>
              <a:t> </a:t>
            </a:r>
            <a:r>
              <a:rPr lang="pt-BR" sz="1400" i="1" dirty="0" smtClean="0">
                <a:latin typeface="Palatino Linotype" pitchFamily="18" charset="0"/>
              </a:rPr>
              <a:t>Concessão de pensão. Da data da comprovação dos requisitos.</a:t>
            </a:r>
            <a:endParaRPr lang="pt-BR" sz="1400" b="1" dirty="0">
              <a:latin typeface="Palatino Linotype" pitchFamily="18" charset="0"/>
            </a:endParaRPr>
          </a:p>
          <a:p>
            <a:pPr algn="just"/>
            <a:endParaRPr lang="pt-BR" sz="1400" dirty="0" smtClean="0">
              <a:latin typeface="Palatino Linotype" pitchFamily="18" charset="0"/>
            </a:endParaRPr>
          </a:p>
          <a:p>
            <a:pPr algn="just"/>
            <a:r>
              <a:rPr lang="pt-BR" sz="1400" dirty="0" smtClean="0">
                <a:latin typeface="Palatino Linotype" pitchFamily="18" charset="0"/>
              </a:rPr>
              <a:t>E </a:t>
            </a:r>
            <a:r>
              <a:rPr lang="pt-BR" sz="1400" dirty="0">
                <a:latin typeface="Palatino Linotype" pitchFamily="18" charset="0"/>
              </a:rPr>
              <a:t>M E N T </a:t>
            </a:r>
            <a:r>
              <a:rPr lang="pt-BR" sz="1400" dirty="0" smtClean="0">
                <a:latin typeface="Palatino Linotype" pitchFamily="18" charset="0"/>
              </a:rPr>
              <a:t>A. Apelação </a:t>
            </a:r>
            <a:r>
              <a:rPr lang="pt-BR" sz="1400" dirty="0">
                <a:latin typeface="Palatino Linotype" pitchFamily="18" charset="0"/>
              </a:rPr>
              <a:t>Cível </a:t>
            </a:r>
            <a:r>
              <a:rPr lang="pt-BR" sz="1500" b="1" dirty="0">
                <a:solidFill>
                  <a:srgbClr val="FF0000"/>
                </a:solidFill>
                <a:latin typeface="Palatino Linotype" pitchFamily="18" charset="0"/>
              </a:rPr>
              <a:t>– Termo </a:t>
            </a:r>
            <a:r>
              <a:rPr lang="pt-BR" sz="1500" b="1" i="1" dirty="0">
                <a:solidFill>
                  <a:srgbClr val="FF0000"/>
                </a:solidFill>
                <a:latin typeface="Palatino Linotype" pitchFamily="18" charset="0"/>
              </a:rPr>
              <a:t>a </a:t>
            </a:r>
            <a:r>
              <a:rPr lang="pt-BR" sz="1500" b="1" i="1" dirty="0" err="1">
                <a:solidFill>
                  <a:srgbClr val="FF0000"/>
                </a:solidFill>
                <a:latin typeface="Palatino Linotype" pitchFamily="18" charset="0"/>
              </a:rPr>
              <a:t>quo</a:t>
            </a:r>
            <a:r>
              <a:rPr lang="pt-BR" sz="1500" b="1" dirty="0">
                <a:solidFill>
                  <a:srgbClr val="FF0000"/>
                </a:solidFill>
                <a:latin typeface="Palatino Linotype" pitchFamily="18" charset="0"/>
              </a:rPr>
              <a:t> para o pagamento da pensão por morte a contar da data do reconhecimento da união estável e, não, da data do óbito do servidor falecido </a:t>
            </a:r>
            <a:r>
              <a:rPr lang="pt-BR" sz="1400" dirty="0">
                <a:latin typeface="Palatino Linotype" pitchFamily="18" charset="0"/>
              </a:rPr>
              <a:t>– Acolhida – Recurso </a:t>
            </a:r>
            <a:r>
              <a:rPr lang="pt-BR" sz="1400" dirty="0" smtClean="0">
                <a:latin typeface="Palatino Linotype" pitchFamily="18" charset="0"/>
              </a:rPr>
              <a:t>Provido. É </a:t>
            </a:r>
            <a:r>
              <a:rPr lang="pt-BR" sz="1400" dirty="0">
                <a:latin typeface="Palatino Linotype" pitchFamily="18" charset="0"/>
              </a:rPr>
              <a:t>certo que para o direito privado perante uma ação de reconhecimento de união estável a procedência porta efeitos declaratórios uma vez que reconhece uma situação pretérita. Contudo, este é efeito regra. </a:t>
            </a:r>
            <a:r>
              <a:rPr lang="pt-BR" sz="1500" b="1" dirty="0">
                <a:solidFill>
                  <a:srgbClr val="FF0000"/>
                </a:solidFill>
                <a:latin typeface="Palatino Linotype" pitchFamily="18" charset="0"/>
              </a:rPr>
              <a:t>Em relação ao direito público, mas precisamente em relação ao pedido previdenciário o seu efeito por força de lei é diverso, porque, seu </a:t>
            </a:r>
            <a:r>
              <a:rPr lang="pt-BR" sz="1500" b="1" dirty="0" smtClean="0">
                <a:solidFill>
                  <a:srgbClr val="FF0000"/>
                </a:solidFill>
                <a:latin typeface="Palatino Linotype" pitchFamily="18" charset="0"/>
              </a:rPr>
              <a:t>efeito é </a:t>
            </a:r>
            <a:r>
              <a:rPr lang="pt-BR" sz="1500" b="1" i="1" dirty="0">
                <a:solidFill>
                  <a:srgbClr val="FF0000"/>
                </a:solidFill>
                <a:latin typeface="Palatino Linotype" pitchFamily="18" charset="0"/>
              </a:rPr>
              <a:t>ex </a:t>
            </a:r>
            <a:r>
              <a:rPr lang="pt-BR" sz="1500" b="1" i="1" dirty="0" err="1">
                <a:solidFill>
                  <a:srgbClr val="FF0000"/>
                </a:solidFill>
                <a:latin typeface="Palatino Linotype" pitchFamily="18" charset="0"/>
              </a:rPr>
              <a:t>nunc</a:t>
            </a:r>
            <a:r>
              <a:rPr lang="pt-BR" sz="1400" b="1" dirty="0">
                <a:latin typeface="Palatino Linotype" pitchFamily="18" charset="0"/>
              </a:rPr>
              <a:t>.</a:t>
            </a:r>
            <a:r>
              <a:rPr lang="pt-BR" sz="1400" dirty="0">
                <a:latin typeface="Palatino Linotype" pitchFamily="18" charset="0"/>
              </a:rPr>
              <a:t> Isso porque, o §2º do art. 46 da Lei Estadual n. 3.150/2005 traz como marco inicial para a aquisição ao direito à pensão a inscrição ou habilitação, quando então abre-se o termo </a:t>
            </a:r>
            <a:r>
              <a:rPr lang="pt-BR" sz="1400" i="1" dirty="0">
                <a:latin typeface="Palatino Linotype" pitchFamily="18" charset="0"/>
              </a:rPr>
              <a:t>a </a:t>
            </a:r>
            <a:r>
              <a:rPr lang="pt-BR" sz="1400" i="1" dirty="0" err="1">
                <a:latin typeface="Palatino Linotype" pitchFamily="18" charset="0"/>
              </a:rPr>
              <a:t>quo</a:t>
            </a:r>
            <a:r>
              <a:rPr lang="pt-BR" sz="1400" dirty="0">
                <a:latin typeface="Palatino Linotype" pitchFamily="18" charset="0"/>
              </a:rPr>
              <a:t> para o pagamento ao dependente, e, não da data do óbito do falecido.  (Apelação Cível - Rel. Sr. Erro! Fonte de referência não encontrada. –  1ª Câmara Cível  - TJ/MS – Jul. em 25/07/2012) </a:t>
            </a:r>
          </a:p>
        </p:txBody>
      </p:sp>
    </p:spTree>
  </p:cSld>
  <p:clrMapOvr>
    <a:masterClrMapping/>
  </p:clrMapOvr>
  <p:transition>
    <p:fade/>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571472" y="357166"/>
            <a:ext cx="8215370" cy="5816977"/>
          </a:xfrm>
          <a:prstGeom prst="rect">
            <a:avLst/>
          </a:prstGeom>
          <a:noFill/>
        </p:spPr>
        <p:txBody>
          <a:bodyPr wrap="square" rtlCol="0">
            <a:spAutoFit/>
          </a:bodyPr>
          <a:lstStyle/>
          <a:p>
            <a:pPr algn="ctr"/>
            <a:r>
              <a:rPr lang="pt-BR" sz="1200" dirty="0">
                <a:latin typeface="Palatino Linotype" pitchFamily="18" charset="0"/>
              </a:rPr>
              <a:t> </a:t>
            </a:r>
            <a:r>
              <a:rPr lang="pt-BR" b="1" dirty="0" smtClean="0">
                <a:latin typeface="Palatino Linotype" pitchFamily="18" charset="0"/>
              </a:rPr>
              <a:t>Tribunal de Justiça do Rio Grande do Sul</a:t>
            </a:r>
            <a:endParaRPr lang="pt-BR" sz="1600" b="1" dirty="0" smtClean="0">
              <a:latin typeface="Palatino Linotype" pitchFamily="18" charset="0"/>
            </a:endParaRPr>
          </a:p>
          <a:p>
            <a:pPr algn="ctr"/>
            <a:r>
              <a:rPr lang="pt-BR" sz="1600" b="1" dirty="0" smtClean="0">
                <a:latin typeface="Palatino Linotype" pitchFamily="18" charset="0"/>
              </a:rPr>
              <a:t>Segunda Câmara Cível</a:t>
            </a:r>
          </a:p>
          <a:p>
            <a:pPr algn="just"/>
            <a:endParaRPr lang="pt-BR" sz="1400" dirty="0" smtClean="0">
              <a:latin typeface="Palatino Linotype" pitchFamily="18" charset="0"/>
            </a:endParaRPr>
          </a:p>
          <a:p>
            <a:pPr algn="just"/>
            <a:endParaRPr lang="pt-BR" sz="1400" dirty="0">
              <a:latin typeface="Palatino Linotype" pitchFamily="18" charset="0"/>
            </a:endParaRPr>
          </a:p>
          <a:p>
            <a:pPr algn="just"/>
            <a:r>
              <a:rPr lang="pt-BR" sz="1400" dirty="0" smtClean="0">
                <a:latin typeface="Palatino Linotype" pitchFamily="18" charset="0"/>
              </a:rPr>
              <a:t>APELAÇÃO</a:t>
            </a:r>
            <a:r>
              <a:rPr lang="pt-BR" sz="1400" dirty="0">
                <a:latin typeface="Palatino Linotype" pitchFamily="18" charset="0"/>
              </a:rPr>
              <a:t>. PREVIDÊNCIA PÚBLICA. IPRAM. BENEFÍCIO DE PENSÃO POR MORTE.. CONTESTAÇÃO INTEMPESTIVA. REVELIA. EFEITOS QUE NÃO SE OPERAM CONTRA A FAZENDA PÚBLICA. Tratando-se de direitos indisponíveis aqueles defendidos pela Fazenda Pública, não é possível a decretação dos efeitos da revelia (art. 320, II, do CPC). Precedentes. COMPANHEIRO. UNIÃO ESTÁVEL. PROVA INSUFICIENTE. INADMISSIBILIDADE DO PENSIONAMENTO. LEI MUNICIPAL Nº 2.007/06. Para a concessão do benefício de pensão por morte de segurado do IPRAM, in </a:t>
            </a:r>
            <a:r>
              <a:rPr lang="pt-BR" sz="1400" dirty="0" err="1">
                <a:latin typeface="Palatino Linotype" pitchFamily="18" charset="0"/>
              </a:rPr>
              <a:t>casu</a:t>
            </a:r>
            <a:r>
              <a:rPr lang="pt-BR" sz="1400" dirty="0">
                <a:latin typeface="Palatino Linotype" pitchFamily="18" charset="0"/>
              </a:rPr>
              <a:t>, é necessária a comprovação da condição de companheiro. Inteligência do art. 7º, §§ 5º e 6º, da Lei Municipal nº 2.006/07. Caso concreto em que o autor não logrou comprovar, consoante lhe incumbia, que mantinha um relacionamento com a segurada falecida nos moldes de uma entidade familiar, ou seja, com convivência pública, contínua e duradoura, o que afasta por completo o direito à percepção do benefício previdenciário. RECURSO A QUE SE NEGA </a:t>
            </a:r>
            <a:r>
              <a:rPr lang="pt-BR" sz="1400" dirty="0" smtClean="0">
                <a:latin typeface="Palatino Linotype" pitchFamily="18" charset="0"/>
              </a:rPr>
              <a:t>SEGUIMENTO. [...] Portanto</a:t>
            </a:r>
            <a:r>
              <a:rPr lang="pt-BR" sz="1400" dirty="0">
                <a:latin typeface="Palatino Linotype" pitchFamily="18" charset="0"/>
              </a:rPr>
              <a:t>, nos termos da legislação de regência, para a admissão da inscrição de companheiro na condição de dependente de segurado no Plano IPRAM deve haver comprovação de convivência pública, contínua e duradoura, sendo presumida a dependência </a:t>
            </a:r>
            <a:r>
              <a:rPr lang="pt-BR" sz="1400" dirty="0" smtClean="0">
                <a:latin typeface="Palatino Linotype" pitchFamily="18" charset="0"/>
              </a:rPr>
              <a:t>econômica. No </a:t>
            </a:r>
            <a:r>
              <a:rPr lang="pt-BR" sz="1400" dirty="0">
                <a:latin typeface="Palatino Linotype" pitchFamily="18" charset="0"/>
              </a:rPr>
              <a:t>caso dos autos, porém, </a:t>
            </a:r>
            <a:r>
              <a:rPr lang="pt-BR" sz="1500" b="1" dirty="0">
                <a:solidFill>
                  <a:srgbClr val="FF0000"/>
                </a:solidFill>
                <a:latin typeface="Palatino Linotype" pitchFamily="18" charset="0"/>
              </a:rPr>
              <a:t>o autor se limitou a sustentar que manteve com a falecida relacionamento nos moldes de uma entidade familiar, mas não logrou fazer prova de suas assertivas</a:t>
            </a:r>
            <a:r>
              <a:rPr lang="pt-BR" sz="1500" dirty="0">
                <a:solidFill>
                  <a:srgbClr val="FF0000"/>
                </a:solidFill>
                <a:latin typeface="Palatino Linotype" pitchFamily="18" charset="0"/>
              </a:rPr>
              <a:t>, </a:t>
            </a:r>
            <a:r>
              <a:rPr lang="pt-BR" sz="1400" dirty="0">
                <a:latin typeface="Palatino Linotype" pitchFamily="18" charset="0"/>
              </a:rPr>
              <a:t>exibindo-se frágil o contexto probatório, insuficiente a respaldar a pretensão vertida na </a:t>
            </a:r>
            <a:r>
              <a:rPr lang="pt-BR" sz="1400" dirty="0" smtClean="0">
                <a:latin typeface="Palatino Linotype" pitchFamily="18" charset="0"/>
              </a:rPr>
              <a:t>inicial. Com </a:t>
            </a:r>
            <a:r>
              <a:rPr lang="pt-BR" sz="1400" dirty="0">
                <a:latin typeface="Palatino Linotype" pitchFamily="18" charset="0"/>
              </a:rPr>
              <a:t>efeito, os únicos elementos de prova que instruem a </a:t>
            </a:r>
            <a:r>
              <a:rPr lang="pt-BR" sz="1400" dirty="0" err="1">
                <a:latin typeface="Palatino Linotype" pitchFamily="18" charset="0"/>
              </a:rPr>
              <a:t>exordial</a:t>
            </a:r>
            <a:r>
              <a:rPr lang="pt-BR" sz="1400" dirty="0">
                <a:latin typeface="Palatino Linotype" pitchFamily="18" charset="0"/>
              </a:rPr>
              <a:t>, a amparar a tese de que mantinha união estável com a ex-servidora desde o ano de 2003, </a:t>
            </a:r>
            <a:r>
              <a:rPr lang="pt-BR" sz="1500" b="1" dirty="0">
                <a:solidFill>
                  <a:srgbClr val="FF0000"/>
                </a:solidFill>
                <a:latin typeface="Palatino Linotype" pitchFamily="18" charset="0"/>
              </a:rPr>
              <a:t>foram produzidos unilateralmente</a:t>
            </a:r>
            <a:r>
              <a:rPr lang="pt-BR" sz="1400" dirty="0">
                <a:latin typeface="Palatino Linotype" pitchFamily="18" charset="0"/>
              </a:rPr>
              <a:t>: consistem em cópias de fotografias (fls. 23), projetos arquitetônicos (fls. 15-6), recibos de despesas do casal (fl. 17) e declarações firmadas por pessoas que, supõem-se, próximas ao casal (fls. 18-21). (grifos nossos) (Apelação Cível Nº 70055427066, Vigésima Segunda Câmara Cível, Tribunal de Justiça do RS, Relator: Eduardo </a:t>
            </a:r>
            <a:r>
              <a:rPr lang="pt-BR" sz="1400" dirty="0" err="1">
                <a:latin typeface="Palatino Linotype" pitchFamily="18" charset="0"/>
              </a:rPr>
              <a:t>Kraemer</a:t>
            </a:r>
            <a:r>
              <a:rPr lang="pt-BR" sz="1400" dirty="0">
                <a:latin typeface="Palatino Linotype" pitchFamily="18" charset="0"/>
              </a:rPr>
              <a:t>, Julgado em 02/08/2013</a:t>
            </a:r>
            <a:r>
              <a:rPr lang="pt-BR" sz="1400" dirty="0" smtClean="0">
                <a:latin typeface="Palatino Linotype" pitchFamily="18" charset="0"/>
              </a:rPr>
              <a:t>)</a:t>
            </a:r>
            <a:endParaRPr lang="pt-BR" sz="1400" dirty="0">
              <a:latin typeface="Palatino Linotype" pitchFamily="18" charset="0"/>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8229600" cy="1655752"/>
          </a:xfrm>
        </p:spPr>
        <p:txBody>
          <a:bodyPr>
            <a:noAutofit/>
          </a:bodyPr>
          <a:lstStyle/>
          <a:p>
            <a:pPr algn="ctr"/>
            <a:r>
              <a:rPr lang="pt-BR" sz="1600" dirty="0" smtClean="0">
                <a:solidFill>
                  <a:schemeClr val="tx1"/>
                </a:solidFill>
                <a:latin typeface="Palatino Linotype" pitchFamily="18" charset="0"/>
              </a:rPr>
              <a:t/>
            </a:r>
            <a:br>
              <a:rPr lang="pt-BR" sz="1600" dirty="0" smtClean="0">
                <a:solidFill>
                  <a:schemeClr val="tx1"/>
                </a:solidFill>
                <a:latin typeface="Palatino Linotype" pitchFamily="18" charset="0"/>
              </a:rPr>
            </a:br>
            <a:r>
              <a:rPr lang="pt-BR" sz="1600" dirty="0" smtClean="0">
                <a:solidFill>
                  <a:schemeClr val="tx1"/>
                </a:solidFill>
                <a:latin typeface="Palatino Linotype" pitchFamily="18" charset="0"/>
              </a:rPr>
              <a:t>APOSENTADORIAS VOLUNTÁRIAS </a:t>
            </a:r>
            <a:br>
              <a:rPr lang="pt-BR" sz="1600" dirty="0" smtClean="0">
                <a:solidFill>
                  <a:schemeClr val="tx1"/>
                </a:solidFill>
                <a:latin typeface="Palatino Linotype" pitchFamily="18" charset="0"/>
              </a:rPr>
            </a:br>
            <a:r>
              <a:rPr lang="pt-BR" sz="1400" b="0" dirty="0" smtClean="0">
                <a:solidFill>
                  <a:schemeClr val="tx1"/>
                </a:solidFill>
                <a:latin typeface="Palatino Linotype" pitchFamily="18" charset="0"/>
              </a:rPr>
              <a:t>(art. 40, § 1º, inciso III, alíneas “a” e “b” da Constituição Federal, com redação da EC nº 41/2003)  </a:t>
            </a:r>
            <a:br>
              <a:rPr lang="pt-BR" sz="1400" b="0" dirty="0" smtClean="0">
                <a:solidFill>
                  <a:schemeClr val="tx1"/>
                </a:solidFill>
                <a:latin typeface="Palatino Linotype" pitchFamily="18" charset="0"/>
              </a:rPr>
            </a:br>
            <a:r>
              <a:rPr lang="pt-BR" sz="1400" b="0" dirty="0" smtClean="0">
                <a:solidFill>
                  <a:schemeClr val="tx1"/>
                </a:solidFill>
                <a:latin typeface="Palatino Linotype" pitchFamily="18" charset="0"/>
              </a:rPr>
              <a:t/>
            </a:r>
            <a:br>
              <a:rPr lang="pt-BR" sz="1400" b="0" dirty="0" smtClean="0">
                <a:solidFill>
                  <a:schemeClr val="tx1"/>
                </a:solidFill>
                <a:latin typeface="Palatino Linotype" pitchFamily="18" charset="0"/>
              </a:rPr>
            </a:br>
            <a:r>
              <a:rPr lang="pt-BR" sz="1400" b="0" dirty="0" smtClean="0">
                <a:solidFill>
                  <a:schemeClr val="tx1"/>
                </a:solidFill>
                <a:latin typeface="Palatino Linotype" pitchFamily="18" charset="0"/>
              </a:rPr>
              <a:t>Aplicáveis aos servidores titulares de cargos efetivos da União dos Estados, dos Estados, do Distrito Federal e dos Municípios, incluídas suas autarquias e fundações, que ingressaram no serviço público a partir de 01/01/2004, ou àqueles que não optaram pelas regras dos art. 2º e 6º da EC 41/03 ou do art. 3º da EC 47/04 </a:t>
            </a:r>
            <a:br>
              <a:rPr lang="pt-BR" sz="1400" b="0" dirty="0" smtClean="0">
                <a:solidFill>
                  <a:schemeClr val="tx1"/>
                </a:solidFill>
                <a:latin typeface="Palatino Linotype" pitchFamily="18" charset="0"/>
              </a:rPr>
            </a:br>
            <a:endParaRPr lang="pt-BR" sz="1400" b="0" dirty="0">
              <a:solidFill>
                <a:schemeClr val="tx1"/>
              </a:solidFill>
            </a:endParaRPr>
          </a:p>
        </p:txBody>
      </p:sp>
      <p:sp>
        <p:nvSpPr>
          <p:cNvPr id="5" name="Espaço Reservado para Conteúdo 4"/>
          <p:cNvSpPr>
            <a:spLocks noGrp="1"/>
          </p:cNvSpPr>
          <p:nvPr>
            <p:ph sz="quarter" idx="2"/>
          </p:nvPr>
        </p:nvSpPr>
        <p:spPr>
          <a:xfrm>
            <a:off x="500034" y="2143116"/>
            <a:ext cx="4040188" cy="3941763"/>
          </a:xfrm>
        </p:spPr>
        <p:txBody>
          <a:bodyPr>
            <a:normAutofit fontScale="92500" lnSpcReduction="20000"/>
          </a:bodyPr>
          <a:lstStyle/>
          <a:p>
            <a:pPr algn="just">
              <a:buFont typeface="Arial" pitchFamily="34" charset="0"/>
              <a:buChar char="•"/>
            </a:pPr>
            <a:r>
              <a:rPr lang="pt-BR" sz="1900" b="1" dirty="0" smtClean="0">
                <a:latin typeface="Palatino Linotype" pitchFamily="18" charset="0"/>
              </a:rPr>
              <a:t>Proventos Integrais (idade e tempo de contribuição)</a:t>
            </a:r>
          </a:p>
          <a:p>
            <a:pPr>
              <a:buNone/>
            </a:pPr>
            <a:endParaRPr lang="pt-BR" sz="1900" b="1" dirty="0" smtClean="0">
              <a:latin typeface="Palatino Linotype" pitchFamily="18" charset="0"/>
            </a:endParaRPr>
          </a:p>
          <a:p>
            <a:pPr lvl="1">
              <a:buFont typeface="Wingdings" pitchFamily="2" charset="2"/>
              <a:buChar char="ü"/>
            </a:pPr>
            <a:r>
              <a:rPr lang="pt-BR" sz="1600" dirty="0" smtClean="0">
                <a:latin typeface="Palatino Linotype" pitchFamily="18" charset="0"/>
              </a:rPr>
              <a:t> Homem:</a:t>
            </a:r>
          </a:p>
          <a:p>
            <a:pPr lvl="2"/>
            <a:r>
              <a:rPr lang="pt-BR" sz="1400" dirty="0" smtClean="0">
                <a:latin typeface="Palatino Linotype" pitchFamily="18" charset="0"/>
              </a:rPr>
              <a:t>Idade mínima: 60 anos</a:t>
            </a:r>
          </a:p>
          <a:p>
            <a:pPr lvl="2"/>
            <a:r>
              <a:rPr lang="pt-BR" sz="1400" dirty="0" smtClean="0">
                <a:solidFill>
                  <a:srgbClr val="FF0000"/>
                </a:solidFill>
                <a:latin typeface="Palatino Linotype" pitchFamily="18" charset="0"/>
              </a:rPr>
              <a:t>Tempo de contribuição: 12775 dias (35anos) </a:t>
            </a:r>
          </a:p>
          <a:p>
            <a:pPr lvl="2"/>
            <a:r>
              <a:rPr lang="pt-BR" sz="1400" dirty="0" smtClean="0">
                <a:latin typeface="Palatino Linotype" pitchFamily="18" charset="0"/>
              </a:rPr>
              <a:t>Tempo no serviço público: 3650 dias (10anos) </a:t>
            </a:r>
          </a:p>
          <a:p>
            <a:pPr lvl="2"/>
            <a:r>
              <a:rPr lang="pt-BR" sz="1400" dirty="0" smtClean="0">
                <a:latin typeface="Palatino Linotype" pitchFamily="18" charset="0"/>
              </a:rPr>
              <a:t>Tempo no cargo: 1825 dias (5anos) </a:t>
            </a:r>
          </a:p>
          <a:p>
            <a:pPr lvl="1">
              <a:buNone/>
            </a:pPr>
            <a:endParaRPr lang="pt-BR" sz="1600" dirty="0" smtClean="0">
              <a:latin typeface="Palatino Linotype" pitchFamily="18" charset="0"/>
            </a:endParaRPr>
          </a:p>
          <a:p>
            <a:pPr lvl="1">
              <a:buFont typeface="Wingdings" pitchFamily="2" charset="2"/>
              <a:buChar char="ü"/>
            </a:pPr>
            <a:r>
              <a:rPr lang="pt-BR" sz="1600" dirty="0" smtClean="0">
                <a:latin typeface="Palatino Linotype" pitchFamily="18" charset="0"/>
              </a:rPr>
              <a:t>Mulher:</a:t>
            </a:r>
          </a:p>
          <a:p>
            <a:pPr lvl="2"/>
            <a:r>
              <a:rPr lang="pt-BR" sz="1400" dirty="0" smtClean="0">
                <a:latin typeface="Palatino Linotype" pitchFamily="18" charset="0"/>
              </a:rPr>
              <a:t>Idade mínima: 55 anos</a:t>
            </a:r>
            <a:endParaRPr lang="pt-BR" sz="1400" dirty="0" smtClean="0">
              <a:solidFill>
                <a:srgbClr val="FF0000"/>
              </a:solidFill>
              <a:latin typeface="Palatino Linotype" pitchFamily="18" charset="0"/>
            </a:endParaRPr>
          </a:p>
          <a:p>
            <a:pPr lvl="2"/>
            <a:r>
              <a:rPr lang="pt-BR" sz="1400" dirty="0" smtClean="0">
                <a:solidFill>
                  <a:srgbClr val="FF0000"/>
                </a:solidFill>
                <a:latin typeface="Palatino Linotype" pitchFamily="18" charset="0"/>
              </a:rPr>
              <a:t>Tempo de contribuição: 10950 dias (30anos) </a:t>
            </a:r>
          </a:p>
          <a:p>
            <a:pPr lvl="2"/>
            <a:r>
              <a:rPr lang="pt-BR" sz="1400" dirty="0" smtClean="0">
                <a:latin typeface="Palatino Linotype" pitchFamily="18" charset="0"/>
              </a:rPr>
              <a:t>Tempo no serviço público: 3650 dias (10anos) </a:t>
            </a:r>
          </a:p>
          <a:p>
            <a:pPr lvl="2"/>
            <a:r>
              <a:rPr lang="pt-BR" sz="1400" dirty="0" smtClean="0">
                <a:latin typeface="Palatino Linotype" pitchFamily="18" charset="0"/>
              </a:rPr>
              <a:t>Tempo no cargo: 1825 dias (5anos) </a:t>
            </a:r>
            <a:endParaRPr lang="pt-BR" dirty="0"/>
          </a:p>
        </p:txBody>
      </p:sp>
      <p:sp>
        <p:nvSpPr>
          <p:cNvPr id="6" name="Espaço Reservado para Conteúdo 5"/>
          <p:cNvSpPr>
            <a:spLocks noGrp="1"/>
          </p:cNvSpPr>
          <p:nvPr>
            <p:ph sz="quarter" idx="4"/>
          </p:nvPr>
        </p:nvSpPr>
        <p:spPr>
          <a:xfrm>
            <a:off x="4643438" y="2071678"/>
            <a:ext cx="4041775" cy="3941763"/>
          </a:xfrm>
        </p:spPr>
        <p:txBody>
          <a:bodyPr>
            <a:normAutofit/>
          </a:bodyPr>
          <a:lstStyle/>
          <a:p>
            <a:pPr>
              <a:buFont typeface="Arial" pitchFamily="34" charset="0"/>
              <a:buChar char="•"/>
            </a:pPr>
            <a:r>
              <a:rPr lang="pt-BR" sz="1800" b="1" dirty="0" smtClean="0">
                <a:latin typeface="Palatino Linotype" pitchFamily="18" charset="0"/>
              </a:rPr>
              <a:t>Proventos Proporcionais (idade)</a:t>
            </a:r>
          </a:p>
          <a:p>
            <a:pPr>
              <a:buNone/>
            </a:pPr>
            <a:endParaRPr lang="pt-BR" sz="1800" b="1" dirty="0" smtClean="0">
              <a:latin typeface="Palatino Linotype" pitchFamily="18" charset="0"/>
            </a:endParaRPr>
          </a:p>
          <a:p>
            <a:pPr lvl="1">
              <a:buFont typeface="Wingdings" pitchFamily="2" charset="2"/>
              <a:buChar char="ü"/>
            </a:pPr>
            <a:r>
              <a:rPr lang="pt-BR" sz="1500" dirty="0" smtClean="0">
                <a:latin typeface="Palatino Linotype" pitchFamily="18" charset="0"/>
              </a:rPr>
              <a:t>Homem e Mulher</a:t>
            </a:r>
          </a:p>
          <a:p>
            <a:pPr lvl="2"/>
            <a:r>
              <a:rPr lang="pt-BR" sz="1300" dirty="0" smtClean="0">
                <a:latin typeface="Palatino Linotype" pitchFamily="18" charset="0"/>
              </a:rPr>
              <a:t>Idade mínima: 65 anos (H) e 60 anos (M)</a:t>
            </a:r>
          </a:p>
          <a:p>
            <a:pPr lvl="2"/>
            <a:r>
              <a:rPr lang="pt-BR" sz="1300" dirty="0" smtClean="0">
                <a:latin typeface="Palatino Linotype" pitchFamily="18" charset="0"/>
              </a:rPr>
              <a:t>Tempo no serviço público: 3650 dias no mínimo (10 anos) </a:t>
            </a:r>
          </a:p>
          <a:p>
            <a:pPr lvl="2"/>
            <a:r>
              <a:rPr lang="pt-BR" sz="1300" dirty="0" smtClean="0">
                <a:latin typeface="Palatino Linotype" pitchFamily="18" charset="0"/>
              </a:rPr>
              <a:t>Tempo no cargo: 1825 dias (5 anos) </a:t>
            </a:r>
            <a:endParaRPr lang="pt-BR" sz="1300" dirty="0">
              <a:latin typeface="Palatino Linotype" pitchFamily="18" charset="0"/>
            </a:endParaRPr>
          </a:p>
        </p:txBody>
      </p:sp>
    </p:spTree>
  </p:cSld>
  <p:clrMapOvr>
    <a:masterClrMapping/>
  </p:clrMapOvr>
  <p:transition>
    <p:fade/>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14282" y="142853"/>
            <a:ext cx="8643998" cy="6309420"/>
          </a:xfrm>
          <a:prstGeom prst="rect">
            <a:avLst/>
          </a:prstGeom>
          <a:noFill/>
        </p:spPr>
        <p:txBody>
          <a:bodyPr wrap="square" rtlCol="0">
            <a:spAutoFit/>
          </a:bodyPr>
          <a:lstStyle/>
          <a:p>
            <a:pPr algn="ctr"/>
            <a:r>
              <a:rPr lang="pt-BR" b="1" dirty="0" smtClean="0">
                <a:latin typeface="Palatino Linotype" pitchFamily="18" charset="0"/>
              </a:rPr>
              <a:t>Tribunal de Justiça de Minas Gerais</a:t>
            </a:r>
          </a:p>
          <a:p>
            <a:pPr algn="just"/>
            <a:endParaRPr lang="pt-BR" sz="1400" b="1" dirty="0" smtClean="0">
              <a:latin typeface="Palatino Linotype" pitchFamily="18" charset="0"/>
            </a:endParaRPr>
          </a:p>
          <a:p>
            <a:pPr algn="just"/>
            <a:r>
              <a:rPr lang="pt-BR" sz="1400" b="1" dirty="0" smtClean="0">
                <a:latin typeface="Palatino Linotype" pitchFamily="18" charset="0"/>
              </a:rPr>
              <a:t>Situação: </a:t>
            </a:r>
            <a:r>
              <a:rPr lang="pt-BR" sz="1400" i="1" dirty="0" smtClean="0">
                <a:latin typeface="Palatino Linotype" pitchFamily="18" charset="0"/>
              </a:rPr>
              <a:t>pessoa formalmente casada, mas separada de fato e com união com terceira pessoa. União Estável reconhecida. Direito a pensão da companheira, e não da esposa formal.</a:t>
            </a:r>
          </a:p>
          <a:p>
            <a:pPr algn="just"/>
            <a:endParaRPr lang="pt-BR" sz="1400" i="1" dirty="0" smtClean="0">
              <a:latin typeface="Palatino Linotype" pitchFamily="18" charset="0"/>
            </a:endParaRPr>
          </a:p>
          <a:p>
            <a:pPr algn="just"/>
            <a:r>
              <a:rPr lang="pt-BR" sz="1200" dirty="0" smtClean="0">
                <a:latin typeface="Palatino Linotype" pitchFamily="18" charset="0"/>
              </a:rPr>
              <a:t>“</a:t>
            </a:r>
            <a:r>
              <a:rPr lang="pt-BR" sz="1200" dirty="0">
                <a:latin typeface="Palatino Linotype" pitchFamily="18" charset="0"/>
              </a:rPr>
              <a:t>EMENTA: APELAÇÃO CÍVEL. UNIÃO ESTÁVEL. DECLARAÇÃO. REQUISITOS. PRESENÇA. SEPARAÇÃO DE FATO. COMPROVAÇÃO. IMPEDIMENTO. AUSÊNCIA. RECONHECIMENTO. SENTENÇA MANTIDA</a:t>
            </a:r>
            <a:r>
              <a:rPr lang="pt-BR" sz="1200" dirty="0" smtClean="0">
                <a:latin typeface="Palatino Linotype" pitchFamily="18" charset="0"/>
              </a:rPr>
              <a:t>. [...] Para </a:t>
            </a:r>
            <a:r>
              <a:rPr lang="pt-BR" sz="1200" dirty="0">
                <a:latin typeface="Palatino Linotype" pitchFamily="18" charset="0"/>
              </a:rPr>
              <a:t>a caracterização da união estável, necessária se faz a conjugação dos elementos configuradores do casamento, quais sejam, a vida em comum com fidelidade recíproca, mútua assistência e sustento, guarda e educação dos filhos, etc., o que ficou claramente comprovado nos autos, incluindo-se aqui provas documental e </a:t>
            </a:r>
            <a:r>
              <a:rPr lang="pt-BR" sz="1200" dirty="0" smtClean="0">
                <a:latin typeface="Palatino Linotype" pitchFamily="18" charset="0"/>
              </a:rPr>
              <a:t>testemunhal. Para </a:t>
            </a:r>
            <a:r>
              <a:rPr lang="pt-BR" sz="1200" dirty="0">
                <a:latin typeface="Palatino Linotype" pitchFamily="18" charset="0"/>
              </a:rPr>
              <a:t>merecer a proteção do Direito de Família, a união deve ser estável, haver respeito e consideração mútua, entre outros elementos já citados, conforme preceitua o artigo 2º da Lei nº 9.278/96. In </a:t>
            </a:r>
            <a:r>
              <a:rPr lang="pt-BR" sz="1200" dirty="0" err="1">
                <a:latin typeface="Palatino Linotype" pitchFamily="18" charset="0"/>
              </a:rPr>
              <a:t>casu</a:t>
            </a:r>
            <a:r>
              <a:rPr lang="pt-BR" sz="1200" dirty="0">
                <a:latin typeface="Palatino Linotype" pitchFamily="18" charset="0"/>
              </a:rPr>
              <a:t>, não sobejando dúvidas de que a apelada viveu em regime more </a:t>
            </a:r>
            <a:r>
              <a:rPr lang="pt-BR" sz="1200" dirty="0" err="1">
                <a:latin typeface="Palatino Linotype" pitchFamily="18" charset="0"/>
              </a:rPr>
              <a:t>uxorio</a:t>
            </a:r>
            <a:r>
              <a:rPr lang="pt-BR" sz="1200" dirty="0">
                <a:latin typeface="Palatino Linotype" pitchFamily="18" charset="0"/>
              </a:rPr>
              <a:t> com o falecido, não pode haver outro corolário, senão o reconhecimento da união estável entre a recorrida e o de </a:t>
            </a:r>
            <a:r>
              <a:rPr lang="pt-BR" sz="1200" dirty="0" err="1">
                <a:latin typeface="Palatino Linotype" pitchFamily="18" charset="0"/>
              </a:rPr>
              <a:t>cujus</a:t>
            </a:r>
            <a:r>
              <a:rPr lang="pt-BR" sz="1200" dirty="0" smtClean="0">
                <a:latin typeface="Palatino Linotype" pitchFamily="18" charset="0"/>
              </a:rPr>
              <a:t>. </a:t>
            </a:r>
            <a:r>
              <a:rPr lang="pt-BR" sz="1200" dirty="0">
                <a:latin typeface="Palatino Linotype" pitchFamily="18" charset="0"/>
              </a:rPr>
              <a:t>Relativamente ao argumento de que a relação que existiu entre os conviventes configuraria concubinato impuro, pelo fato de o falecido não ter se separado formalmente de sua esposa ao contrair união com a apelada, deve-se observar a lição de Milton de Paulo Carvalho Filho</a:t>
            </a:r>
            <a:r>
              <a:rPr lang="pt-BR" sz="1200" dirty="0" smtClean="0">
                <a:latin typeface="Palatino Linotype" pitchFamily="18" charset="0"/>
              </a:rPr>
              <a:t>: </a:t>
            </a:r>
            <a:r>
              <a:rPr lang="pt-BR" sz="1200" i="1" dirty="0" smtClean="0">
                <a:latin typeface="Palatino Linotype" pitchFamily="18" charset="0"/>
              </a:rPr>
              <a:t>"</a:t>
            </a:r>
            <a:r>
              <a:rPr lang="pt-BR" sz="1200" i="1" dirty="0">
                <a:latin typeface="Palatino Linotype" pitchFamily="18" charset="0"/>
              </a:rPr>
              <a:t>deve-se entender por concubinato a relação espúria entre homem ou mulher - que ainda estejam casados e cujo matrimônio não teve rompimento - com terceira pessoa. Não está compreendida no conceito de concubinato a relação amorosa entre pessoas separadas judicialmente ou de fato que, presentes os demais requisitos legais, caracterizam a união estável"</a:t>
            </a:r>
            <a:r>
              <a:rPr lang="pt-BR" sz="1200" dirty="0">
                <a:latin typeface="Palatino Linotype" pitchFamily="18" charset="0"/>
              </a:rPr>
              <a:t> (CARVALHO FILHO, Milton Paulo de. Código civil comentado, 5ª ed., 2011, Ed. </a:t>
            </a:r>
            <a:r>
              <a:rPr lang="pt-BR" sz="1200" dirty="0" err="1">
                <a:latin typeface="Palatino Linotype" pitchFamily="18" charset="0"/>
              </a:rPr>
              <a:t>Manole</a:t>
            </a:r>
            <a:r>
              <a:rPr lang="pt-BR" sz="1200" dirty="0">
                <a:latin typeface="Palatino Linotype" pitchFamily="18" charset="0"/>
              </a:rPr>
              <a:t>, Coordenador Min. Cezar </a:t>
            </a:r>
            <a:r>
              <a:rPr lang="pt-BR" sz="1200" dirty="0" err="1">
                <a:latin typeface="Palatino Linotype" pitchFamily="18" charset="0"/>
              </a:rPr>
              <a:t>Peluso</a:t>
            </a:r>
            <a:r>
              <a:rPr lang="pt-BR" sz="1200" dirty="0">
                <a:latin typeface="Palatino Linotype" pitchFamily="18" charset="0"/>
              </a:rPr>
              <a:t>, pág. 1869). (g. n</a:t>
            </a:r>
            <a:r>
              <a:rPr lang="pt-BR" sz="1200" dirty="0" smtClean="0">
                <a:latin typeface="Palatino Linotype" pitchFamily="18" charset="0"/>
              </a:rPr>
              <a:t>.) </a:t>
            </a:r>
            <a:r>
              <a:rPr lang="pt-BR" sz="1200" b="1" dirty="0" smtClean="0">
                <a:latin typeface="Palatino Linotype" pitchFamily="18" charset="0"/>
              </a:rPr>
              <a:t>Nesse </a:t>
            </a:r>
            <a:r>
              <a:rPr lang="pt-BR" sz="1200" b="1" dirty="0">
                <a:latin typeface="Palatino Linotype" pitchFamily="18" charset="0"/>
              </a:rPr>
              <a:t>sentido, este Egrégio </a:t>
            </a:r>
            <a:r>
              <a:rPr lang="pt-BR" sz="1200" b="1" dirty="0" smtClean="0">
                <a:latin typeface="Palatino Linotype" pitchFamily="18" charset="0"/>
              </a:rPr>
              <a:t>TJMG</a:t>
            </a:r>
            <a:r>
              <a:rPr lang="pt-BR" sz="1200" dirty="0" smtClean="0">
                <a:latin typeface="Palatino Linotype" pitchFamily="18" charset="0"/>
              </a:rPr>
              <a:t>: Ementa</a:t>
            </a:r>
            <a:r>
              <a:rPr lang="pt-BR" sz="1200" dirty="0">
                <a:latin typeface="Palatino Linotype" pitchFamily="18" charset="0"/>
              </a:rPr>
              <a:t>: APELAÇÃO CÍVEL - UNIÃO ESTÁVEL - RECONHECIMENTO - POSSIBILIDADE - PROVAS DA EXISTÊNCIA - DEMONSTRAÇÃO - SEPARAÇÃO DE FATO - AUSÊNCIA DE IMPEDIMENTO - ART. 1.723, § 1º DO CC. A união estável deve ser reconhecida se a requerente comprova nos autos o preenchimento de todos os requisitos para sua configuração, entre eles: convivência, ausência de formalismo, diversidade de sexos, unicidade de vínculo, estabilidade, continuidade, publicidade, objetivo de constituição de família e inexistência de impedimentos matrimoniais. </a:t>
            </a:r>
            <a:r>
              <a:rPr lang="pt-BR" sz="1400" b="1" dirty="0">
                <a:solidFill>
                  <a:srgbClr val="FF0000"/>
                </a:solidFill>
                <a:latin typeface="Palatino Linotype" pitchFamily="18" charset="0"/>
              </a:rPr>
              <a:t>A separação de fato não impede a caracterização da união estável, segundo a regra do art. 1723, § 1º, do CC, pois o casamento e as relações estáveis não se respaldam no registro cartorial, mas sim no afeto e no intuito de </a:t>
            </a:r>
            <a:r>
              <a:rPr lang="pt-BR" sz="1400" b="1" dirty="0" smtClean="0">
                <a:solidFill>
                  <a:srgbClr val="FF0000"/>
                </a:solidFill>
                <a:latin typeface="Palatino Linotype" pitchFamily="18" charset="0"/>
              </a:rPr>
              <a:t>constituir </a:t>
            </a:r>
            <a:r>
              <a:rPr lang="pt-BR" sz="1400" b="1" dirty="0">
                <a:solidFill>
                  <a:srgbClr val="FF0000"/>
                </a:solidFill>
                <a:latin typeface="Palatino Linotype" pitchFamily="18" charset="0"/>
              </a:rPr>
              <a:t>família. </a:t>
            </a:r>
            <a:r>
              <a:rPr lang="pt-BR" sz="1200" dirty="0">
                <a:latin typeface="Palatino Linotype" pitchFamily="18" charset="0"/>
              </a:rPr>
              <a:t>(Apelação Cível 1.0713.08.085625-3/001, Relator: Des. </a:t>
            </a:r>
            <a:r>
              <a:rPr lang="pt-BR" sz="1200" dirty="0" err="1">
                <a:latin typeface="Palatino Linotype" pitchFamily="18" charset="0"/>
              </a:rPr>
              <a:t>Dárcio</a:t>
            </a:r>
            <a:r>
              <a:rPr lang="pt-BR" sz="1200" dirty="0">
                <a:latin typeface="Palatino Linotype" pitchFamily="18" charset="0"/>
              </a:rPr>
              <a:t> </a:t>
            </a:r>
            <a:r>
              <a:rPr lang="pt-BR" sz="1200" dirty="0" err="1">
                <a:latin typeface="Palatino Linotype" pitchFamily="18" charset="0"/>
              </a:rPr>
              <a:t>Lopardi</a:t>
            </a:r>
            <a:r>
              <a:rPr lang="pt-BR" sz="1200" dirty="0">
                <a:latin typeface="Palatino Linotype" pitchFamily="18" charset="0"/>
              </a:rPr>
              <a:t> Mendes, Data de Julgamento: 27/05/2010, Data da publicação da súmula: 10/06/2010</a:t>
            </a:r>
            <a:r>
              <a:rPr lang="pt-BR" sz="1200" dirty="0" smtClean="0">
                <a:latin typeface="Palatino Linotype" pitchFamily="18" charset="0"/>
              </a:rPr>
              <a:t>) [...] Por </a:t>
            </a:r>
            <a:r>
              <a:rPr lang="pt-BR" sz="1200" dirty="0">
                <a:latin typeface="Palatino Linotype" pitchFamily="18" charset="0"/>
              </a:rPr>
              <a:t>todo o exposto, NEGO PROVIMENTO ao recurso e mantenho íntegro o </a:t>
            </a:r>
            <a:r>
              <a:rPr lang="pt-BR" sz="1200" dirty="0" err="1">
                <a:latin typeface="Palatino Linotype" pitchFamily="18" charset="0"/>
              </a:rPr>
              <a:t>decisum</a:t>
            </a:r>
            <a:r>
              <a:rPr lang="pt-BR" sz="1200" dirty="0">
                <a:latin typeface="Palatino Linotype" pitchFamily="18" charset="0"/>
              </a:rPr>
              <a:t> hostilizado, por seus próprios e jurídicos fundamentos</a:t>
            </a:r>
            <a:r>
              <a:rPr lang="pt-BR" sz="1200" dirty="0" smtClean="0">
                <a:latin typeface="Palatino Linotype" pitchFamily="18" charset="0"/>
              </a:rPr>
              <a:t>. Honorários </a:t>
            </a:r>
            <a:r>
              <a:rPr lang="pt-BR" sz="1200" dirty="0">
                <a:latin typeface="Palatino Linotype" pitchFamily="18" charset="0"/>
              </a:rPr>
              <a:t>nos termos fixados pelo juízo monocrático, suspensos por litigarem os apelantes sob o pálio da justiça gratuita</a:t>
            </a:r>
            <a:r>
              <a:rPr lang="pt-BR" sz="1200" dirty="0" smtClean="0">
                <a:latin typeface="Palatino Linotype" pitchFamily="18" charset="0"/>
              </a:rPr>
              <a:t>. </a:t>
            </a:r>
            <a:r>
              <a:rPr lang="pt-BR" sz="1200" dirty="0">
                <a:latin typeface="Palatino Linotype" pitchFamily="18" charset="0"/>
              </a:rPr>
              <a:t>Custas ex </a:t>
            </a:r>
            <a:r>
              <a:rPr lang="pt-BR" sz="1200" dirty="0" err="1">
                <a:latin typeface="Palatino Linotype" pitchFamily="18" charset="0"/>
              </a:rPr>
              <a:t>lege</a:t>
            </a:r>
            <a:r>
              <a:rPr lang="pt-BR" sz="1200" dirty="0">
                <a:latin typeface="Palatino Linotype" pitchFamily="18" charset="0"/>
              </a:rPr>
              <a:t>.  É como voto” </a:t>
            </a:r>
            <a:r>
              <a:rPr lang="pt-BR" sz="1200" b="1" dirty="0">
                <a:latin typeface="Palatino Linotype" pitchFamily="18" charset="0"/>
              </a:rPr>
              <a:t>(TJ/MG - Apelação Cível 2686102 – Rel. Des.(a) Alvim Soares – Jul. em 07/02/2013, Pub. em 18/02/2013)</a:t>
            </a:r>
            <a:endParaRPr lang="pt-BR" sz="1200" dirty="0">
              <a:latin typeface="Palatino Linotype" pitchFamily="18" charset="0"/>
            </a:endParaRPr>
          </a:p>
          <a:p>
            <a:pPr algn="just"/>
            <a:endParaRPr lang="pt-BR" sz="1200" dirty="0">
              <a:latin typeface="Palatino Linotype" pitchFamily="18" charset="0"/>
            </a:endParaRPr>
          </a:p>
        </p:txBody>
      </p:sp>
    </p:spTree>
  </p:cSld>
  <p:clrMapOvr>
    <a:masterClrMapping/>
  </p:clrMapOvr>
  <p:transition>
    <p:fade/>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571472" y="1357298"/>
            <a:ext cx="8286808" cy="3954929"/>
          </a:xfrm>
          <a:prstGeom prst="rect">
            <a:avLst/>
          </a:prstGeom>
          <a:noFill/>
        </p:spPr>
        <p:txBody>
          <a:bodyPr wrap="square" rtlCol="0">
            <a:spAutoFit/>
          </a:bodyPr>
          <a:lstStyle/>
          <a:p>
            <a:pPr algn="ctr"/>
            <a:r>
              <a:rPr lang="pt-BR" b="1" dirty="0" smtClean="0">
                <a:latin typeface="Palatino Linotype" pitchFamily="18" charset="0"/>
              </a:rPr>
              <a:t>Tribunal de Contas da União</a:t>
            </a:r>
          </a:p>
          <a:p>
            <a:pPr algn="just"/>
            <a:endParaRPr lang="pt-BR" sz="1400" b="1" cap="all" dirty="0" smtClean="0">
              <a:latin typeface="Palatino Linotype" pitchFamily="18" charset="0"/>
            </a:endParaRPr>
          </a:p>
          <a:p>
            <a:pPr algn="just"/>
            <a:endParaRPr lang="pt-BR" sz="1400" b="1" cap="all" dirty="0">
              <a:latin typeface="Palatino Linotype" pitchFamily="18" charset="0"/>
            </a:endParaRPr>
          </a:p>
          <a:p>
            <a:pPr algn="just"/>
            <a:r>
              <a:rPr lang="pt-BR" sz="1400" b="1" cap="all" dirty="0" smtClean="0">
                <a:latin typeface="Palatino Linotype" pitchFamily="18" charset="0"/>
              </a:rPr>
              <a:t>Pessoal</a:t>
            </a:r>
            <a:r>
              <a:rPr lang="pt-BR" sz="1400" b="1" cap="all" dirty="0">
                <a:latin typeface="Palatino Linotype" pitchFamily="18" charset="0"/>
              </a:rPr>
              <a:t>. Pensão Civil. União </a:t>
            </a:r>
            <a:r>
              <a:rPr lang="pt-BR" sz="1400" b="1" cap="all" dirty="0" smtClean="0">
                <a:latin typeface="Palatino Linotype" pitchFamily="18" charset="0"/>
              </a:rPr>
              <a:t>Estável. </a:t>
            </a:r>
            <a:r>
              <a:rPr lang="pt-BR" sz="1600" b="1" dirty="0" smtClean="0">
                <a:solidFill>
                  <a:srgbClr val="FF0000"/>
                </a:solidFill>
                <a:latin typeface="Palatino Linotype" pitchFamily="18" charset="0"/>
              </a:rPr>
              <a:t>A </a:t>
            </a:r>
            <a:r>
              <a:rPr lang="pt-BR" sz="1600" b="1" dirty="0">
                <a:solidFill>
                  <a:srgbClr val="FF0000"/>
                </a:solidFill>
                <a:latin typeface="Palatino Linotype" pitchFamily="18" charset="0"/>
              </a:rPr>
              <a:t>existência de filho do instituidor com a alegada companheira é apenas um indício, não sendo suficiente para caracterizar a união estável</a:t>
            </a:r>
            <a:r>
              <a:rPr lang="pt-BR" sz="1400" dirty="0">
                <a:latin typeface="Palatino Linotype" pitchFamily="18" charset="0"/>
              </a:rPr>
              <a:t>, configurada na convivência pública, contínua, duradoura e estabelecida com o objetivo de constituição de família, nos termos do art. 1.723 do Código Civil, condição necessária para habilitar a companheira como beneficiária da pensão. (Acórdão 157/2014 – Segunda Câmara (Pensão Civil, Relator Ministro José Jorge</a:t>
            </a:r>
            <a:r>
              <a:rPr lang="pt-BR" sz="1400" dirty="0" smtClean="0">
                <a:latin typeface="Palatino Linotype" pitchFamily="18" charset="0"/>
              </a:rPr>
              <a:t>)</a:t>
            </a:r>
          </a:p>
          <a:p>
            <a:pPr algn="just"/>
            <a:endParaRPr lang="pt-BR" sz="1400" dirty="0" smtClean="0">
              <a:latin typeface="Palatino Linotype" pitchFamily="18" charset="0"/>
            </a:endParaRPr>
          </a:p>
          <a:p>
            <a:pPr algn="just"/>
            <a:r>
              <a:rPr lang="pt-BR" sz="1400" b="1" dirty="0" smtClean="0">
                <a:latin typeface="Palatino Linotype" pitchFamily="18" charset="0"/>
              </a:rPr>
              <a:t>PESSOAL. REMUNERAÇÃO. ADICIONAIS OCUPACIONAIS. </a:t>
            </a:r>
            <a:r>
              <a:rPr lang="pt-BR" sz="1400" dirty="0" smtClean="0">
                <a:latin typeface="Palatino Linotype" pitchFamily="18" charset="0"/>
              </a:rPr>
              <a:t>A </a:t>
            </a:r>
            <a:r>
              <a:rPr lang="pt-BR" sz="1500" b="1" dirty="0" smtClean="0">
                <a:solidFill>
                  <a:srgbClr val="FF0000"/>
                </a:solidFill>
                <a:latin typeface="Palatino Linotype" pitchFamily="18" charset="0"/>
              </a:rPr>
              <a:t>exposição habitual </a:t>
            </a:r>
            <a:r>
              <a:rPr lang="pt-BR" sz="1400" dirty="0" smtClean="0">
                <a:latin typeface="Palatino Linotype" pitchFamily="18" charset="0"/>
              </a:rPr>
              <a:t>a atividades de risco é condição imprescindível à percepção de adicionais ocupacionais (a exemplo de insalubridade, periculosidade e radiação ionizante). </a:t>
            </a:r>
            <a:r>
              <a:rPr lang="pt-BR" sz="1500" b="1" dirty="0" smtClean="0">
                <a:solidFill>
                  <a:srgbClr val="FF0000"/>
                </a:solidFill>
                <a:latin typeface="Palatino Linotype" pitchFamily="18" charset="0"/>
              </a:rPr>
              <a:t>É irregular o pagamento desses adicionais com amparo exclusivo na lotação do servidor.</a:t>
            </a:r>
            <a:r>
              <a:rPr lang="pt-BR" sz="1400" dirty="0" smtClean="0">
                <a:latin typeface="Palatino Linotype" pitchFamily="18" charset="0"/>
              </a:rPr>
              <a:t> (Acórdão 2223/2014 Segunda Câmara - Relatório de Inspeção, Relator Ministro José Jorge)</a:t>
            </a:r>
          </a:p>
          <a:p>
            <a:pPr algn="just"/>
            <a:endParaRPr lang="pt-BR" sz="1400" dirty="0">
              <a:latin typeface="Palatino Linotype" pitchFamily="18" charset="0"/>
            </a:endParaRPr>
          </a:p>
          <a:p>
            <a:pPr algn="just"/>
            <a:endParaRPr lang="pt-BR" sz="1400" dirty="0">
              <a:latin typeface="Palatino Linotype" pitchFamily="18" charset="0"/>
            </a:endParaRPr>
          </a:p>
        </p:txBody>
      </p:sp>
    </p:spTree>
  </p:cSld>
  <p:clrMapOvr>
    <a:masterClrMapping/>
  </p:clrMapOvr>
  <p:transition>
    <p:fade/>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785786" y="357166"/>
            <a:ext cx="7786742" cy="1692771"/>
          </a:xfrm>
          <a:prstGeom prst="rect">
            <a:avLst/>
          </a:prstGeom>
          <a:noFill/>
        </p:spPr>
        <p:txBody>
          <a:bodyPr wrap="square" rtlCol="0">
            <a:spAutoFit/>
          </a:bodyPr>
          <a:lstStyle/>
          <a:p>
            <a:pPr algn="ctr"/>
            <a:r>
              <a:rPr lang="pt-BR" b="1" dirty="0" smtClean="0">
                <a:latin typeface="Palatino Linotype" pitchFamily="18" charset="0"/>
              </a:rPr>
              <a:t>Tribunal de Justiça de Sergipe</a:t>
            </a:r>
          </a:p>
          <a:p>
            <a:pPr algn="just"/>
            <a:endParaRPr lang="pt-BR" sz="1400" dirty="0">
              <a:latin typeface="Palatino Linotype" pitchFamily="18" charset="0"/>
            </a:endParaRPr>
          </a:p>
          <a:p>
            <a:pPr algn="just"/>
            <a:r>
              <a:rPr lang="pt-BR" sz="1400" dirty="0" smtClean="0">
                <a:latin typeface="Palatino Linotype" pitchFamily="18" charset="0"/>
              </a:rPr>
              <a:t>EMENTA</a:t>
            </a:r>
            <a:r>
              <a:rPr lang="pt-BR" sz="1400" dirty="0">
                <a:latin typeface="Palatino Linotype" pitchFamily="18" charset="0"/>
              </a:rPr>
              <a:t>: </a:t>
            </a:r>
            <a:r>
              <a:rPr lang="pt-BR" sz="1400" cap="all" dirty="0">
                <a:latin typeface="Palatino Linotype" pitchFamily="18" charset="0"/>
              </a:rPr>
              <a:t>Previdenciário. Pensão por morte de esposa separada de fato. A ausência de prova de dependência econômica do ex-marido afasta o direito à pensão por morte. Ação improcedente.</a:t>
            </a:r>
            <a:r>
              <a:rPr lang="pt-BR" sz="1400" dirty="0">
                <a:latin typeface="Palatino Linotype" pitchFamily="18" charset="0"/>
              </a:rPr>
              <a:t> (TJ/SE - Ação Ordinária – Sentença – Juiz Federal Ricardo César </a:t>
            </a:r>
            <a:r>
              <a:rPr lang="pt-BR" sz="1400" dirty="0" err="1">
                <a:latin typeface="Palatino Linotype" pitchFamily="18" charset="0"/>
              </a:rPr>
              <a:t>Mandarino</a:t>
            </a:r>
            <a:r>
              <a:rPr lang="pt-BR" sz="1400" dirty="0">
                <a:latin typeface="Palatino Linotype" pitchFamily="18" charset="0"/>
              </a:rPr>
              <a:t> </a:t>
            </a:r>
            <a:r>
              <a:rPr lang="pt-BR" sz="1400" dirty="0" err="1">
                <a:latin typeface="Palatino Linotype" pitchFamily="18" charset="0"/>
              </a:rPr>
              <a:t>Barretto</a:t>
            </a:r>
            <a:r>
              <a:rPr lang="pt-BR" sz="1400" dirty="0">
                <a:latin typeface="Palatino Linotype" pitchFamily="18" charset="0"/>
              </a:rPr>
              <a:t> – Jul. em 22/03/2000)</a:t>
            </a:r>
          </a:p>
          <a:p>
            <a:endParaRPr lang="pt-BR" sz="1600" dirty="0">
              <a:latin typeface="Palatino Linotype" pitchFamily="18" charset="0"/>
            </a:endParaRPr>
          </a:p>
        </p:txBody>
      </p:sp>
      <p:sp>
        <p:nvSpPr>
          <p:cNvPr id="3" name="CaixaDeTexto 2"/>
          <p:cNvSpPr txBox="1"/>
          <p:nvPr/>
        </p:nvSpPr>
        <p:spPr>
          <a:xfrm>
            <a:off x="857224" y="2428868"/>
            <a:ext cx="7715304" cy="3708708"/>
          </a:xfrm>
          <a:prstGeom prst="rect">
            <a:avLst/>
          </a:prstGeom>
          <a:noFill/>
        </p:spPr>
        <p:txBody>
          <a:bodyPr wrap="square" rtlCol="0">
            <a:spAutoFit/>
          </a:bodyPr>
          <a:lstStyle/>
          <a:p>
            <a:pPr algn="ctr"/>
            <a:r>
              <a:rPr lang="pt-BR" b="1" dirty="0" smtClean="0">
                <a:latin typeface="Palatino Linotype" pitchFamily="18" charset="0"/>
              </a:rPr>
              <a:t>Tribunal Regional Federal da 4ª Região</a:t>
            </a:r>
          </a:p>
          <a:p>
            <a:pPr algn="just"/>
            <a:endParaRPr lang="pt-BR" sz="1600" dirty="0">
              <a:latin typeface="Palatino Linotype" pitchFamily="18" charset="0"/>
            </a:endParaRPr>
          </a:p>
          <a:p>
            <a:pPr algn="just"/>
            <a:r>
              <a:rPr lang="pt-BR" sz="1400" b="1" dirty="0" smtClean="0">
                <a:latin typeface="Palatino Linotype" pitchFamily="18" charset="0"/>
              </a:rPr>
              <a:t>EMENTA</a:t>
            </a:r>
            <a:r>
              <a:rPr lang="pt-BR" sz="1400" b="1" dirty="0">
                <a:latin typeface="Palatino Linotype" pitchFamily="18" charset="0"/>
              </a:rPr>
              <a:t>: PREVIDENCIÁRIO. EMBARGOS INFRINGENTES. PENSÃO POR MORTE. MULHER SEPARADA DE FATO QUANDO DO ÓBITO DO INSTITUIDOR. DEPENDÊNCIA ECONÔMICA SUPERVENIENTE NÃO COMPROVADA. RECURSO IMPROVIDO. </a:t>
            </a:r>
            <a:r>
              <a:rPr lang="pt-BR" sz="1400" b="1" dirty="0" smtClean="0">
                <a:latin typeface="Palatino Linotype" pitchFamily="18" charset="0"/>
              </a:rPr>
              <a:t> </a:t>
            </a:r>
            <a:r>
              <a:rPr lang="pt-BR" sz="1400" dirty="0" smtClean="0">
                <a:latin typeface="Palatino Linotype" pitchFamily="18" charset="0"/>
              </a:rPr>
              <a:t>A </a:t>
            </a:r>
            <a:r>
              <a:rPr lang="pt-BR" sz="1400" dirty="0">
                <a:latin typeface="Palatino Linotype" pitchFamily="18" charset="0"/>
              </a:rPr>
              <a:t>pensão previdenciária devida ao cônjuge separado visa a dar continuidade a amparo que já vinha sendo outorgado anteriormente à morte. Ao revés, </a:t>
            </a:r>
            <a:r>
              <a:rPr lang="pt-BR" sz="1400" dirty="0">
                <a:solidFill>
                  <a:srgbClr val="FF0000"/>
                </a:solidFill>
                <a:latin typeface="Palatino Linotype" pitchFamily="18" charset="0"/>
              </a:rPr>
              <a:t>é incompatível ao sistema que, decorrido longo período de ruptura da vida em comum, sem qualquer auxílio material, venha o cônjuge a pleitear a condição de dependente, a partir de um estado de miserabilidade ostentado após a morte do segurado, arrostando igualdade de condições com companheira e/ou filhos do de </a:t>
            </a:r>
            <a:r>
              <a:rPr lang="pt-BR" sz="1400" dirty="0" err="1">
                <a:solidFill>
                  <a:srgbClr val="FF0000"/>
                </a:solidFill>
                <a:latin typeface="Palatino Linotype" pitchFamily="18" charset="0"/>
              </a:rPr>
              <a:t>cujus</a:t>
            </a:r>
            <a:r>
              <a:rPr lang="pt-BR" sz="1400" dirty="0">
                <a:solidFill>
                  <a:srgbClr val="FF0000"/>
                </a:solidFill>
                <a:latin typeface="Palatino Linotype" pitchFamily="18" charset="0"/>
              </a:rPr>
              <a:t> presentes no seu passamento.</a:t>
            </a:r>
            <a:endParaRPr lang="pt-BR" sz="1500" dirty="0">
              <a:solidFill>
                <a:srgbClr val="FF0000"/>
              </a:solidFill>
              <a:latin typeface="Palatino Linotype" pitchFamily="18" charset="0"/>
            </a:endParaRPr>
          </a:p>
          <a:p>
            <a:pPr lvl="0" algn="just"/>
            <a:r>
              <a:rPr lang="pt-BR" sz="1400" dirty="0">
                <a:latin typeface="Palatino Linotype" pitchFamily="18" charset="0"/>
              </a:rPr>
              <a:t>Não havendo comprovação nos autos de que a mulher, separada de fato do segurado, dele dependia à época do óbito, não merece reparos o acórdão que indeferiu o benefício de pensão por morte </a:t>
            </a:r>
            <a:r>
              <a:rPr lang="pt-BR" sz="1400" dirty="0" smtClean="0">
                <a:latin typeface="Palatino Linotype" pitchFamily="18" charset="0"/>
              </a:rPr>
              <a:t>requerido. Embargos </a:t>
            </a:r>
            <a:r>
              <a:rPr lang="pt-BR" sz="1400" dirty="0">
                <a:latin typeface="Palatino Linotype" pitchFamily="18" charset="0"/>
              </a:rPr>
              <a:t>infringentes </a:t>
            </a:r>
            <a:r>
              <a:rPr lang="pt-BR" sz="1400" dirty="0" err="1">
                <a:latin typeface="Palatino Linotype" pitchFamily="18" charset="0"/>
              </a:rPr>
              <a:t>improvidos</a:t>
            </a:r>
            <a:r>
              <a:rPr lang="pt-BR" sz="1400" dirty="0">
                <a:latin typeface="Palatino Linotype" pitchFamily="18" charset="0"/>
              </a:rPr>
              <a:t>.</a:t>
            </a:r>
            <a:r>
              <a:rPr lang="pt-BR" sz="1400" b="1" dirty="0">
                <a:latin typeface="Palatino Linotype" pitchFamily="18" charset="0"/>
              </a:rPr>
              <a:t> </a:t>
            </a:r>
            <a:r>
              <a:rPr lang="pt-BR" sz="1400" dirty="0">
                <a:latin typeface="Palatino Linotype" pitchFamily="18" charset="0"/>
              </a:rPr>
              <a:t>(TRF 4ª Região – Embargos </a:t>
            </a:r>
            <a:r>
              <a:rPr lang="pt-BR" sz="1400" dirty="0" err="1">
                <a:latin typeface="Palatino Linotype" pitchFamily="18" charset="0"/>
              </a:rPr>
              <a:t>Infrigentes</a:t>
            </a:r>
            <a:r>
              <a:rPr lang="pt-BR" sz="1400" dirty="0">
                <a:latin typeface="Palatino Linotype" pitchFamily="18" charset="0"/>
              </a:rPr>
              <a:t> nº 2007.70.99.004515-5/PR – Rel. Des. Federal Luís Alberto D’Azevedo </a:t>
            </a:r>
            <a:r>
              <a:rPr lang="pt-BR" sz="1400" dirty="0" err="1">
                <a:latin typeface="Palatino Linotype" pitchFamily="18" charset="0"/>
              </a:rPr>
              <a:t>Aurvalle</a:t>
            </a:r>
            <a:r>
              <a:rPr lang="pt-BR" sz="1400" dirty="0">
                <a:latin typeface="Palatino Linotype" pitchFamily="18" charset="0"/>
              </a:rPr>
              <a:t> – Jul. em 10/12/2008, Pub. em 08/01/2009</a:t>
            </a:r>
            <a:r>
              <a:rPr lang="pt-BR" sz="1400" dirty="0" smtClean="0">
                <a:latin typeface="Palatino Linotype" pitchFamily="18" charset="0"/>
              </a:rPr>
              <a:t>)</a:t>
            </a:r>
            <a:endParaRPr lang="pt-BR" sz="1600" dirty="0">
              <a:latin typeface="Palatino Linotype" pitchFamily="18" charset="0"/>
            </a:endParaRPr>
          </a:p>
        </p:txBody>
      </p:sp>
    </p:spTree>
  </p:cSld>
  <p:clrMapOvr>
    <a:masterClrMapping/>
  </p:clrMapOvr>
  <p:transition>
    <p:fade/>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500034" y="1571612"/>
            <a:ext cx="8072494" cy="2292935"/>
          </a:xfrm>
          <a:prstGeom prst="rect">
            <a:avLst/>
          </a:prstGeom>
          <a:noFill/>
        </p:spPr>
        <p:txBody>
          <a:bodyPr wrap="square" rtlCol="0">
            <a:spAutoFit/>
          </a:bodyPr>
          <a:lstStyle/>
          <a:p>
            <a:pPr algn="ctr"/>
            <a:r>
              <a:rPr lang="pt-BR" dirty="0" smtClean="0">
                <a:latin typeface="Palatino Linotype" pitchFamily="18" charset="0"/>
              </a:rPr>
              <a:t>“A justiça atrasada não é justiça; senão injustiça qualificada e manifesta”</a:t>
            </a:r>
          </a:p>
          <a:p>
            <a:pPr algn="ctr"/>
            <a:r>
              <a:rPr lang="pt-BR" i="1" dirty="0" smtClean="0">
                <a:latin typeface="Palatino Linotype" pitchFamily="18" charset="0"/>
              </a:rPr>
              <a:t>Rui Barbosa</a:t>
            </a:r>
          </a:p>
          <a:p>
            <a:pPr algn="ctr"/>
            <a:endParaRPr lang="pt-BR" i="1" dirty="0">
              <a:latin typeface="Palatino Linotype" pitchFamily="18" charset="0"/>
            </a:endParaRPr>
          </a:p>
          <a:p>
            <a:pPr algn="ctr"/>
            <a:endParaRPr lang="pt-BR" i="1" dirty="0" smtClean="0">
              <a:latin typeface="Palatino Linotype" pitchFamily="18" charset="0"/>
            </a:endParaRPr>
          </a:p>
          <a:p>
            <a:pPr algn="ctr"/>
            <a:endParaRPr lang="pt-BR" i="1" dirty="0">
              <a:latin typeface="Palatino Linotype" pitchFamily="18" charset="0"/>
            </a:endParaRPr>
          </a:p>
          <a:p>
            <a:pPr algn="ctr"/>
            <a:endParaRPr lang="pt-BR" i="1" dirty="0" smtClean="0">
              <a:latin typeface="Palatino Linotype" pitchFamily="18" charset="0"/>
            </a:endParaRPr>
          </a:p>
          <a:p>
            <a:pPr algn="ctr"/>
            <a:r>
              <a:rPr lang="pt-BR" sz="3500" dirty="0" smtClean="0">
                <a:latin typeface="Palatino Linotype" pitchFamily="18" charset="0"/>
              </a:rPr>
              <a:t>Obrigado!</a:t>
            </a:r>
            <a:endParaRPr lang="pt-BR" sz="3500" dirty="0">
              <a:latin typeface="Palatino Linotype" pitchFamily="18"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pPr algn="ctr"/>
            <a:r>
              <a:rPr lang="pt-BR" dirty="0" smtClean="0">
                <a:latin typeface="Palatino Linotype" pitchFamily="18" charset="0"/>
              </a:rPr>
              <a:t>NOÇÕES DE REGIME PRÓPRIO DE PREVIDÊNCIA SOCIAL</a:t>
            </a:r>
            <a:endParaRPr lang="pt-BR" dirty="0">
              <a:latin typeface="Palatino Linotype" pitchFamily="18" charset="0"/>
            </a:endParaRPr>
          </a:p>
        </p:txBody>
      </p:sp>
      <p:sp>
        <p:nvSpPr>
          <p:cNvPr id="3" name="Subtítulo 2"/>
          <p:cNvSpPr>
            <a:spLocks noGrp="1"/>
          </p:cNvSpPr>
          <p:nvPr>
            <p:ph type="subTitle" idx="1"/>
          </p:nvPr>
        </p:nvSpPr>
        <p:spPr/>
        <p:txBody>
          <a:bodyPr>
            <a:normAutofit/>
          </a:bodyPr>
          <a:lstStyle/>
          <a:p>
            <a:r>
              <a:rPr lang="pt-BR" sz="100" dirty="0" smtClean="0"/>
              <a:t>.</a:t>
            </a:r>
            <a:endParaRPr lang="pt-BR" sz="1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51520" y="404664"/>
            <a:ext cx="8640960" cy="5601533"/>
          </a:xfrm>
          <a:prstGeom prst="rect">
            <a:avLst/>
          </a:prstGeom>
          <a:noFill/>
        </p:spPr>
        <p:txBody>
          <a:bodyPr wrap="square" rtlCol="0">
            <a:spAutoFit/>
          </a:bodyPr>
          <a:lstStyle/>
          <a:p>
            <a:pPr algn="ctr"/>
            <a:r>
              <a:rPr lang="pt-BR" b="1" dirty="0" smtClean="0">
                <a:latin typeface="Palatino Linotype" pitchFamily="18" charset="0"/>
              </a:rPr>
              <a:t>APOSENTADORIA POR INVALIDEZ</a:t>
            </a:r>
          </a:p>
          <a:p>
            <a:pPr algn="ctr"/>
            <a:r>
              <a:rPr lang="pt-BR" dirty="0" smtClean="0">
                <a:latin typeface="Palatino Linotype" pitchFamily="18" charset="0"/>
              </a:rPr>
              <a:t>(art. 40, § 1º, inciso I, da Constituição Federal, com redação da EC nº 41/2003) </a:t>
            </a:r>
          </a:p>
          <a:p>
            <a:pPr algn="just"/>
            <a:endParaRPr lang="pt-BR" dirty="0" smtClean="0">
              <a:latin typeface="Palatino Linotype" pitchFamily="18" charset="0"/>
            </a:endParaRPr>
          </a:p>
          <a:p>
            <a:pPr algn="just">
              <a:buFont typeface="Arial" pitchFamily="34" charset="0"/>
              <a:buChar char="•"/>
            </a:pPr>
            <a:r>
              <a:rPr lang="pt-BR" sz="1600" dirty="0" smtClean="0">
                <a:latin typeface="Palatino Linotype" pitchFamily="18" charset="0"/>
              </a:rPr>
              <a:t> Aplicável aos servidores titulares de </a:t>
            </a:r>
            <a:r>
              <a:rPr lang="pt-BR" sz="1600" b="1" dirty="0" smtClean="0">
                <a:latin typeface="Palatino Linotype" pitchFamily="18" charset="0"/>
              </a:rPr>
              <a:t>cargos efetivos </a:t>
            </a:r>
            <a:r>
              <a:rPr lang="pt-BR" sz="1600" dirty="0" smtClean="0">
                <a:latin typeface="Palatino Linotype" pitchFamily="18" charset="0"/>
              </a:rPr>
              <a:t>da União, dos Estados, do Distrito Federal e dos Municípios, incluídas suas autarquias e fundações, HOMEM/MULHER</a:t>
            </a:r>
          </a:p>
          <a:p>
            <a:pPr algn="just"/>
            <a:endParaRPr lang="pt-BR" sz="1600" dirty="0" smtClean="0">
              <a:latin typeface="Palatino Linotype" pitchFamily="18" charset="0"/>
            </a:endParaRPr>
          </a:p>
          <a:p>
            <a:pPr algn="just">
              <a:buFont typeface="Arial" pitchFamily="34" charset="0"/>
              <a:buChar char="•"/>
            </a:pPr>
            <a:r>
              <a:rPr lang="pt-BR" sz="1600" dirty="0" smtClean="0">
                <a:latin typeface="Palatino Linotype" pitchFamily="18" charset="0"/>
              </a:rPr>
              <a:t> Aposentadoria aos acometidos por doença, com proventos proporcionais ao tempo de contribuição, exceto se decorrente de acidente em serviço, moléstia profissional ou doença grave, contagiosa ou incurável, na forma da lei</a:t>
            </a:r>
          </a:p>
          <a:p>
            <a:pPr algn="just"/>
            <a:endParaRPr lang="pt-BR" sz="1600" dirty="0" smtClean="0">
              <a:latin typeface="Palatino Linotype" pitchFamily="18" charset="0"/>
            </a:endParaRPr>
          </a:p>
          <a:p>
            <a:pPr algn="just">
              <a:buFont typeface="Arial" pitchFamily="34" charset="0"/>
              <a:buChar char="•"/>
            </a:pPr>
            <a:r>
              <a:rPr lang="pt-BR" sz="1600" dirty="0" smtClean="0">
                <a:latin typeface="Palatino Linotype" pitchFamily="18" charset="0"/>
              </a:rPr>
              <a:t> Forma de cálculo: Aplicação da média aritmética simples das 80% maiores contribuições efetuadas a partir de julho/1994 (Lei nº 10.887/2004 – conversão da Medida Provisória nº 167 de 19.02.2004)</a:t>
            </a:r>
          </a:p>
          <a:p>
            <a:pPr algn="just"/>
            <a:endParaRPr lang="pt-BR" sz="1600" dirty="0" smtClean="0">
              <a:latin typeface="Palatino Linotype" pitchFamily="18" charset="0"/>
            </a:endParaRPr>
          </a:p>
          <a:p>
            <a:pPr algn="just">
              <a:buFont typeface="Arial" pitchFamily="34" charset="0"/>
              <a:buChar char="•"/>
            </a:pPr>
            <a:r>
              <a:rPr lang="pt-BR" sz="1600" dirty="0" smtClean="0">
                <a:latin typeface="Palatino Linotype" pitchFamily="18" charset="0"/>
              </a:rPr>
              <a:t> Teto do benefício: Remuneração do servidor no cargo efetivo</a:t>
            </a:r>
          </a:p>
          <a:p>
            <a:pPr algn="just"/>
            <a:endParaRPr lang="pt-BR" sz="1600" dirty="0" smtClean="0">
              <a:latin typeface="Palatino Linotype" pitchFamily="18" charset="0"/>
            </a:endParaRPr>
          </a:p>
          <a:p>
            <a:pPr algn="just">
              <a:buFont typeface="Arial" pitchFamily="34" charset="0"/>
              <a:buChar char="•"/>
            </a:pPr>
            <a:r>
              <a:rPr lang="pt-BR" sz="1600" dirty="0" smtClean="0">
                <a:latin typeface="Palatino Linotype" pitchFamily="18" charset="0"/>
              </a:rPr>
              <a:t> Reajuste do Benefício: dar-se-á nas mesmas datas e com os mesmos índices utilizados para o reajuste dos benefícios do RGPS, para preservação do valor real (parágrafo único do artigo 62 da LCE nº 432/2008) </a:t>
            </a:r>
          </a:p>
          <a:p>
            <a:pPr algn="just"/>
            <a:endParaRPr lang="pt-BR" sz="1600" dirty="0" smtClean="0">
              <a:latin typeface="Palatino Linotype" pitchFamily="18" charset="0"/>
            </a:endParaRPr>
          </a:p>
          <a:p>
            <a:pPr algn="just"/>
            <a:r>
              <a:rPr lang="pt-BR" sz="1600" dirty="0" smtClean="0">
                <a:solidFill>
                  <a:srgbClr val="FF0000"/>
                </a:solidFill>
                <a:latin typeface="Palatino Linotype" pitchFamily="18" charset="0"/>
              </a:rPr>
              <a:t>Obs.: Não se aplicou a média aritmética no cálculo dos benefícios concedidos até 19/02/2004, para os quais considerou-se a última remuneração no cargo efetivo </a:t>
            </a:r>
            <a:endParaRPr lang="pt-BR" sz="1600" dirty="0">
              <a:solidFill>
                <a:srgbClr val="FF0000"/>
              </a:solidFill>
              <a:latin typeface="Palatino Linotype"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129117"/>
            <a:ext cx="9144000"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pt-BR" sz="1400" b="1" dirty="0" smtClean="0">
                <a:latin typeface="Palatino Linotype" pitchFamily="18" charset="0"/>
              </a:rPr>
              <a:t>AOS INGRESSOS ATÉ 31.12.2003, COM PROVENTOS:</a:t>
            </a:r>
          </a:p>
          <a:p>
            <a:pPr algn="just"/>
            <a:endParaRPr lang="pt-BR" sz="1400" b="1" dirty="0" smtClean="0">
              <a:latin typeface="Palatino Linotype" pitchFamily="18" charset="0"/>
            </a:endParaRPr>
          </a:p>
          <a:p>
            <a:pPr algn="just"/>
            <a:r>
              <a:rPr lang="pt-BR" sz="1400" b="1" dirty="0" smtClean="0">
                <a:solidFill>
                  <a:srgbClr val="FF0000"/>
                </a:solidFill>
                <a:latin typeface="Palatino Linotype" pitchFamily="18" charset="0"/>
              </a:rPr>
              <a:t>INTEGRAIS.</a:t>
            </a:r>
            <a:r>
              <a:rPr lang="pt-BR" sz="1400" b="1" dirty="0" smtClean="0">
                <a:latin typeface="Palatino Linotype" pitchFamily="18" charset="0"/>
              </a:rPr>
              <a:t> </a:t>
            </a:r>
            <a:r>
              <a:rPr lang="pt-BR" sz="1400" dirty="0" smtClean="0">
                <a:latin typeface="Palatino Linotype" pitchFamily="18" charset="0"/>
              </a:rPr>
              <a:t>Doença diagnosticada pelo perícia oficial está contida no rol taxativo da Lei Complementar Estadual nº 432/2008. Precedente do Supremo Tribunal Federal (RE 656860).</a:t>
            </a:r>
          </a:p>
          <a:p>
            <a:pPr algn="just"/>
            <a:r>
              <a:rPr lang="pt-BR" sz="1400" b="1" dirty="0" smtClean="0">
                <a:latin typeface="Palatino Linotype" pitchFamily="18" charset="0"/>
              </a:rPr>
              <a:t>Forma de cálculo:</a:t>
            </a:r>
            <a:r>
              <a:rPr lang="pt-BR" sz="1400" dirty="0" smtClean="0">
                <a:latin typeface="Palatino Linotype" pitchFamily="18" charset="0"/>
              </a:rPr>
              <a:t> remuneração do cargo efetivo em que se der a aposentadoria.</a:t>
            </a:r>
          </a:p>
          <a:p>
            <a:pPr algn="just"/>
            <a:r>
              <a:rPr lang="pt-BR" sz="1400" b="1" dirty="0" smtClean="0">
                <a:latin typeface="Palatino Linotype" pitchFamily="18" charset="0"/>
              </a:rPr>
              <a:t>Reajuste do Benefício</a:t>
            </a:r>
            <a:r>
              <a:rPr lang="pt-BR" sz="1400" dirty="0" smtClean="0">
                <a:latin typeface="Palatino Linotype" pitchFamily="18" charset="0"/>
              </a:rPr>
              <a:t>: paridade;</a:t>
            </a:r>
          </a:p>
          <a:p>
            <a:pPr algn="just"/>
            <a:endParaRPr lang="pt-BR" sz="1400" b="1" dirty="0" smtClean="0">
              <a:latin typeface="Palatino Linotype" pitchFamily="18" charset="0"/>
            </a:endParaRPr>
          </a:p>
          <a:p>
            <a:pPr algn="just"/>
            <a:r>
              <a:rPr lang="pt-BR" sz="1400" b="1" dirty="0" smtClean="0">
                <a:solidFill>
                  <a:srgbClr val="FF0000"/>
                </a:solidFill>
                <a:latin typeface="Palatino Linotype" pitchFamily="18" charset="0"/>
              </a:rPr>
              <a:t>PROPORCIONAIS</a:t>
            </a:r>
            <a:r>
              <a:rPr lang="pt-BR" sz="1400" b="1" dirty="0" smtClean="0">
                <a:latin typeface="Palatino Linotype" pitchFamily="18" charset="0"/>
              </a:rPr>
              <a:t>. </a:t>
            </a:r>
            <a:r>
              <a:rPr lang="pt-BR" sz="1400" dirty="0" smtClean="0">
                <a:latin typeface="Palatino Linotype" pitchFamily="18" charset="0"/>
              </a:rPr>
              <a:t>Doença diagnosticada pelo perícia oficial NÃO está contida no rol taxativo da Lei Complementar Estadual nº 432/2008. Precedente do Supremo Tribunal Federal (RE 656860).</a:t>
            </a:r>
          </a:p>
          <a:p>
            <a:pPr algn="just"/>
            <a:r>
              <a:rPr lang="pt-BR" sz="1400" b="1" dirty="0" smtClean="0">
                <a:latin typeface="Palatino Linotype" pitchFamily="18" charset="0"/>
              </a:rPr>
              <a:t>Forma de cálculo:</a:t>
            </a:r>
            <a:r>
              <a:rPr lang="pt-BR" sz="1400" dirty="0" smtClean="0">
                <a:latin typeface="Palatino Linotype" pitchFamily="18" charset="0"/>
              </a:rPr>
              <a:t> remuneração do cargo efetivo em que se der a aposentadoria.</a:t>
            </a:r>
          </a:p>
          <a:p>
            <a:pPr algn="just"/>
            <a:r>
              <a:rPr lang="pt-BR" sz="1400" b="1" dirty="0" smtClean="0">
                <a:latin typeface="Palatino Linotype" pitchFamily="18" charset="0"/>
              </a:rPr>
              <a:t>Reajuste do Benefício</a:t>
            </a:r>
            <a:r>
              <a:rPr lang="pt-BR" sz="1400" dirty="0" smtClean="0">
                <a:latin typeface="Palatino Linotype" pitchFamily="18" charset="0"/>
              </a:rPr>
              <a:t>: paridade (EC nº 70/2012).</a:t>
            </a:r>
          </a:p>
          <a:p>
            <a:pPr algn="just"/>
            <a:endParaRPr lang="pt-BR" sz="1400" u="sng" dirty="0" smtClean="0">
              <a:latin typeface="Palatino Linotype" pitchFamily="18" charset="0"/>
            </a:endParaRPr>
          </a:p>
          <a:p>
            <a:pPr algn="ctr"/>
            <a:r>
              <a:rPr lang="pt-BR" sz="1400" b="1" dirty="0" smtClean="0">
                <a:latin typeface="Palatino Linotype" pitchFamily="18" charset="0"/>
              </a:rPr>
              <a:t>AOS INGRESSOS A PARTIR 01.01.2004, COM PROVENTOS:</a:t>
            </a:r>
          </a:p>
          <a:p>
            <a:pPr algn="just"/>
            <a:endParaRPr lang="pt-BR" sz="1400" b="1" dirty="0" smtClean="0">
              <a:latin typeface="Palatino Linotype" pitchFamily="18" charset="0"/>
            </a:endParaRPr>
          </a:p>
          <a:p>
            <a:pPr algn="just"/>
            <a:r>
              <a:rPr lang="pt-BR" sz="1400" b="1" dirty="0" smtClean="0">
                <a:solidFill>
                  <a:srgbClr val="FF0000"/>
                </a:solidFill>
                <a:latin typeface="Palatino Linotype" pitchFamily="18" charset="0"/>
              </a:rPr>
              <a:t>INTEGRAIS</a:t>
            </a:r>
            <a:r>
              <a:rPr lang="pt-BR" sz="1400" b="1" dirty="0" smtClean="0">
                <a:latin typeface="Palatino Linotype" pitchFamily="18" charset="0"/>
              </a:rPr>
              <a:t>. </a:t>
            </a:r>
            <a:r>
              <a:rPr lang="pt-BR" sz="1400" dirty="0" smtClean="0">
                <a:latin typeface="Palatino Linotype" pitchFamily="18" charset="0"/>
              </a:rPr>
              <a:t>Doença diagnosticada pelo perícia oficial está contida no rol taxativo da Lei Complementar Estadual nº 432/2008. Precedente do Supremo Tribunal Federal (RE 656860).</a:t>
            </a:r>
          </a:p>
          <a:p>
            <a:pPr algn="just"/>
            <a:r>
              <a:rPr lang="pt-BR" sz="1400" b="1" dirty="0" smtClean="0">
                <a:latin typeface="Palatino Linotype" pitchFamily="18" charset="0"/>
              </a:rPr>
              <a:t>Forma de cálculo:</a:t>
            </a:r>
            <a:r>
              <a:rPr lang="pt-BR" sz="1400" dirty="0" smtClean="0">
                <a:latin typeface="Palatino Linotype" pitchFamily="18" charset="0"/>
              </a:rPr>
              <a:t> Aplicação da média aritmética simples das 80% maiores contribuições efetuadas a partir de julho/1994 (Lei nº 10.887/2004).</a:t>
            </a:r>
          </a:p>
          <a:p>
            <a:pPr algn="just"/>
            <a:r>
              <a:rPr lang="pt-BR" sz="1400" b="1" dirty="0" smtClean="0">
                <a:latin typeface="Palatino Linotype" pitchFamily="18" charset="0"/>
              </a:rPr>
              <a:t>Reajuste do Benefício</a:t>
            </a:r>
            <a:r>
              <a:rPr lang="pt-BR" sz="1400" dirty="0" smtClean="0">
                <a:latin typeface="Palatino Linotype" pitchFamily="18" charset="0"/>
              </a:rPr>
              <a:t>: dar-se-á nas mesmas datas e com os mesmos índices utilizados para o reajuste dos benefícios do RGPS, para preservação do valor real (Artigo 62, §único, LCE nº 432/2008)</a:t>
            </a:r>
          </a:p>
          <a:p>
            <a:pPr algn="just"/>
            <a:endParaRPr lang="pt-BR" sz="1400" b="1" dirty="0" smtClean="0">
              <a:latin typeface="Palatino Linotype" pitchFamily="18" charset="0"/>
            </a:endParaRPr>
          </a:p>
          <a:p>
            <a:pPr algn="just"/>
            <a:r>
              <a:rPr lang="pt-BR" sz="1400" b="1" dirty="0" smtClean="0">
                <a:solidFill>
                  <a:srgbClr val="FF0000"/>
                </a:solidFill>
                <a:latin typeface="Palatino Linotype" pitchFamily="18" charset="0"/>
              </a:rPr>
              <a:t>PROPORCIONAIS</a:t>
            </a:r>
            <a:r>
              <a:rPr lang="pt-BR" sz="1400" b="1" dirty="0" smtClean="0">
                <a:latin typeface="Palatino Linotype" pitchFamily="18" charset="0"/>
              </a:rPr>
              <a:t>. </a:t>
            </a:r>
            <a:r>
              <a:rPr lang="pt-BR" sz="1400" dirty="0" smtClean="0">
                <a:latin typeface="Palatino Linotype" pitchFamily="18" charset="0"/>
              </a:rPr>
              <a:t>Doença diagnosticada pelo perícia oficial NÃO está contida no rol taxativo da Lei Complementar Estadual nº 432/2008. Precedente do Supremo Tribunal Federal (RE 656860).</a:t>
            </a:r>
          </a:p>
          <a:p>
            <a:pPr algn="just"/>
            <a:r>
              <a:rPr lang="pt-BR" sz="1400" b="1" dirty="0" smtClean="0">
                <a:latin typeface="Palatino Linotype" pitchFamily="18" charset="0"/>
              </a:rPr>
              <a:t>Forma de cálculo:</a:t>
            </a:r>
            <a:r>
              <a:rPr lang="pt-BR" sz="1400" dirty="0" smtClean="0">
                <a:latin typeface="Palatino Linotype" pitchFamily="18" charset="0"/>
              </a:rPr>
              <a:t> Aplicação da média aritmética simples das maiores contribuições efetuadas a partir de julho/1994 (Lei nº 10.887/2004 e artigo 45 da LCE nº 432/2008).</a:t>
            </a:r>
          </a:p>
          <a:p>
            <a:pPr algn="just"/>
            <a:r>
              <a:rPr lang="pt-BR" sz="1400" b="1" dirty="0" smtClean="0">
                <a:latin typeface="Palatino Linotype" pitchFamily="18" charset="0"/>
              </a:rPr>
              <a:t>Reajuste do Benefício</a:t>
            </a:r>
            <a:r>
              <a:rPr lang="pt-BR" sz="1400" dirty="0" smtClean="0">
                <a:latin typeface="Palatino Linotype" pitchFamily="18" charset="0"/>
              </a:rPr>
              <a:t>: dar-se-á nas mesmas datas e com os mesmos índices utilizados para o reajuste dos benefícios do RGPS, para preservação do valor real (Artigo 62, §único, LCE nº 432/2008).</a:t>
            </a:r>
            <a:endParaRPr kumimoji="0" lang="pt-BR" altLang="zh-CN" sz="2000" b="0" i="0" u="none" strike="noStrike" cap="none" normalizeH="0" baseline="0" dirty="0" smtClean="0">
              <a:ln>
                <a:noFill/>
              </a:ln>
              <a:solidFill>
                <a:schemeClr val="tx1"/>
              </a:solidFill>
              <a:effectLst/>
              <a:latin typeface="Palatino Linotype" pitchFamily="18"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pPr algn="just"/>
            <a:r>
              <a:rPr lang="pt-BR" sz="4600" dirty="0" smtClean="0">
                <a:solidFill>
                  <a:schemeClr val="tx1"/>
                </a:solidFill>
                <a:latin typeface="Palatino Linotype" pitchFamily="18" charset="0"/>
              </a:rPr>
              <a:t>REGRAS DE TRANSIÇÃO</a:t>
            </a:r>
            <a:br>
              <a:rPr lang="pt-BR" sz="4600" dirty="0" smtClean="0">
                <a:solidFill>
                  <a:schemeClr val="tx1"/>
                </a:solidFill>
                <a:latin typeface="Palatino Linotype" pitchFamily="18" charset="0"/>
              </a:rPr>
            </a:br>
            <a:endParaRPr lang="pt-BR" sz="4600"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2" cstate="print"/>
          <a:srcRect/>
          <a:stretch>
            <a:fillRect/>
          </a:stretch>
        </p:blipFill>
        <p:spPr bwMode="auto">
          <a:xfrm>
            <a:off x="179512" y="332656"/>
            <a:ext cx="8729336" cy="5256584"/>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71472" y="1214422"/>
            <a:ext cx="8229600" cy="4143404"/>
          </a:xfrm>
        </p:spPr>
        <p:txBody>
          <a:bodyPr>
            <a:normAutofit/>
          </a:bodyPr>
          <a:lstStyle/>
          <a:p>
            <a:pPr algn="just"/>
            <a:r>
              <a:rPr lang="pt-BR" sz="1600" dirty="0" smtClean="0">
                <a:latin typeface="Palatino Linotype" pitchFamily="18" charset="0"/>
              </a:rPr>
              <a:t>Aposentados antes da EC nº 20/1998: direito adquirido as regras previstas na redação original da CF/88 (paridade e integralidade)</a:t>
            </a:r>
          </a:p>
          <a:p>
            <a:pPr algn="just"/>
            <a:r>
              <a:rPr lang="pt-BR" sz="1600" dirty="0" smtClean="0">
                <a:latin typeface="Palatino Linotype" pitchFamily="18" charset="0"/>
              </a:rPr>
              <a:t>Ingressos antes da EC nº 20/1998 e aposentados antes da EC nº 41/2003: direito adquirido as regras previstas na EC nº 20/1998 </a:t>
            </a:r>
            <a:r>
              <a:rPr lang="de-DE" sz="1600" dirty="0" smtClean="0">
                <a:latin typeface="Palatino Linotype" pitchFamily="18" charset="0"/>
              </a:rPr>
              <a:t>(Art. 3º da EC 41/03)</a:t>
            </a:r>
            <a:r>
              <a:rPr lang="pt-BR" sz="1600" dirty="0" smtClean="0">
                <a:latin typeface="Palatino Linotype" pitchFamily="18" charset="0"/>
              </a:rPr>
              <a:t>:</a:t>
            </a:r>
          </a:p>
          <a:p>
            <a:pPr lvl="2" algn="just"/>
            <a:r>
              <a:rPr lang="pt-BR" sz="1400" i="1" dirty="0" smtClean="0">
                <a:latin typeface="Palatino Linotype" pitchFamily="18" charset="0"/>
              </a:rPr>
              <a:t>Art. 40, inciso III, alínea “a” da Constituição Federal na redação dada pela EC nº 20, de 1998</a:t>
            </a:r>
          </a:p>
          <a:p>
            <a:pPr lvl="2" algn="just"/>
            <a:r>
              <a:rPr lang="pt-BR" sz="1400" i="1" dirty="0" smtClean="0">
                <a:latin typeface="Palatino Linotype" pitchFamily="18" charset="0"/>
              </a:rPr>
              <a:t>Art. 40, inciso III, alínea “b” da Constituição Federal na redação dada pela EC nº 20, de 1998</a:t>
            </a:r>
          </a:p>
          <a:p>
            <a:pPr lvl="2" algn="just"/>
            <a:r>
              <a:rPr lang="pt-BR" sz="1400" i="1" dirty="0" smtClean="0">
                <a:latin typeface="Palatino Linotype" pitchFamily="18" charset="0"/>
              </a:rPr>
              <a:t>Art. 8º, § 1º da EC nº 20/98 (proventos proporcionais – mínimo 70% - e paridade) – revogado pela EC nº 41/03</a:t>
            </a:r>
          </a:p>
          <a:p>
            <a:pPr lvl="2" algn="just"/>
            <a:r>
              <a:rPr lang="pt-BR" sz="1400" i="1" dirty="0" smtClean="0">
                <a:latin typeface="Palatino Linotype" pitchFamily="18" charset="0"/>
              </a:rPr>
              <a:t>Caput do art. 8º da EC nº 20/98 (integralidade e paridade)</a:t>
            </a:r>
          </a:p>
          <a:p>
            <a:pPr marL="365760" lvl="2" indent="-256032" algn="just">
              <a:spcBef>
                <a:spcPts val="400"/>
              </a:spcBef>
              <a:buClr>
                <a:schemeClr val="accent1"/>
              </a:buClr>
              <a:buSzPct val="68000"/>
              <a:buFont typeface="Wingdings 3"/>
              <a:buChar char=""/>
            </a:pPr>
            <a:r>
              <a:rPr lang="pt-BR" sz="1600" dirty="0" smtClean="0">
                <a:latin typeface="Palatino Linotype" pitchFamily="18" charset="0"/>
              </a:rPr>
              <a:t>Ingressos em cargo efetivo até 16/12/1998 e em exercício atualmente:</a:t>
            </a:r>
          </a:p>
          <a:p>
            <a:pPr lvl="2" algn="just"/>
            <a:r>
              <a:rPr lang="de-DE" sz="1400" i="1" dirty="0" smtClean="0">
                <a:latin typeface="Palatino Linotype" pitchFamily="18" charset="0"/>
              </a:rPr>
              <a:t>Art. 2º da EC 41/03:  provento integral  (das médias)  e reajuste índice legal – aplica-se redutor</a:t>
            </a:r>
            <a:endParaRPr lang="pt-BR" sz="1400" i="1" dirty="0" smtClean="0">
              <a:latin typeface="Palatino Linotype" pitchFamily="18" charset="0"/>
            </a:endParaRPr>
          </a:p>
          <a:p>
            <a:pPr lvl="2" algn="just"/>
            <a:r>
              <a:rPr lang="de-DE" sz="1400" i="1" dirty="0" smtClean="0">
                <a:latin typeface="Palatino Linotype" pitchFamily="18" charset="0"/>
              </a:rPr>
              <a:t>Art. 3º da EC 47/05 (95H – tempo de contribuição mínimo de 35 - e 85M – tempo de contribuição mínimo 30): integralidade e paridade (pensões paritárias)</a:t>
            </a:r>
          </a:p>
          <a:p>
            <a:pPr marL="365760" lvl="1" indent="-256032" algn="just">
              <a:spcBef>
                <a:spcPts val="400"/>
              </a:spcBef>
              <a:buSzPct val="68000"/>
              <a:buFont typeface="Wingdings 3"/>
              <a:buChar char=""/>
            </a:pPr>
            <a:r>
              <a:rPr lang="pt-BR" sz="1600" dirty="0" smtClean="0">
                <a:latin typeface="Palatino Linotype" pitchFamily="18" charset="0"/>
              </a:rPr>
              <a:t>Ingressos em cargo efetivo até 31/12/2003 e em exercício atualmente:</a:t>
            </a:r>
          </a:p>
          <a:p>
            <a:pPr marL="886968" lvl="3" indent="-256032" algn="just">
              <a:spcBef>
                <a:spcPts val="400"/>
              </a:spcBef>
              <a:buSzPct val="68000"/>
              <a:buFont typeface="Arial" pitchFamily="34" charset="0"/>
              <a:buChar char="•"/>
            </a:pPr>
            <a:r>
              <a:rPr lang="de-DE" sz="1400" i="1" dirty="0" smtClean="0">
                <a:latin typeface="Palatino Linotype" pitchFamily="18" charset="0"/>
              </a:rPr>
              <a:t>Art. 6º da EC 41/03:  integralidade e paridade</a:t>
            </a:r>
            <a:endParaRPr lang="pt-BR" sz="1400" i="1" dirty="0" smtClean="0">
              <a:latin typeface="Palatino Linotype" pitchFamily="18" charset="0"/>
            </a:endParaRPr>
          </a:p>
          <a:p>
            <a:pPr algn="just">
              <a:buNone/>
            </a:pPr>
            <a:endParaRPr lang="pt-BR" sz="1600" dirty="0" smtClean="0">
              <a:latin typeface="Palatino Linotype" pitchFamily="18" charset="0"/>
            </a:endParaRPr>
          </a:p>
          <a:p>
            <a:pPr algn="just"/>
            <a:endParaRPr lang="pt-BR" sz="1600" dirty="0" smtClean="0">
              <a:latin typeface="Palatino Linotype" pitchFamily="18" charset="0"/>
            </a:endParaRPr>
          </a:p>
          <a:p>
            <a:pPr lvl="1" algn="just">
              <a:buNone/>
            </a:pPr>
            <a:endParaRPr lang="pt-BR" sz="1200" dirty="0" smtClean="0">
              <a:latin typeface="Palatino Linotype" pitchFamily="18" charset="0"/>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42910" y="1428736"/>
            <a:ext cx="7772400" cy="1082056"/>
          </a:xfrm>
        </p:spPr>
        <p:txBody>
          <a:bodyPr>
            <a:normAutofit/>
          </a:bodyPr>
          <a:lstStyle/>
          <a:p>
            <a:pPr algn="ctr"/>
            <a:r>
              <a:rPr lang="pt-BR" sz="2400" dirty="0" smtClean="0">
                <a:latin typeface="Palatino Linotype" pitchFamily="18" charset="0"/>
              </a:rPr>
              <a:t>APOSENTADORIA VOLUNTÁRIA </a:t>
            </a:r>
            <a:br>
              <a:rPr lang="pt-BR" sz="2400" dirty="0" smtClean="0">
                <a:latin typeface="Palatino Linotype" pitchFamily="18" charset="0"/>
              </a:rPr>
            </a:br>
            <a:r>
              <a:rPr lang="pt-BR" sz="2400" dirty="0" smtClean="0">
                <a:latin typeface="Palatino Linotype" pitchFamily="18" charset="0"/>
              </a:rPr>
              <a:t>(art. 2º da EC 41/2003)</a:t>
            </a:r>
            <a:endParaRPr lang="pt-BR" sz="2400" dirty="0">
              <a:latin typeface="Palatino Linotype" pitchFamily="18" charset="0"/>
            </a:endParaRPr>
          </a:p>
        </p:txBody>
      </p:sp>
      <p:sp>
        <p:nvSpPr>
          <p:cNvPr id="3" name="Subtítulo 2"/>
          <p:cNvSpPr>
            <a:spLocks noGrp="1"/>
          </p:cNvSpPr>
          <p:nvPr>
            <p:ph type="subTitle" idx="1"/>
          </p:nvPr>
        </p:nvSpPr>
        <p:spPr/>
        <p:txBody>
          <a:bodyPr>
            <a:noAutofit/>
          </a:bodyPr>
          <a:lstStyle/>
          <a:p>
            <a:pPr algn="ctr"/>
            <a:r>
              <a:rPr lang="pt-BR" sz="2000" dirty="0" smtClean="0"/>
              <a:t>Aplicável aos servidores titulares de cargos efetivos da União dos Estados, do Distrito Federal e dos Municípios, incluídas suas autarquias e fundações, que tenham ingressado em cargo efetivo até 16/12/1998 </a:t>
            </a:r>
            <a:endParaRPr lang="pt-BR" sz="2000"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428596" y="500042"/>
            <a:ext cx="4040188" cy="762000"/>
          </a:xfrm>
        </p:spPr>
        <p:txBody>
          <a:bodyPr>
            <a:normAutofit/>
          </a:bodyPr>
          <a:lstStyle/>
          <a:p>
            <a:pPr algn="ctr"/>
            <a:r>
              <a:rPr lang="pt-BR" sz="2200" dirty="0" smtClean="0">
                <a:latin typeface="Palatino Linotype" pitchFamily="18" charset="0"/>
              </a:rPr>
              <a:t>HOMEM</a:t>
            </a:r>
            <a:endParaRPr lang="pt-BR" sz="2200" dirty="0">
              <a:latin typeface="Palatino Linotype" pitchFamily="18" charset="0"/>
            </a:endParaRPr>
          </a:p>
        </p:txBody>
      </p:sp>
      <p:sp>
        <p:nvSpPr>
          <p:cNvPr id="4" name="Espaço Reservado para Texto 3"/>
          <p:cNvSpPr>
            <a:spLocks noGrp="1"/>
          </p:cNvSpPr>
          <p:nvPr>
            <p:ph type="body" sz="half" idx="3"/>
          </p:nvPr>
        </p:nvSpPr>
        <p:spPr>
          <a:xfrm>
            <a:off x="4572000" y="500042"/>
            <a:ext cx="4041775" cy="762000"/>
          </a:xfrm>
        </p:spPr>
        <p:txBody>
          <a:bodyPr>
            <a:normAutofit/>
          </a:bodyPr>
          <a:lstStyle/>
          <a:p>
            <a:pPr algn="ctr"/>
            <a:r>
              <a:rPr lang="pt-BR" sz="2200" dirty="0" smtClean="0">
                <a:latin typeface="Palatino Linotype" pitchFamily="18" charset="0"/>
              </a:rPr>
              <a:t>MULHER</a:t>
            </a:r>
            <a:endParaRPr lang="pt-BR" sz="2200" dirty="0">
              <a:latin typeface="Palatino Linotype" pitchFamily="18" charset="0"/>
            </a:endParaRPr>
          </a:p>
        </p:txBody>
      </p:sp>
      <p:sp>
        <p:nvSpPr>
          <p:cNvPr id="5" name="Espaço Reservado para Conteúdo 4"/>
          <p:cNvSpPr>
            <a:spLocks noGrp="1"/>
          </p:cNvSpPr>
          <p:nvPr>
            <p:ph sz="quarter" idx="2"/>
          </p:nvPr>
        </p:nvSpPr>
        <p:spPr/>
        <p:txBody>
          <a:bodyPr>
            <a:noAutofit/>
          </a:bodyPr>
          <a:lstStyle/>
          <a:p>
            <a:r>
              <a:rPr lang="pt-BR" sz="1400" dirty="0" smtClean="0">
                <a:latin typeface="Palatino Linotype" pitchFamily="18" charset="0"/>
              </a:rPr>
              <a:t>Tempo de contribuição: 12775 dias (35 anos) </a:t>
            </a:r>
          </a:p>
          <a:p>
            <a:r>
              <a:rPr lang="pt-BR" sz="1400" dirty="0" smtClean="0">
                <a:latin typeface="Palatino Linotype" pitchFamily="18" charset="0"/>
              </a:rPr>
              <a:t>Tempo no cargo: 1825 dias (5 anos) </a:t>
            </a:r>
          </a:p>
          <a:p>
            <a:r>
              <a:rPr lang="pt-BR" sz="1400" dirty="0" smtClean="0">
                <a:latin typeface="Palatino Linotype" pitchFamily="18" charset="0"/>
              </a:rPr>
              <a:t>Idade mínima: 53 anos </a:t>
            </a:r>
          </a:p>
          <a:p>
            <a:r>
              <a:rPr lang="pt-BR" sz="1400" dirty="0" smtClean="0">
                <a:solidFill>
                  <a:srgbClr val="FF0000"/>
                </a:solidFill>
                <a:latin typeface="Palatino Linotype" pitchFamily="18" charset="0"/>
              </a:rPr>
              <a:t>Pedágio: Acréscimo de 20% no tempo que faltava em 16/12/98, para atingir o tempo total de contribuição.  </a:t>
            </a:r>
          </a:p>
          <a:p>
            <a:r>
              <a:rPr lang="pt-BR" sz="1400" dirty="0" smtClean="0">
                <a:latin typeface="Palatino Linotype" pitchFamily="18" charset="0"/>
              </a:rPr>
              <a:t>Forma de cálculo: Aplicação da média aritmética simples das maiores contribuições efetuadas a partir de julho/1994. Posteriormente, aplica-se a tabela de </a:t>
            </a:r>
            <a:r>
              <a:rPr lang="pt-BR" sz="1400" dirty="0" smtClean="0">
                <a:solidFill>
                  <a:srgbClr val="FF0000"/>
                </a:solidFill>
                <a:latin typeface="Palatino Linotype" pitchFamily="18" charset="0"/>
              </a:rPr>
              <a:t>redução (próximos slides)</a:t>
            </a:r>
            <a:endParaRPr lang="pt-BR" sz="1400" dirty="0" smtClean="0">
              <a:latin typeface="Palatino Linotype" pitchFamily="18" charset="0"/>
            </a:endParaRPr>
          </a:p>
          <a:p>
            <a:r>
              <a:rPr lang="pt-BR" sz="1400" dirty="0" smtClean="0">
                <a:latin typeface="Palatino Linotype" pitchFamily="18" charset="0"/>
              </a:rPr>
              <a:t>Teto do benefício: Remuneração do servidor no cargo efetivo.</a:t>
            </a:r>
          </a:p>
          <a:p>
            <a:r>
              <a:rPr lang="pt-BR" sz="1400" dirty="0" smtClean="0">
                <a:latin typeface="Palatino Linotype" pitchFamily="18" charset="0"/>
              </a:rPr>
              <a:t>Reajuste do Benefício: dar-se-á nas mesmas datas e com os mesmos índices utilizados para o reajuste dos benefícios do RGPS, para preservação do valor real.</a:t>
            </a:r>
          </a:p>
        </p:txBody>
      </p:sp>
      <p:sp>
        <p:nvSpPr>
          <p:cNvPr id="6" name="Espaço Reservado para Conteúdo 5"/>
          <p:cNvSpPr>
            <a:spLocks noGrp="1"/>
          </p:cNvSpPr>
          <p:nvPr>
            <p:ph sz="quarter" idx="4"/>
          </p:nvPr>
        </p:nvSpPr>
        <p:spPr/>
        <p:txBody>
          <a:bodyPr>
            <a:noAutofit/>
          </a:bodyPr>
          <a:lstStyle/>
          <a:p>
            <a:r>
              <a:rPr lang="pt-BR" sz="1400" dirty="0" smtClean="0">
                <a:latin typeface="Palatino Linotype" pitchFamily="18" charset="0"/>
              </a:rPr>
              <a:t>Tempo de contribuição: 10950 dias (30anos) </a:t>
            </a:r>
          </a:p>
          <a:p>
            <a:r>
              <a:rPr lang="pt-BR" sz="1400" dirty="0" smtClean="0">
                <a:latin typeface="Palatino Linotype" pitchFamily="18" charset="0"/>
              </a:rPr>
              <a:t>Tempo no cargo: 1825 dias (5anos) </a:t>
            </a:r>
          </a:p>
          <a:p>
            <a:r>
              <a:rPr lang="pt-BR" sz="1400" dirty="0" smtClean="0">
                <a:latin typeface="Palatino Linotype" pitchFamily="18" charset="0"/>
              </a:rPr>
              <a:t>Idade mínima: 48 anos </a:t>
            </a:r>
          </a:p>
          <a:p>
            <a:r>
              <a:rPr lang="pt-BR" sz="1400" dirty="0" smtClean="0">
                <a:solidFill>
                  <a:srgbClr val="FF0000"/>
                </a:solidFill>
                <a:latin typeface="Palatino Linotype" pitchFamily="18" charset="0"/>
              </a:rPr>
              <a:t>Pedágio: Acréscimo de 20% no tempo que faltava em 16/12/98, para atingir o tempo total de contribuição. </a:t>
            </a:r>
          </a:p>
          <a:p>
            <a:r>
              <a:rPr lang="pt-BR" sz="1400" dirty="0" smtClean="0">
                <a:latin typeface="Palatino Linotype" pitchFamily="18" charset="0"/>
              </a:rPr>
              <a:t>Forma de cálculo: Aplicação da média aritmética simples das maiores contribuições efetuadas a partir de julho/1994. Posteriormente, aplica-se a tabela de </a:t>
            </a:r>
            <a:r>
              <a:rPr lang="pt-BR" sz="1400" dirty="0" smtClean="0">
                <a:solidFill>
                  <a:srgbClr val="FF0000"/>
                </a:solidFill>
                <a:latin typeface="Palatino Linotype" pitchFamily="18" charset="0"/>
              </a:rPr>
              <a:t>redução (próximos slides)</a:t>
            </a:r>
            <a:endParaRPr lang="pt-BR" sz="1400" dirty="0" smtClean="0">
              <a:latin typeface="Palatino Linotype" pitchFamily="18" charset="0"/>
            </a:endParaRPr>
          </a:p>
          <a:p>
            <a:r>
              <a:rPr lang="pt-BR" sz="1400" dirty="0" smtClean="0">
                <a:latin typeface="Palatino Linotype" pitchFamily="18" charset="0"/>
              </a:rPr>
              <a:t>Teto do benefício: Remuneração da servidora no cargo efetivo. </a:t>
            </a:r>
          </a:p>
          <a:p>
            <a:r>
              <a:rPr lang="pt-BR" sz="1400" dirty="0" smtClean="0">
                <a:latin typeface="Palatino Linotype" pitchFamily="18" charset="0"/>
              </a:rPr>
              <a:t>Reajuste do Benefício: dar-se-á nas mesmas datas e com os mesmos índices utilizados para o reajuste dos benefícios do RGPS, para preservação do valor real. </a:t>
            </a:r>
            <a:endParaRPr lang="pt-BR" sz="1400" dirty="0">
              <a:latin typeface="Palatino Linotype" pitchFamily="18" charset="0"/>
            </a:endParaRPr>
          </a:p>
        </p:txBody>
      </p:sp>
      <p:sp>
        <p:nvSpPr>
          <p:cNvPr id="7" name="CaixaDeTexto 6"/>
          <p:cNvSpPr txBox="1"/>
          <p:nvPr/>
        </p:nvSpPr>
        <p:spPr>
          <a:xfrm>
            <a:off x="928662" y="5572140"/>
            <a:ext cx="7358114" cy="830997"/>
          </a:xfrm>
          <a:prstGeom prst="rect">
            <a:avLst/>
          </a:prstGeom>
          <a:noFill/>
        </p:spPr>
        <p:txBody>
          <a:bodyPr wrap="square" rtlCol="0">
            <a:spAutoFit/>
          </a:bodyPr>
          <a:lstStyle/>
          <a:p>
            <a:pPr algn="just"/>
            <a:r>
              <a:rPr lang="pt-BR" sz="1200" dirty="0" smtClean="0">
                <a:solidFill>
                  <a:srgbClr val="FF0000"/>
                </a:solidFill>
                <a:latin typeface="Palatino Linotype" pitchFamily="18" charset="0"/>
              </a:rPr>
              <a:t>Redutor. </a:t>
            </a:r>
            <a:r>
              <a:rPr lang="pt-BR" sz="1200" dirty="0" smtClean="0">
                <a:solidFill>
                  <a:schemeClr val="bg1">
                    <a:lumMod val="50000"/>
                  </a:schemeClr>
                </a:solidFill>
                <a:latin typeface="Palatino Linotype" pitchFamily="18" charset="0"/>
              </a:rPr>
              <a:t>EC 41/2003. Art. 2º. § 1 º O servidor de que trata este artigo que cumprir as exigências para aposentadoria na forma do </a:t>
            </a:r>
            <a:r>
              <a:rPr lang="pt-BR" sz="1200" i="1" dirty="0" smtClean="0">
                <a:solidFill>
                  <a:schemeClr val="bg1">
                    <a:lumMod val="50000"/>
                  </a:schemeClr>
                </a:solidFill>
                <a:latin typeface="Palatino Linotype" pitchFamily="18" charset="0"/>
              </a:rPr>
              <a:t>caput </a:t>
            </a:r>
            <a:r>
              <a:rPr lang="pt-BR" sz="1200" dirty="0" smtClean="0">
                <a:solidFill>
                  <a:schemeClr val="bg1">
                    <a:lumMod val="50000"/>
                  </a:schemeClr>
                </a:solidFill>
                <a:latin typeface="Palatino Linotype" pitchFamily="18" charset="0"/>
              </a:rPr>
              <a:t>terá os seus proventos de inatividade reduzidos para cada ano antecipado em relação aos limites de idade estabelecidos pelo </a:t>
            </a:r>
            <a:r>
              <a:rPr lang="pt-BR" sz="1200" dirty="0" smtClean="0">
                <a:solidFill>
                  <a:schemeClr val="bg1">
                    <a:lumMod val="50000"/>
                  </a:schemeClr>
                </a:solidFill>
                <a:latin typeface="Palatino Linotype" pitchFamily="18" charset="0"/>
                <a:hlinkClick r:id="rId2"/>
              </a:rPr>
              <a:t>art. 40, § 1º, III, a</a:t>
            </a:r>
            <a:r>
              <a:rPr lang="pt-BR" sz="1200" dirty="0" smtClean="0">
                <a:solidFill>
                  <a:schemeClr val="bg1">
                    <a:lumMod val="50000"/>
                  </a:schemeClr>
                </a:solidFill>
                <a:latin typeface="Palatino Linotype" pitchFamily="18" charset="0"/>
              </a:rPr>
              <a:t>, e </a:t>
            </a:r>
            <a:r>
              <a:rPr lang="pt-BR" sz="1200" dirty="0" smtClean="0">
                <a:solidFill>
                  <a:schemeClr val="bg1">
                    <a:lumMod val="50000"/>
                  </a:schemeClr>
                </a:solidFill>
                <a:latin typeface="Palatino Linotype" pitchFamily="18" charset="0"/>
                <a:hlinkClick r:id="rId2"/>
              </a:rPr>
              <a:t>§ 5º da Constituição Federal</a:t>
            </a:r>
            <a:r>
              <a:rPr lang="pt-BR" sz="1200" dirty="0" smtClean="0">
                <a:solidFill>
                  <a:schemeClr val="bg1">
                    <a:lumMod val="50000"/>
                  </a:schemeClr>
                </a:solidFill>
                <a:latin typeface="Palatino Linotype" pitchFamily="18" charset="0"/>
              </a:rPr>
              <a:t>, na seguinte proporção</a:t>
            </a:r>
            <a:endParaRPr lang="pt-BR" sz="1200" dirty="0">
              <a:solidFill>
                <a:schemeClr val="bg1">
                  <a:lumMod val="50000"/>
                </a:schemeClr>
              </a:solidFill>
              <a:latin typeface="Palatino Linotype" pitchFamily="18" charset="0"/>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800" dirty="0" smtClean="0">
                <a:latin typeface="Palatino Linotype" pitchFamily="18" charset="0"/>
              </a:rPr>
              <a:t>Continuação</a:t>
            </a:r>
            <a:endParaRPr lang="pt-BR" sz="2400" dirty="0">
              <a:latin typeface="Palatino Linotype" pitchFamily="18" charset="0"/>
            </a:endParaRPr>
          </a:p>
        </p:txBody>
      </p:sp>
      <p:sp>
        <p:nvSpPr>
          <p:cNvPr id="3" name="Espaço Reservado para Conteúdo 2"/>
          <p:cNvSpPr>
            <a:spLocks noGrp="1"/>
          </p:cNvSpPr>
          <p:nvPr>
            <p:ph idx="1"/>
          </p:nvPr>
        </p:nvSpPr>
        <p:spPr/>
        <p:txBody>
          <a:bodyPr>
            <a:normAutofit/>
          </a:bodyPr>
          <a:lstStyle/>
          <a:p>
            <a:pPr algn="just"/>
            <a:r>
              <a:rPr lang="pt-BR" sz="2000" dirty="0" smtClean="0">
                <a:solidFill>
                  <a:srgbClr val="FF0000"/>
                </a:solidFill>
                <a:latin typeface="Palatino Linotype" pitchFamily="18" charset="0"/>
              </a:rPr>
              <a:t>Regra Especial para Professor</a:t>
            </a:r>
            <a:r>
              <a:rPr lang="pt-BR" sz="2000" dirty="0" smtClean="0">
                <a:latin typeface="Palatino Linotype" pitchFamily="18" charset="0"/>
              </a:rPr>
              <a:t>: Acréscimo de 17%, homem, e 20%, mulher, no tempo de efetivo exercício até 16/12/98, desde que se aposente, exclusivamente, com tempo de magistério, incluindo-se o magistério que não seja de educação infantil e do ensino fundamental e médio. Calcula-se primeiro o bônus e depois o pedágio.</a:t>
            </a:r>
          </a:p>
          <a:p>
            <a:pPr algn="just"/>
            <a:r>
              <a:rPr lang="pt-BR" sz="2000" dirty="0" smtClean="0">
                <a:solidFill>
                  <a:srgbClr val="FF0000"/>
                </a:solidFill>
                <a:latin typeface="Palatino Linotype" pitchFamily="18" charset="0"/>
              </a:rPr>
              <a:t>Regra Especial para Magistrados, membros do Ministério Público e do TCU</a:t>
            </a:r>
            <a:r>
              <a:rPr lang="pt-BR" sz="2000" dirty="0" smtClean="0">
                <a:latin typeface="Palatino Linotype" pitchFamily="18" charset="0"/>
              </a:rPr>
              <a:t>: Acréscimo de 17%, homem, e 20%, mulher, no tempo de efetivo exercício até 16/12/98. Calcula-se primeiro o bônus e depois o pedágio.</a:t>
            </a:r>
          </a:p>
          <a:p>
            <a:pPr algn="just">
              <a:buNone/>
            </a:pPr>
            <a:endParaRPr lang="pt-BR" sz="2000" dirty="0" smtClean="0">
              <a:latin typeface="Palatino Linotype" pitchFamily="18" charset="0"/>
            </a:endParaRPr>
          </a:p>
          <a:p>
            <a:pPr algn="just"/>
            <a:r>
              <a:rPr lang="pt-BR" sz="2000" dirty="0" smtClean="0">
                <a:latin typeface="Palatino Linotype" pitchFamily="18" charset="0"/>
              </a:rPr>
              <a:t>Obs.: Não se aplicou a média aritmética no cálculo dos benefícios concedidos até 19/02/2004, para os quais considerou-se a última remuneração no cargo efetivo.</a:t>
            </a:r>
          </a:p>
          <a:p>
            <a:pPr algn="just"/>
            <a:endParaRPr lang="pt-BR" sz="2000"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a:stretch>
            <a:fillRect/>
          </a:stretch>
        </p:blipFill>
        <p:spPr bwMode="auto">
          <a:xfrm>
            <a:off x="500034" y="142852"/>
            <a:ext cx="8286776" cy="5824856"/>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285720" y="285728"/>
            <a:ext cx="8615007" cy="5395923"/>
          </a:xfrm>
          <a:prstGeom prst="rect">
            <a:avLst/>
          </a:prstGeom>
          <a:noFill/>
          <a:ln w="9525">
            <a:noFill/>
            <a:miter lim="800000"/>
            <a:headEnd/>
            <a:tailEnd/>
          </a:ln>
          <a:effectLst/>
        </p:spPr>
      </p:pic>
      <p:sp>
        <p:nvSpPr>
          <p:cNvPr id="5" name="CaixaDeTexto 4"/>
          <p:cNvSpPr txBox="1"/>
          <p:nvPr/>
        </p:nvSpPr>
        <p:spPr>
          <a:xfrm>
            <a:off x="3286116" y="5857892"/>
            <a:ext cx="5572164" cy="577081"/>
          </a:xfrm>
          <a:prstGeom prst="rect">
            <a:avLst/>
          </a:prstGeom>
          <a:noFill/>
        </p:spPr>
        <p:txBody>
          <a:bodyPr wrap="square" rtlCol="0">
            <a:spAutoFit/>
          </a:bodyPr>
          <a:lstStyle/>
          <a:p>
            <a:pPr algn="just"/>
            <a:r>
              <a:rPr lang="pt-BR" sz="1050" dirty="0" smtClean="0">
                <a:solidFill>
                  <a:srgbClr val="FF0000"/>
                </a:solidFill>
                <a:latin typeface="Palatino Linotype" pitchFamily="18" charset="0"/>
              </a:rPr>
              <a:t>EC 41/03. Art. 2º. § 4º O professor [...] terá o tempo de serviço exercido [...] contado com o acréscimo de dezessete por cento, se homem, e de vinte por cento, se mulher, desde que se aposente, exclusivamente, com tempo de efetivo exercício nas funções de magistério [...]</a:t>
            </a:r>
            <a:endParaRPr lang="pt-BR" sz="1050" dirty="0">
              <a:solidFill>
                <a:srgbClr val="FF0000"/>
              </a:solidFill>
              <a:latin typeface="Palatino Linotype" pitchFamily="18"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714348" y="3071810"/>
            <a:ext cx="8001056" cy="3231654"/>
          </a:xfrm>
          <a:prstGeom prst="rect">
            <a:avLst/>
          </a:prstGeom>
          <a:noFill/>
        </p:spPr>
        <p:txBody>
          <a:bodyPr wrap="square" rtlCol="0">
            <a:spAutoFit/>
          </a:bodyPr>
          <a:lstStyle/>
          <a:p>
            <a:pPr algn="ctr"/>
            <a:r>
              <a:rPr lang="pt-BR" sz="2400" b="1" dirty="0" smtClean="0">
                <a:latin typeface="Palatino Linotype" pitchFamily="18" charset="0"/>
              </a:rPr>
              <a:t>CONSEQUENTE</a:t>
            </a:r>
            <a:endParaRPr lang="pt-BR" b="1" dirty="0" smtClean="0">
              <a:latin typeface="Palatino Linotype" pitchFamily="18" charset="0"/>
            </a:endParaRPr>
          </a:p>
          <a:p>
            <a:pPr algn="ctr"/>
            <a:endParaRPr lang="pt-BR" dirty="0" smtClean="0">
              <a:latin typeface="Palatino Linotype" pitchFamily="18" charset="0"/>
            </a:endParaRPr>
          </a:p>
          <a:p>
            <a:pPr algn="just">
              <a:buFont typeface="Arial" pitchFamily="34" charset="0"/>
              <a:buChar char="•"/>
            </a:pPr>
            <a:r>
              <a:rPr lang="pt-BR" dirty="0" smtClean="0">
                <a:latin typeface="Palatino Linotype" pitchFamily="18" charset="0"/>
              </a:rPr>
              <a:t> Não é necessário que todos os benefícios existentes sejam parte do Regime de Previdência dos Servidores Públicos;</a:t>
            </a:r>
          </a:p>
          <a:p>
            <a:pPr algn="just">
              <a:buFont typeface="Arial" pitchFamily="34" charset="0"/>
              <a:buChar char="•"/>
            </a:pPr>
            <a:r>
              <a:rPr lang="pt-BR" dirty="0" smtClean="0">
                <a:latin typeface="Palatino Linotype" pitchFamily="18" charset="0"/>
              </a:rPr>
              <a:t> </a:t>
            </a:r>
            <a:r>
              <a:rPr lang="pt-BR" dirty="0" err="1" smtClean="0">
                <a:latin typeface="Palatino Linotype" pitchFamily="18" charset="0"/>
              </a:rPr>
              <a:t>Auxílio-doença</a:t>
            </a:r>
            <a:r>
              <a:rPr lang="pt-BR" dirty="0">
                <a:latin typeface="Palatino Linotype" pitchFamily="18" charset="0"/>
              </a:rPr>
              <a:t>,</a:t>
            </a:r>
            <a:r>
              <a:rPr lang="pt-BR" dirty="0" smtClean="0">
                <a:latin typeface="Palatino Linotype" pitchFamily="18" charset="0"/>
              </a:rPr>
              <a:t> </a:t>
            </a:r>
            <a:r>
              <a:rPr lang="pt-BR" dirty="0" err="1" smtClean="0">
                <a:latin typeface="Palatino Linotype" pitchFamily="18" charset="0"/>
              </a:rPr>
              <a:t>Salário-maternidade</a:t>
            </a:r>
            <a:r>
              <a:rPr lang="pt-BR" dirty="0">
                <a:latin typeface="Palatino Linotype" pitchFamily="18" charset="0"/>
              </a:rPr>
              <a:t> </a:t>
            </a:r>
            <a:r>
              <a:rPr lang="pt-BR" dirty="0" smtClean="0">
                <a:latin typeface="Palatino Linotype" pitchFamily="18" charset="0"/>
              </a:rPr>
              <a:t>e salário-família, por exemplo, podem ser fornecidos diretamente pela administração pública, na forma de benefício estatutário (reduz, inclusive, o déficit financeiro e atuarial do RPPS);</a:t>
            </a:r>
          </a:p>
          <a:p>
            <a:pPr algn="just">
              <a:buFont typeface="Arial" pitchFamily="34" charset="0"/>
              <a:buChar char="•"/>
            </a:pPr>
            <a:r>
              <a:rPr lang="pt-BR" dirty="0">
                <a:latin typeface="Palatino Linotype" pitchFamily="18" charset="0"/>
              </a:rPr>
              <a:t> </a:t>
            </a:r>
            <a:r>
              <a:rPr lang="pt-BR" dirty="0" smtClean="0">
                <a:latin typeface="Palatino Linotype" pitchFamily="18" charset="0"/>
              </a:rPr>
              <a:t>Conclusão: há um limite mínimo e máximo para o rol de benefícios do RPPS:</a:t>
            </a:r>
          </a:p>
          <a:p>
            <a:pPr lvl="1" algn="just">
              <a:buFont typeface="Wingdings" pitchFamily="2" charset="2"/>
              <a:buChar char="ü"/>
            </a:pPr>
            <a:r>
              <a:rPr lang="pt-BR" dirty="0" smtClean="0">
                <a:latin typeface="Palatino Linotype" pitchFamily="18" charset="0"/>
              </a:rPr>
              <a:t> Mínimo: Aposentadoria e Pensão</a:t>
            </a:r>
          </a:p>
          <a:p>
            <a:pPr lvl="1" algn="just">
              <a:buFont typeface="Wingdings" pitchFamily="2" charset="2"/>
              <a:buChar char="ü"/>
            </a:pPr>
            <a:r>
              <a:rPr lang="pt-BR" dirty="0" smtClean="0">
                <a:latin typeface="Palatino Linotype" pitchFamily="18" charset="0"/>
              </a:rPr>
              <a:t> Máximo: os mesmos benefícios oferecidos pelo RGPS </a:t>
            </a:r>
            <a:endParaRPr lang="pt-BR" dirty="0">
              <a:latin typeface="Palatino Linotype" pitchFamily="18" charset="0"/>
            </a:endParaRPr>
          </a:p>
        </p:txBody>
      </p:sp>
      <p:sp>
        <p:nvSpPr>
          <p:cNvPr id="4" name="CaixaDeTexto 3"/>
          <p:cNvSpPr txBox="1"/>
          <p:nvPr/>
        </p:nvSpPr>
        <p:spPr>
          <a:xfrm>
            <a:off x="785786" y="500042"/>
            <a:ext cx="7572428" cy="2462213"/>
          </a:xfrm>
          <a:prstGeom prst="rect">
            <a:avLst/>
          </a:prstGeom>
          <a:noFill/>
        </p:spPr>
        <p:txBody>
          <a:bodyPr wrap="square" rtlCol="0">
            <a:spAutoFit/>
          </a:bodyPr>
          <a:lstStyle/>
          <a:p>
            <a:pPr algn="ctr"/>
            <a:r>
              <a:rPr lang="pt-BR" sz="2400" b="1" dirty="0" smtClean="0">
                <a:latin typeface="Palatino Linotype" pitchFamily="18" charset="0"/>
              </a:rPr>
              <a:t>ANTECEDENTE</a:t>
            </a:r>
            <a:endParaRPr lang="pt-BR" b="1" dirty="0" smtClean="0">
              <a:latin typeface="Palatino Linotype" pitchFamily="18" charset="0"/>
            </a:endParaRPr>
          </a:p>
          <a:p>
            <a:pPr algn="ctr"/>
            <a:endParaRPr lang="pt-BR" dirty="0" smtClean="0">
              <a:latin typeface="Palatino Linotype" pitchFamily="18" charset="0"/>
            </a:endParaRPr>
          </a:p>
          <a:p>
            <a:pPr algn="just">
              <a:buFont typeface="Arial" pitchFamily="34" charset="0"/>
              <a:buChar char="•"/>
            </a:pPr>
            <a:r>
              <a:rPr lang="pt-BR" dirty="0" smtClean="0">
                <a:latin typeface="Palatino Linotype" pitchFamily="18" charset="0"/>
              </a:rPr>
              <a:t> A Seguridade Social engloba Saúde, Assistência Social e Previdência Social:</a:t>
            </a:r>
          </a:p>
          <a:p>
            <a:pPr lvl="1" algn="just">
              <a:buFont typeface="Wingdings" pitchFamily="2" charset="2"/>
              <a:buChar char="ü"/>
            </a:pPr>
            <a:r>
              <a:rPr lang="pt-BR" dirty="0" smtClean="0">
                <a:latin typeface="Palatino Linotype" pitchFamily="18" charset="0"/>
              </a:rPr>
              <a:t> A Saúde fornece serviços (prestação imaterial);</a:t>
            </a:r>
          </a:p>
          <a:p>
            <a:pPr lvl="1" algn="just">
              <a:buFont typeface="Wingdings" pitchFamily="2" charset="2"/>
              <a:buChar char="ü"/>
            </a:pPr>
            <a:r>
              <a:rPr lang="pt-BR" dirty="0" smtClean="0">
                <a:latin typeface="Palatino Linotype" pitchFamily="18" charset="0"/>
              </a:rPr>
              <a:t> A Previdência Social fornece benefícios (prestação material - pecúnia);</a:t>
            </a:r>
          </a:p>
          <a:p>
            <a:pPr lvl="1" algn="just">
              <a:buFont typeface="Wingdings" pitchFamily="2" charset="2"/>
              <a:buChar char="ü"/>
            </a:pPr>
            <a:r>
              <a:rPr lang="pt-BR" dirty="0">
                <a:latin typeface="Palatino Linotype" pitchFamily="18" charset="0"/>
              </a:rPr>
              <a:t> </a:t>
            </a:r>
            <a:r>
              <a:rPr lang="pt-BR" dirty="0" smtClean="0">
                <a:latin typeface="Palatino Linotype" pitchFamily="18" charset="0"/>
              </a:rPr>
              <a:t>A Assistência Social fornece os dois (serviços e benefícios)</a:t>
            </a:r>
            <a:endParaRPr lang="pt-BR" dirty="0">
              <a:latin typeface="Palatino Linotype" pitchFamily="18" charset="0"/>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42910" y="1428736"/>
            <a:ext cx="7772400" cy="829629"/>
          </a:xfrm>
        </p:spPr>
        <p:txBody>
          <a:bodyPr>
            <a:normAutofit/>
          </a:bodyPr>
          <a:lstStyle/>
          <a:p>
            <a:pPr algn="ctr"/>
            <a:r>
              <a:rPr lang="pt-BR" sz="2400" dirty="0" smtClean="0">
                <a:latin typeface="Palatino Linotype" pitchFamily="18" charset="0"/>
              </a:rPr>
              <a:t>APOSENTADORIA VOLUNTÁRIA </a:t>
            </a:r>
            <a:br>
              <a:rPr lang="pt-BR" sz="2400" dirty="0" smtClean="0">
                <a:latin typeface="Palatino Linotype" pitchFamily="18" charset="0"/>
              </a:rPr>
            </a:br>
            <a:r>
              <a:rPr lang="pt-BR" sz="2400" dirty="0" smtClean="0">
                <a:latin typeface="Palatino Linotype" pitchFamily="18" charset="0"/>
              </a:rPr>
              <a:t>(Art. 6º da EC 41/03)</a:t>
            </a:r>
            <a:endParaRPr lang="pt-BR" sz="2400" dirty="0">
              <a:latin typeface="Palatino Linotype" pitchFamily="18" charset="0"/>
            </a:endParaRPr>
          </a:p>
        </p:txBody>
      </p:sp>
      <p:sp>
        <p:nvSpPr>
          <p:cNvPr id="3" name="Subtítulo 2"/>
          <p:cNvSpPr>
            <a:spLocks noGrp="1"/>
          </p:cNvSpPr>
          <p:nvPr>
            <p:ph type="subTitle" idx="1"/>
          </p:nvPr>
        </p:nvSpPr>
        <p:spPr/>
        <p:txBody>
          <a:bodyPr>
            <a:normAutofit lnSpcReduction="10000"/>
          </a:bodyPr>
          <a:lstStyle/>
          <a:p>
            <a:pPr algn="ctr"/>
            <a:r>
              <a:rPr lang="pt-BR" sz="2000" dirty="0" smtClean="0">
                <a:latin typeface="Palatino Linotype" pitchFamily="18" charset="0"/>
              </a:rPr>
              <a:t>Aplicável aos servidores titulares de cargos efetivos da União dos Estados, do Distrito Federal e dos Municípios, incluídas suas autarquias e fundações, que tenham ingressado no serviço público até 31/12/2003 </a:t>
            </a:r>
            <a:endParaRPr lang="pt-BR" sz="2000"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428596" y="571480"/>
            <a:ext cx="4040188" cy="762000"/>
          </a:xfrm>
        </p:spPr>
        <p:txBody>
          <a:bodyPr>
            <a:normAutofit/>
          </a:bodyPr>
          <a:lstStyle/>
          <a:p>
            <a:pPr algn="ctr"/>
            <a:r>
              <a:rPr lang="pt-BR" sz="2200" dirty="0" smtClean="0">
                <a:latin typeface="Palatino Linotype" pitchFamily="18" charset="0"/>
              </a:rPr>
              <a:t>HOMEM</a:t>
            </a:r>
            <a:endParaRPr lang="pt-BR" sz="2200" dirty="0">
              <a:latin typeface="Palatino Linotype" pitchFamily="18" charset="0"/>
            </a:endParaRPr>
          </a:p>
        </p:txBody>
      </p:sp>
      <p:sp>
        <p:nvSpPr>
          <p:cNvPr id="4" name="Espaço Reservado para Texto 3"/>
          <p:cNvSpPr>
            <a:spLocks noGrp="1"/>
          </p:cNvSpPr>
          <p:nvPr>
            <p:ph type="body" sz="half" idx="3"/>
          </p:nvPr>
        </p:nvSpPr>
        <p:spPr>
          <a:xfrm>
            <a:off x="4572000" y="571480"/>
            <a:ext cx="4041775" cy="762000"/>
          </a:xfrm>
        </p:spPr>
        <p:txBody>
          <a:bodyPr>
            <a:normAutofit/>
          </a:bodyPr>
          <a:lstStyle/>
          <a:p>
            <a:pPr algn="ctr"/>
            <a:r>
              <a:rPr lang="pt-BR" sz="2200" dirty="0" smtClean="0">
                <a:latin typeface="Palatino Linotype" pitchFamily="18" charset="0"/>
              </a:rPr>
              <a:t>MULHER</a:t>
            </a:r>
            <a:endParaRPr lang="pt-BR" sz="2200" dirty="0">
              <a:latin typeface="Palatino Linotype" pitchFamily="18" charset="0"/>
            </a:endParaRPr>
          </a:p>
        </p:txBody>
      </p:sp>
      <p:sp>
        <p:nvSpPr>
          <p:cNvPr id="5" name="Espaço Reservado para Conteúdo 4"/>
          <p:cNvSpPr>
            <a:spLocks noGrp="1"/>
          </p:cNvSpPr>
          <p:nvPr>
            <p:ph sz="quarter" idx="2"/>
          </p:nvPr>
        </p:nvSpPr>
        <p:spPr/>
        <p:txBody>
          <a:bodyPr>
            <a:noAutofit/>
          </a:bodyPr>
          <a:lstStyle/>
          <a:p>
            <a:r>
              <a:rPr lang="pt-BR" sz="1600" dirty="0" smtClean="0">
                <a:latin typeface="Palatino Linotype" pitchFamily="18" charset="0"/>
              </a:rPr>
              <a:t>Idade mínima: 60 anos </a:t>
            </a:r>
            <a:r>
              <a:rPr lang="pt-BR" sz="1600" dirty="0" smtClean="0">
                <a:solidFill>
                  <a:srgbClr val="FF0000"/>
                </a:solidFill>
                <a:latin typeface="Palatino Linotype" pitchFamily="18" charset="0"/>
              </a:rPr>
              <a:t>*</a:t>
            </a:r>
            <a:endParaRPr lang="pt-BR" sz="1600" dirty="0" smtClean="0">
              <a:latin typeface="Palatino Linotype" pitchFamily="18" charset="0"/>
            </a:endParaRPr>
          </a:p>
          <a:p>
            <a:r>
              <a:rPr lang="pt-BR" sz="1600" dirty="0" smtClean="0">
                <a:latin typeface="Palatino Linotype" pitchFamily="18" charset="0"/>
              </a:rPr>
              <a:t>Tempo de contribuição: 12775 dias (35anos) </a:t>
            </a:r>
            <a:r>
              <a:rPr lang="pt-BR" sz="1600" dirty="0" smtClean="0">
                <a:solidFill>
                  <a:srgbClr val="FF0000"/>
                </a:solidFill>
                <a:latin typeface="Palatino Linotype" pitchFamily="18" charset="0"/>
              </a:rPr>
              <a:t>*</a:t>
            </a:r>
            <a:endParaRPr lang="pt-BR" sz="1600" dirty="0" smtClean="0">
              <a:latin typeface="Palatino Linotype" pitchFamily="18" charset="0"/>
            </a:endParaRPr>
          </a:p>
          <a:p>
            <a:r>
              <a:rPr lang="pt-BR" sz="1600" dirty="0" smtClean="0">
                <a:latin typeface="Palatino Linotype" pitchFamily="18" charset="0"/>
              </a:rPr>
              <a:t>Tempo no serviço público: 7300 dias (20anos) </a:t>
            </a:r>
          </a:p>
          <a:p>
            <a:r>
              <a:rPr lang="pt-BR" sz="1600" dirty="0" smtClean="0">
                <a:latin typeface="Palatino Linotype" pitchFamily="18" charset="0"/>
              </a:rPr>
              <a:t>Tempo na carreira: 3650 dias (10anos) </a:t>
            </a:r>
          </a:p>
          <a:p>
            <a:r>
              <a:rPr lang="pt-BR" sz="1600" dirty="0" smtClean="0">
                <a:latin typeface="Palatino Linotype" pitchFamily="18" charset="0"/>
              </a:rPr>
              <a:t>Tempo no cargo: 1825 dias (5anos) </a:t>
            </a:r>
          </a:p>
          <a:p>
            <a:r>
              <a:rPr lang="pt-BR" sz="1600" dirty="0" smtClean="0">
                <a:latin typeface="Palatino Linotype" pitchFamily="18" charset="0"/>
              </a:rPr>
              <a:t>Forma de cálculo: Aposentadoria integral (última remuneração no cargo efetivo)  </a:t>
            </a:r>
          </a:p>
          <a:p>
            <a:r>
              <a:rPr lang="pt-BR" sz="1600" dirty="0" smtClean="0">
                <a:latin typeface="Palatino Linotype" pitchFamily="18" charset="0"/>
              </a:rPr>
              <a:t>Teto do benefício: Remuneração do servidor no cargo  efetivo  </a:t>
            </a:r>
          </a:p>
          <a:p>
            <a:r>
              <a:rPr lang="pt-BR" sz="1600" dirty="0" smtClean="0">
                <a:latin typeface="Palatino Linotype" pitchFamily="18" charset="0"/>
              </a:rPr>
              <a:t>Reajuste do Benefício: Paridade com a remuneração dos servidores ativos </a:t>
            </a:r>
            <a:endParaRPr lang="pt-BR" sz="1600" dirty="0">
              <a:latin typeface="Palatino Linotype" pitchFamily="18" charset="0"/>
            </a:endParaRPr>
          </a:p>
        </p:txBody>
      </p:sp>
      <p:sp>
        <p:nvSpPr>
          <p:cNvPr id="6" name="Espaço Reservado para Conteúdo 5"/>
          <p:cNvSpPr>
            <a:spLocks noGrp="1"/>
          </p:cNvSpPr>
          <p:nvPr>
            <p:ph sz="quarter" idx="4"/>
          </p:nvPr>
        </p:nvSpPr>
        <p:spPr>
          <a:xfrm>
            <a:off x="4645025" y="1444295"/>
            <a:ext cx="4041775" cy="3627780"/>
          </a:xfrm>
        </p:spPr>
        <p:txBody>
          <a:bodyPr>
            <a:normAutofit/>
          </a:bodyPr>
          <a:lstStyle/>
          <a:p>
            <a:r>
              <a:rPr lang="pt-BR" sz="1600" dirty="0" smtClean="0">
                <a:latin typeface="Palatino Linotype" pitchFamily="18" charset="0"/>
              </a:rPr>
              <a:t>Idade mínima: 55 anos </a:t>
            </a:r>
            <a:r>
              <a:rPr lang="pt-BR" sz="1600" dirty="0" smtClean="0">
                <a:solidFill>
                  <a:srgbClr val="FF0000"/>
                </a:solidFill>
                <a:latin typeface="Palatino Linotype" pitchFamily="18" charset="0"/>
              </a:rPr>
              <a:t>*</a:t>
            </a:r>
            <a:endParaRPr lang="pt-BR" sz="1600" dirty="0" smtClean="0">
              <a:latin typeface="Palatino Linotype" pitchFamily="18" charset="0"/>
            </a:endParaRPr>
          </a:p>
          <a:p>
            <a:r>
              <a:rPr lang="pt-BR" sz="1600" dirty="0" smtClean="0">
                <a:latin typeface="Palatino Linotype" pitchFamily="18" charset="0"/>
              </a:rPr>
              <a:t>Tempo de contribuição: 10950 dias (30anos) </a:t>
            </a:r>
            <a:r>
              <a:rPr lang="pt-BR" sz="1600" dirty="0" smtClean="0">
                <a:solidFill>
                  <a:srgbClr val="FF0000"/>
                </a:solidFill>
                <a:latin typeface="Palatino Linotype" pitchFamily="18" charset="0"/>
              </a:rPr>
              <a:t>*</a:t>
            </a:r>
            <a:endParaRPr lang="pt-BR" sz="1600" dirty="0" smtClean="0">
              <a:latin typeface="Palatino Linotype" pitchFamily="18" charset="0"/>
            </a:endParaRPr>
          </a:p>
          <a:p>
            <a:r>
              <a:rPr lang="pt-BR" sz="1600" dirty="0" smtClean="0">
                <a:latin typeface="Palatino Linotype" pitchFamily="18" charset="0"/>
              </a:rPr>
              <a:t>Tempo no serviço público: 7300 dias (20anos) </a:t>
            </a:r>
          </a:p>
          <a:p>
            <a:r>
              <a:rPr lang="pt-BR" sz="1600" dirty="0" smtClean="0">
                <a:latin typeface="Palatino Linotype" pitchFamily="18" charset="0"/>
              </a:rPr>
              <a:t>Tempo na carreira: 3650 dias (10anos) </a:t>
            </a:r>
          </a:p>
          <a:p>
            <a:r>
              <a:rPr lang="pt-BR" sz="1600" dirty="0" smtClean="0">
                <a:latin typeface="Palatino Linotype" pitchFamily="18" charset="0"/>
              </a:rPr>
              <a:t>Tempo no cargo: 1825 dias (5anos) </a:t>
            </a:r>
          </a:p>
          <a:p>
            <a:r>
              <a:rPr lang="pt-BR" sz="1600" dirty="0" smtClean="0">
                <a:latin typeface="Palatino Linotype" pitchFamily="18" charset="0"/>
              </a:rPr>
              <a:t>Forma de cálculo: Aposentadoria integral (última remuneração do cargo efetivo)  </a:t>
            </a:r>
          </a:p>
          <a:p>
            <a:r>
              <a:rPr lang="pt-BR" sz="1600" dirty="0" smtClean="0">
                <a:latin typeface="Palatino Linotype" pitchFamily="18" charset="0"/>
              </a:rPr>
              <a:t>Teto do benefício: Remuneração da servidora no cargo efetivo  </a:t>
            </a:r>
          </a:p>
          <a:p>
            <a:r>
              <a:rPr lang="pt-BR" sz="1600" dirty="0" smtClean="0">
                <a:latin typeface="Palatino Linotype" pitchFamily="18" charset="0"/>
              </a:rPr>
              <a:t>Reajuste do Benefício: Paridade com a remuneração dos servidores ativos </a:t>
            </a:r>
            <a:endParaRPr lang="pt-BR" sz="1600" dirty="0">
              <a:latin typeface="Palatino Linotype" pitchFamily="18" charset="0"/>
            </a:endParaRPr>
          </a:p>
        </p:txBody>
      </p:sp>
      <p:sp>
        <p:nvSpPr>
          <p:cNvPr id="7" name="CaixaDeTexto 6"/>
          <p:cNvSpPr txBox="1"/>
          <p:nvPr/>
        </p:nvSpPr>
        <p:spPr>
          <a:xfrm>
            <a:off x="1357290" y="5715016"/>
            <a:ext cx="6929486" cy="738664"/>
          </a:xfrm>
          <a:prstGeom prst="rect">
            <a:avLst/>
          </a:prstGeom>
          <a:noFill/>
        </p:spPr>
        <p:txBody>
          <a:bodyPr wrap="square" rtlCol="0">
            <a:spAutoFit/>
          </a:bodyPr>
          <a:lstStyle/>
          <a:p>
            <a:pPr algn="just"/>
            <a:r>
              <a:rPr lang="pt-BR" sz="1400" dirty="0" smtClean="0">
                <a:solidFill>
                  <a:srgbClr val="FF0000"/>
                </a:solidFill>
                <a:latin typeface="Palatino Linotype" pitchFamily="18" charset="0"/>
              </a:rPr>
              <a:t>(*) Professor: redutor de cinco anos conforme § 5º, art. 40 da CF, ou seja, somente para o professor que comprove exclusivamente tempo de efetivo exercício das funções de magistério na educação infantil e no ensino fundamental e médio. </a:t>
            </a:r>
            <a:endParaRPr lang="pt-BR" sz="1400" dirty="0">
              <a:solidFill>
                <a:srgbClr val="FF0000"/>
              </a:solidFill>
              <a:latin typeface="Palatino Linotype" pitchFamily="18" charset="0"/>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Autofit/>
          </a:bodyPr>
          <a:lstStyle/>
          <a:p>
            <a:pPr algn="ctr"/>
            <a:r>
              <a:rPr lang="pt-BR" sz="2400" dirty="0" smtClean="0">
                <a:latin typeface="Palatino Linotype" pitchFamily="18" charset="0"/>
              </a:rPr>
              <a:t>APOSENTADORIA VOLUNTÁRIA </a:t>
            </a:r>
            <a:br>
              <a:rPr lang="pt-BR" sz="2400" dirty="0" smtClean="0">
                <a:latin typeface="Palatino Linotype" pitchFamily="18" charset="0"/>
              </a:rPr>
            </a:br>
            <a:r>
              <a:rPr lang="pt-BR" sz="2400" dirty="0" smtClean="0">
                <a:latin typeface="Palatino Linotype" pitchFamily="18" charset="0"/>
              </a:rPr>
              <a:t>(art. 3º da EC 47/05)  </a:t>
            </a:r>
            <a:r>
              <a:rPr lang="pt-BR" sz="2200" dirty="0" smtClean="0">
                <a:latin typeface="Palatino Linotype" pitchFamily="18" charset="0"/>
              </a:rPr>
              <a:t/>
            </a:r>
            <a:br>
              <a:rPr lang="pt-BR" sz="2200" dirty="0" smtClean="0">
                <a:latin typeface="Palatino Linotype" pitchFamily="18" charset="0"/>
              </a:rPr>
            </a:br>
            <a:r>
              <a:rPr lang="pt-BR" sz="2200" dirty="0" smtClean="0">
                <a:latin typeface="Palatino Linotype" pitchFamily="18" charset="0"/>
              </a:rPr>
              <a:t/>
            </a:r>
            <a:br>
              <a:rPr lang="pt-BR" sz="2200" dirty="0" smtClean="0">
                <a:latin typeface="Palatino Linotype" pitchFamily="18" charset="0"/>
              </a:rPr>
            </a:br>
            <a:endParaRPr lang="pt-BR" sz="2200" dirty="0"/>
          </a:p>
        </p:txBody>
      </p:sp>
      <p:sp>
        <p:nvSpPr>
          <p:cNvPr id="3" name="Subtítulo 2"/>
          <p:cNvSpPr>
            <a:spLocks noGrp="1"/>
          </p:cNvSpPr>
          <p:nvPr>
            <p:ph type="subTitle" idx="1"/>
          </p:nvPr>
        </p:nvSpPr>
        <p:spPr/>
        <p:txBody>
          <a:bodyPr>
            <a:noAutofit/>
          </a:bodyPr>
          <a:lstStyle/>
          <a:p>
            <a:pPr algn="ctr"/>
            <a:r>
              <a:rPr lang="pt-BR" sz="2000" dirty="0" smtClean="0">
                <a:latin typeface="Palatino Linotype" pitchFamily="18" charset="0"/>
              </a:rPr>
              <a:t>Aplicável aos servidores titulares de cargos efetivos da União dos Estados, do Distrito Federal e dos Municípios, incluídas suas autarquias e fundações, que tenham ingressado no serviço público até 16/12/1998 </a:t>
            </a:r>
            <a:br>
              <a:rPr lang="pt-BR" sz="2000" dirty="0" smtClean="0">
                <a:latin typeface="Palatino Linotype" pitchFamily="18" charset="0"/>
              </a:rPr>
            </a:br>
            <a:endParaRPr lang="pt-BR" sz="1800"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785786" y="142852"/>
            <a:ext cx="7643866" cy="5909310"/>
          </a:xfrm>
          <a:prstGeom prst="rect">
            <a:avLst/>
          </a:prstGeom>
          <a:noFill/>
        </p:spPr>
        <p:txBody>
          <a:bodyPr wrap="square" rtlCol="0">
            <a:spAutoFit/>
          </a:bodyPr>
          <a:lstStyle/>
          <a:p>
            <a:pPr marL="0" lvl="1" algn="just"/>
            <a:r>
              <a:rPr lang="pt-BR" sz="1400" dirty="0" smtClean="0">
                <a:latin typeface="Palatino Linotype" pitchFamily="18" charset="0"/>
              </a:rPr>
              <a:t>TODOS OS SERVIDORES TITULARES DE CARGO EFETIVO, INCLUSIVE PROFESSORES DE QUALQUER NÍVEL DE ENSINO  (Tempo de contribuição Idade mínima Soma 95)  </a:t>
            </a:r>
          </a:p>
          <a:p>
            <a:pPr algn="just"/>
            <a:endParaRPr lang="pt-BR" sz="1400" dirty="0" smtClean="0">
              <a:latin typeface="Palatino Linotype" pitchFamily="18" charset="0"/>
            </a:endParaRPr>
          </a:p>
          <a:p>
            <a:pPr lvl="1" algn="just"/>
            <a:r>
              <a:rPr lang="pt-BR" sz="1400" dirty="0" smtClean="0">
                <a:latin typeface="Palatino Linotype" pitchFamily="18" charset="0"/>
              </a:rPr>
              <a:t>Tempo de contribuição: 12775 dias (35anos) </a:t>
            </a:r>
          </a:p>
          <a:p>
            <a:pPr lvl="1" algn="just"/>
            <a:r>
              <a:rPr lang="pt-BR" sz="1400" dirty="0" smtClean="0">
                <a:latin typeface="Palatino Linotype" pitchFamily="18" charset="0"/>
              </a:rPr>
              <a:t>Tempo no serviço público: 7300 dias (25anos) </a:t>
            </a:r>
          </a:p>
          <a:p>
            <a:pPr lvl="1" algn="just"/>
            <a:r>
              <a:rPr lang="pt-BR" sz="1400" dirty="0" smtClean="0">
                <a:latin typeface="Palatino Linotype" pitchFamily="18" charset="0"/>
              </a:rPr>
              <a:t>Tempo na carreira: 5475 dias (15anos) </a:t>
            </a:r>
          </a:p>
          <a:p>
            <a:pPr lvl="1" algn="just"/>
            <a:r>
              <a:rPr lang="pt-BR" sz="1400" dirty="0" smtClean="0">
                <a:latin typeface="Palatino Linotype" pitchFamily="18" charset="0"/>
              </a:rPr>
              <a:t>Tempo no cargo: 1825 dias (5anos) Idade mínima conforme tabela abaixo:  </a:t>
            </a:r>
          </a:p>
          <a:p>
            <a:pPr lvl="1" algn="just"/>
            <a:r>
              <a:rPr lang="pt-BR" sz="1400" dirty="0" smtClean="0">
                <a:latin typeface="Palatino Linotype" pitchFamily="18" charset="0"/>
              </a:rPr>
              <a:t>Forma de cálculo: Aposentadoria integral (última remuneração no cargo efetivo)  </a:t>
            </a:r>
          </a:p>
          <a:p>
            <a:pPr lvl="1" algn="just"/>
            <a:r>
              <a:rPr lang="pt-BR" sz="1400" dirty="0" smtClean="0">
                <a:latin typeface="Palatino Linotype" pitchFamily="18" charset="0"/>
              </a:rPr>
              <a:t>Teto do benefício: Remuneração do servidor no cargo efetivo  </a:t>
            </a:r>
          </a:p>
          <a:p>
            <a:pPr lvl="1" algn="just"/>
            <a:r>
              <a:rPr lang="pt-BR" sz="1400" dirty="0" smtClean="0">
                <a:latin typeface="Palatino Linotype" pitchFamily="18" charset="0"/>
              </a:rPr>
              <a:t>Reajuste do Benefício: Paridade com a remuneração dos servidores ativos </a:t>
            </a:r>
          </a:p>
          <a:p>
            <a:pPr lvl="1" algn="just"/>
            <a:r>
              <a:rPr lang="pt-BR" sz="1400" dirty="0" smtClean="0">
                <a:solidFill>
                  <a:srgbClr val="FF0000"/>
                </a:solidFill>
                <a:latin typeface="Palatino Linotype" pitchFamily="18" charset="0"/>
              </a:rPr>
              <a:t>Obs.: As pensões derivadas dos proventos dos servidores que se aposentaram de acordo com esta regra, também serão reajustados pela paridade.  </a:t>
            </a:r>
          </a:p>
          <a:p>
            <a:pPr algn="just"/>
            <a:endParaRPr lang="pt-BR" sz="1400" dirty="0" smtClean="0">
              <a:latin typeface="Palatino Linotype" pitchFamily="18" charset="0"/>
            </a:endParaRPr>
          </a:p>
          <a:p>
            <a:pPr algn="just"/>
            <a:endParaRPr lang="pt-BR" sz="1400" dirty="0" smtClean="0">
              <a:latin typeface="Palatino Linotype" pitchFamily="18" charset="0"/>
            </a:endParaRPr>
          </a:p>
          <a:p>
            <a:pPr algn="just"/>
            <a:r>
              <a:rPr lang="pt-BR" sz="1400" dirty="0" smtClean="0">
                <a:latin typeface="Palatino Linotype" pitchFamily="18" charset="0"/>
              </a:rPr>
              <a:t>TODAS AS SERVIDORAS TITULARES DE CARGO EFETIVO, INCLUSIVE PROFESSORAS DE QUALQUER NÍVEL DE ENSINO  (Tempo de contribuição Idade mínima Soma 85)</a:t>
            </a:r>
          </a:p>
          <a:p>
            <a:pPr algn="just"/>
            <a:endParaRPr lang="pt-BR" sz="1400" dirty="0">
              <a:latin typeface="Palatino Linotype" pitchFamily="18" charset="0"/>
            </a:endParaRPr>
          </a:p>
          <a:p>
            <a:pPr lvl="1" algn="just"/>
            <a:r>
              <a:rPr lang="pt-BR" sz="1400" dirty="0" smtClean="0">
                <a:latin typeface="Palatino Linotype" pitchFamily="18" charset="0"/>
              </a:rPr>
              <a:t>Tempo de contribuição: 10950 dias (30 anos) </a:t>
            </a:r>
          </a:p>
          <a:p>
            <a:pPr lvl="1" algn="just"/>
            <a:r>
              <a:rPr lang="pt-BR" sz="1400" dirty="0" smtClean="0">
                <a:latin typeface="Palatino Linotype" pitchFamily="18" charset="0"/>
              </a:rPr>
              <a:t>Tempo no serviço público: 9125 dias (25anos) </a:t>
            </a:r>
          </a:p>
          <a:p>
            <a:pPr lvl="1" algn="just"/>
            <a:r>
              <a:rPr lang="pt-BR" sz="1400" dirty="0" smtClean="0">
                <a:latin typeface="Palatino Linotype" pitchFamily="18" charset="0"/>
              </a:rPr>
              <a:t>Tempo na carreira: 5475 dias (15anos) </a:t>
            </a:r>
          </a:p>
          <a:p>
            <a:pPr lvl="1" algn="just"/>
            <a:r>
              <a:rPr lang="pt-BR" sz="1400" dirty="0" smtClean="0">
                <a:latin typeface="Palatino Linotype" pitchFamily="18" charset="0"/>
              </a:rPr>
              <a:t>Tempo no cargo: 1825 dias (5anos) </a:t>
            </a:r>
          </a:p>
          <a:p>
            <a:pPr lvl="1" algn="just"/>
            <a:r>
              <a:rPr lang="pt-BR" sz="1400" dirty="0" smtClean="0">
                <a:latin typeface="Palatino Linotype" pitchFamily="18" charset="0"/>
              </a:rPr>
              <a:t>Idade mínima conforme tabela abaixo:  </a:t>
            </a:r>
          </a:p>
          <a:p>
            <a:pPr lvl="1" algn="just"/>
            <a:r>
              <a:rPr lang="pt-BR" sz="1400" dirty="0" smtClean="0">
                <a:latin typeface="Palatino Linotype" pitchFamily="18" charset="0"/>
              </a:rPr>
              <a:t>Forma de cálculo: Aposentadoria integral (última remuneração no cargo efetivo) </a:t>
            </a:r>
          </a:p>
          <a:p>
            <a:pPr lvl="1" algn="just"/>
            <a:r>
              <a:rPr lang="pt-BR" sz="1400" dirty="0" smtClean="0">
                <a:latin typeface="Palatino Linotype" pitchFamily="18" charset="0"/>
              </a:rPr>
              <a:t>Teto do benefício: Remuneração da servidora no cargo efetivo </a:t>
            </a:r>
          </a:p>
          <a:p>
            <a:pPr lvl="1" algn="just"/>
            <a:r>
              <a:rPr lang="pt-BR" sz="1400" dirty="0" smtClean="0">
                <a:latin typeface="Palatino Linotype" pitchFamily="18" charset="0"/>
              </a:rPr>
              <a:t>Reajuste do Benefício: Paridade com a remuneração dos servidores ativos </a:t>
            </a:r>
          </a:p>
          <a:p>
            <a:pPr lvl="1" algn="just"/>
            <a:r>
              <a:rPr lang="pt-BR" sz="1400" dirty="0" smtClean="0">
                <a:solidFill>
                  <a:srgbClr val="FF0000"/>
                </a:solidFill>
                <a:latin typeface="Palatino Linotype" pitchFamily="18" charset="0"/>
              </a:rPr>
              <a:t>Obs.: As pensões derivadas dos proventos das servidoras que se aposentaram de acordo com esta regra, também serão reajustados pela paridade. </a:t>
            </a:r>
            <a:endParaRPr lang="pt-BR" sz="1400" dirty="0">
              <a:solidFill>
                <a:srgbClr val="FF0000"/>
              </a:solidFill>
              <a:latin typeface="Palatino Linotype" pitchFamily="18" charset="0"/>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pPr algn="ctr"/>
            <a:r>
              <a:rPr lang="pt-BR" dirty="0" smtClean="0">
                <a:effectLst>
                  <a:outerShdw blurRad="38100" dist="38100" dir="2700000" algn="tl">
                    <a:srgbClr val="000000">
                      <a:alpha val="43137"/>
                    </a:srgbClr>
                  </a:outerShdw>
                </a:effectLst>
              </a:rPr>
              <a:t>APOSENTADORIA PROFESSOR</a:t>
            </a:r>
            <a:endParaRPr lang="pt-BR" dirty="0">
              <a:effectLst>
                <a:outerShdw blurRad="38100" dist="38100" dir="2700000" algn="tl">
                  <a:srgbClr val="000000">
                    <a:alpha val="43137"/>
                  </a:srgbClr>
                </a:outerShdw>
              </a:effectLst>
            </a:endParaRPr>
          </a:p>
        </p:txBody>
      </p:sp>
      <p:sp>
        <p:nvSpPr>
          <p:cNvPr id="3" name="Subtítulo 2"/>
          <p:cNvSpPr>
            <a:spLocks noGrp="1"/>
          </p:cNvSpPr>
          <p:nvPr>
            <p:ph type="subTitle" idx="1"/>
          </p:nvPr>
        </p:nvSpPr>
        <p:spPr/>
        <p:txBody>
          <a:bodyPr/>
          <a:lstStyle/>
          <a:p>
            <a:pPr algn="ctr"/>
            <a:r>
              <a:rPr lang="pt-BR" sz="100" dirty="0" smtClean="0"/>
              <a:t>.</a:t>
            </a:r>
            <a:endParaRPr lang="pt-BR" sz="1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95536" y="476672"/>
            <a:ext cx="8280920" cy="5693866"/>
          </a:xfrm>
          <a:prstGeom prst="rect">
            <a:avLst/>
          </a:prstGeom>
          <a:noFill/>
        </p:spPr>
        <p:txBody>
          <a:bodyPr wrap="square" rtlCol="0">
            <a:spAutoFit/>
          </a:bodyPr>
          <a:lstStyle/>
          <a:p>
            <a:pPr algn="ctr"/>
            <a:r>
              <a:rPr lang="pt-BR" sz="1400" b="1" dirty="0" smtClean="0">
                <a:latin typeface="Palatino Linotype" pitchFamily="18" charset="0"/>
              </a:rPr>
              <a:t>Constituição da República de 1988</a:t>
            </a:r>
          </a:p>
          <a:p>
            <a:pPr algn="just"/>
            <a:endParaRPr lang="pt-BR" sz="1400" dirty="0" smtClean="0">
              <a:latin typeface="Palatino Linotype" pitchFamily="18" charset="0"/>
            </a:endParaRPr>
          </a:p>
          <a:p>
            <a:pPr algn="just"/>
            <a:r>
              <a:rPr lang="pt-BR" sz="1400" dirty="0" smtClean="0">
                <a:latin typeface="Palatino Linotype" pitchFamily="18" charset="0"/>
              </a:rPr>
              <a:t>Art. 40. [...] § 5º - Os requisitos de idade e de tempo de contribuição serão reduzidos em cinco anos, em relação ao disposto no  § 1º, III, "a", para o professor que comprove </a:t>
            </a:r>
            <a:r>
              <a:rPr lang="pt-BR" sz="1400" b="1" dirty="0" smtClean="0">
                <a:solidFill>
                  <a:srgbClr val="FF0000"/>
                </a:solidFill>
                <a:latin typeface="Palatino Linotype" pitchFamily="18" charset="0"/>
              </a:rPr>
              <a:t>exclusivamente tempo de efetivo exercício das funções de magistério na educação infantil e no ensino fundamental e médio</a:t>
            </a:r>
            <a:r>
              <a:rPr lang="pt-BR" sz="1400" dirty="0" smtClean="0">
                <a:latin typeface="Palatino Linotype" pitchFamily="18" charset="0"/>
              </a:rPr>
              <a:t>.</a:t>
            </a:r>
          </a:p>
          <a:p>
            <a:pPr algn="just"/>
            <a:r>
              <a:rPr lang="pt-BR" sz="1400" dirty="0" smtClean="0">
                <a:latin typeface="Palatino Linotype" pitchFamily="18" charset="0"/>
              </a:rPr>
              <a:t>Art. 206. [...] Parágrafo único. </a:t>
            </a:r>
            <a:r>
              <a:rPr lang="pt-BR" sz="1400" b="1" dirty="0" smtClean="0">
                <a:solidFill>
                  <a:srgbClr val="FF0000"/>
                </a:solidFill>
                <a:latin typeface="Palatino Linotype" pitchFamily="18" charset="0"/>
              </a:rPr>
              <a:t>A lei disporá</a:t>
            </a:r>
            <a:r>
              <a:rPr lang="pt-BR" sz="1400" dirty="0" smtClean="0">
                <a:solidFill>
                  <a:srgbClr val="FF0000"/>
                </a:solidFill>
                <a:latin typeface="Palatino Linotype" pitchFamily="18" charset="0"/>
              </a:rPr>
              <a:t> </a:t>
            </a:r>
            <a:r>
              <a:rPr lang="pt-BR" sz="1400" dirty="0" smtClean="0">
                <a:latin typeface="Palatino Linotype" pitchFamily="18" charset="0"/>
              </a:rPr>
              <a:t>sobre as categorias de trabalhadores considerados profissionais da educação básica e sobre a fixação de prazo para a elaboração ou adequação de seus planos de carreira, no âmbito da União, dos Estados, do Distrito Federal e dos Municípios.</a:t>
            </a:r>
          </a:p>
          <a:p>
            <a:pPr algn="just"/>
            <a:r>
              <a:rPr lang="pt-BR" sz="1400" dirty="0" smtClean="0">
                <a:latin typeface="Palatino Linotype" pitchFamily="18" charset="0"/>
              </a:rPr>
              <a:t>Art. 208. O dever do Estado com a educação será efetivado mediante a garantia de:</a:t>
            </a:r>
          </a:p>
          <a:p>
            <a:pPr algn="just"/>
            <a:r>
              <a:rPr lang="pt-BR" sz="1400" dirty="0" smtClean="0">
                <a:latin typeface="Palatino Linotype" pitchFamily="18" charset="0"/>
              </a:rPr>
              <a:t>I - </a:t>
            </a:r>
            <a:r>
              <a:rPr lang="pt-BR" sz="1400" b="1" dirty="0" smtClean="0">
                <a:solidFill>
                  <a:srgbClr val="FF0000"/>
                </a:solidFill>
                <a:latin typeface="Palatino Linotype" pitchFamily="18" charset="0"/>
              </a:rPr>
              <a:t>educação básica</a:t>
            </a:r>
            <a:r>
              <a:rPr lang="pt-BR" sz="1400" dirty="0" smtClean="0">
                <a:solidFill>
                  <a:srgbClr val="FF0000"/>
                </a:solidFill>
                <a:latin typeface="Palatino Linotype" pitchFamily="18" charset="0"/>
              </a:rPr>
              <a:t> </a:t>
            </a:r>
            <a:r>
              <a:rPr lang="pt-BR" sz="1400" dirty="0" smtClean="0">
                <a:latin typeface="Palatino Linotype" pitchFamily="18" charset="0"/>
              </a:rPr>
              <a:t>obrigatória e gratuita dos 4 (quatro) aos 17 (dezessete) anos de idade, assegurada inclusive sua oferta gratuita para todos os que a ela não tiveram acesso na idade própria;</a:t>
            </a:r>
          </a:p>
          <a:p>
            <a:pPr algn="just"/>
            <a:r>
              <a:rPr lang="pt-BR" sz="1400" dirty="0" smtClean="0">
                <a:latin typeface="Palatino Linotype" pitchFamily="18" charset="0"/>
              </a:rPr>
              <a:t>[...] IV - </a:t>
            </a:r>
            <a:r>
              <a:rPr lang="pt-BR" sz="1400" b="1" dirty="0" smtClean="0">
                <a:solidFill>
                  <a:srgbClr val="FF0000"/>
                </a:solidFill>
                <a:latin typeface="Palatino Linotype" pitchFamily="18" charset="0"/>
              </a:rPr>
              <a:t>educação infantil</a:t>
            </a:r>
            <a:r>
              <a:rPr lang="pt-BR" sz="1400" dirty="0" smtClean="0">
                <a:latin typeface="Palatino Linotype" pitchFamily="18" charset="0"/>
              </a:rPr>
              <a:t>, em creche e pré-escola, às crianças até 5 (cinco) anos de idade;</a:t>
            </a:r>
          </a:p>
          <a:p>
            <a:pPr algn="just"/>
            <a:endParaRPr lang="pt-BR" sz="1400" dirty="0" smtClean="0">
              <a:latin typeface="Palatino Linotype" pitchFamily="18" charset="0"/>
            </a:endParaRPr>
          </a:p>
          <a:p>
            <a:pPr algn="ctr"/>
            <a:r>
              <a:rPr lang="pt-BR" sz="1400" b="1" dirty="0" smtClean="0">
                <a:latin typeface="Palatino Linotype" pitchFamily="18" charset="0"/>
              </a:rPr>
              <a:t>Lei nº 9.394/1996 (com redação dada pela Lei nº 11.301/2006)</a:t>
            </a:r>
          </a:p>
          <a:p>
            <a:pPr algn="ctr"/>
            <a:r>
              <a:rPr lang="pt-BR" sz="1400" b="1" dirty="0" smtClean="0">
                <a:latin typeface="Palatino Linotype" pitchFamily="18" charset="0"/>
              </a:rPr>
              <a:t>Lei de Diretrizes e Bases da Educação Nacional</a:t>
            </a:r>
          </a:p>
          <a:p>
            <a:pPr algn="just"/>
            <a:endParaRPr lang="pt-BR" sz="1400" dirty="0" smtClean="0">
              <a:latin typeface="Palatino Linotype" pitchFamily="18" charset="0"/>
            </a:endParaRPr>
          </a:p>
          <a:p>
            <a:pPr algn="just"/>
            <a:r>
              <a:rPr lang="pt-BR" sz="1400" dirty="0" smtClean="0">
                <a:latin typeface="Palatino Linotype" pitchFamily="18" charset="0"/>
              </a:rPr>
              <a:t>Art. 4º O dever do Estado com educação escolar pública será efetivado mediante a garantia de:</a:t>
            </a:r>
          </a:p>
          <a:p>
            <a:pPr algn="just"/>
            <a:r>
              <a:rPr lang="pt-BR" sz="1400" dirty="0" smtClean="0">
                <a:latin typeface="Palatino Linotype" pitchFamily="18" charset="0"/>
              </a:rPr>
              <a:t>I - </a:t>
            </a:r>
            <a:r>
              <a:rPr lang="pt-BR" sz="1400" b="1" dirty="0" smtClean="0">
                <a:solidFill>
                  <a:srgbClr val="FF0000"/>
                </a:solidFill>
                <a:latin typeface="Palatino Linotype" pitchFamily="18" charset="0"/>
              </a:rPr>
              <a:t>educação básica</a:t>
            </a:r>
            <a:r>
              <a:rPr lang="pt-BR" sz="1400" dirty="0" smtClean="0">
                <a:solidFill>
                  <a:srgbClr val="FF0000"/>
                </a:solidFill>
                <a:latin typeface="Palatino Linotype" pitchFamily="18" charset="0"/>
              </a:rPr>
              <a:t> </a:t>
            </a:r>
            <a:r>
              <a:rPr lang="pt-BR" sz="1400" dirty="0" smtClean="0">
                <a:latin typeface="Palatino Linotype" pitchFamily="18" charset="0"/>
              </a:rPr>
              <a:t>obrigatória e gratuita dos 4 (quatro) aos 17 (dezessete) anos de idade, organizada da seguinte forma:</a:t>
            </a:r>
          </a:p>
          <a:p>
            <a:pPr algn="just"/>
            <a:r>
              <a:rPr lang="pt-BR" sz="1400" b="1" dirty="0" smtClean="0">
                <a:solidFill>
                  <a:srgbClr val="FF0000"/>
                </a:solidFill>
                <a:latin typeface="Palatino Linotype" pitchFamily="18" charset="0"/>
              </a:rPr>
              <a:t>a) pré-escola; </a:t>
            </a:r>
            <a:r>
              <a:rPr lang="pt-BR" sz="1400" dirty="0" smtClean="0">
                <a:latin typeface="Palatino Linotype" pitchFamily="18" charset="0"/>
              </a:rPr>
              <a:t>(Incluído pela Lei nº 12.796, de 2013)</a:t>
            </a:r>
          </a:p>
          <a:p>
            <a:pPr algn="just"/>
            <a:r>
              <a:rPr lang="pt-BR" sz="1400" b="1" dirty="0" smtClean="0">
                <a:solidFill>
                  <a:srgbClr val="FF0000"/>
                </a:solidFill>
                <a:latin typeface="Palatino Linotype" pitchFamily="18" charset="0"/>
              </a:rPr>
              <a:t>b) ensino fundamental; </a:t>
            </a:r>
            <a:r>
              <a:rPr lang="pt-BR" sz="1400" dirty="0" smtClean="0">
                <a:latin typeface="Palatino Linotype" pitchFamily="18" charset="0"/>
              </a:rPr>
              <a:t>(Incluído pela Lei nº 12.796, de 2013)</a:t>
            </a:r>
          </a:p>
          <a:p>
            <a:pPr algn="just"/>
            <a:r>
              <a:rPr lang="pt-BR" sz="1400" b="1" dirty="0" smtClean="0">
                <a:solidFill>
                  <a:srgbClr val="FF0000"/>
                </a:solidFill>
                <a:latin typeface="Palatino Linotype" pitchFamily="18" charset="0"/>
              </a:rPr>
              <a:t>c) ensino médio;</a:t>
            </a:r>
            <a:r>
              <a:rPr lang="pt-BR" sz="1400" dirty="0" smtClean="0">
                <a:latin typeface="Palatino Linotype" pitchFamily="18" charset="0"/>
              </a:rPr>
              <a:t> (Incluído pela Lei nº 12.796, de 2013)</a:t>
            </a:r>
          </a:p>
          <a:p>
            <a:pPr algn="just"/>
            <a:r>
              <a:rPr lang="pt-BR" sz="1400" dirty="0" smtClean="0">
                <a:latin typeface="Palatino Linotype" pitchFamily="18" charset="0"/>
              </a:rPr>
              <a:t>Art. 30. A educação infantil será oferecida em:</a:t>
            </a:r>
          </a:p>
          <a:p>
            <a:pPr algn="just"/>
            <a:r>
              <a:rPr lang="pt-BR" sz="1400" dirty="0" smtClean="0">
                <a:latin typeface="Palatino Linotype" pitchFamily="18" charset="0"/>
              </a:rPr>
              <a:t>I - creches, ou entidades equivalentes, para crianças de até três anos de idade;</a:t>
            </a:r>
          </a:p>
          <a:p>
            <a:pPr algn="just"/>
            <a:r>
              <a:rPr lang="pt-BR" sz="1400" dirty="0" smtClean="0">
                <a:latin typeface="Palatino Linotype" pitchFamily="18" charset="0"/>
              </a:rPr>
              <a:t>II - </a:t>
            </a:r>
            <a:r>
              <a:rPr lang="pt-BR" sz="1400" b="1" dirty="0" smtClean="0">
                <a:solidFill>
                  <a:srgbClr val="FF0000"/>
                </a:solidFill>
                <a:latin typeface="Palatino Linotype" pitchFamily="18" charset="0"/>
              </a:rPr>
              <a:t>pré-escolas</a:t>
            </a:r>
            <a:r>
              <a:rPr lang="pt-BR" sz="1400" dirty="0" smtClean="0">
                <a:latin typeface="Palatino Linotype" pitchFamily="18" charset="0"/>
              </a:rPr>
              <a:t>, para as crianças de 4 (quatro) a 5 (cinco) anos de idade.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67544" y="476672"/>
            <a:ext cx="8352928" cy="5047536"/>
          </a:xfrm>
          <a:prstGeom prst="rect">
            <a:avLst/>
          </a:prstGeom>
          <a:noFill/>
        </p:spPr>
        <p:txBody>
          <a:bodyPr wrap="square" rtlCol="0">
            <a:spAutoFit/>
          </a:bodyPr>
          <a:lstStyle/>
          <a:p>
            <a:pPr algn="just"/>
            <a:r>
              <a:rPr lang="pt-BR" sz="1400" dirty="0" smtClean="0">
                <a:latin typeface="Palatino Linotype" pitchFamily="18" charset="0"/>
              </a:rPr>
              <a:t>Art. 32. </a:t>
            </a:r>
            <a:r>
              <a:rPr lang="pt-BR" sz="1400" b="1" dirty="0" smtClean="0">
                <a:solidFill>
                  <a:srgbClr val="FF0000"/>
                </a:solidFill>
                <a:latin typeface="Palatino Linotype" pitchFamily="18" charset="0"/>
              </a:rPr>
              <a:t>O ensino fundamental</a:t>
            </a:r>
            <a:r>
              <a:rPr lang="pt-BR" sz="1400" dirty="0" smtClean="0">
                <a:solidFill>
                  <a:srgbClr val="FF0000"/>
                </a:solidFill>
                <a:latin typeface="Palatino Linotype" pitchFamily="18" charset="0"/>
              </a:rPr>
              <a:t> </a:t>
            </a:r>
            <a:r>
              <a:rPr lang="pt-BR" sz="1400" dirty="0" smtClean="0">
                <a:latin typeface="Palatino Linotype" pitchFamily="18" charset="0"/>
              </a:rPr>
              <a:t>obrigatório, com duração de 9 (nove) anos, gratuito na escola pública, iniciando-se aos 6 (seis) anos de idade, terá por objetivo a formação básica do cidadão, mediante:</a:t>
            </a:r>
          </a:p>
          <a:p>
            <a:pPr algn="just"/>
            <a:r>
              <a:rPr lang="pt-BR" sz="1400" dirty="0" smtClean="0">
                <a:latin typeface="Palatino Linotype" pitchFamily="18" charset="0"/>
              </a:rPr>
              <a:t>Art. 35. </a:t>
            </a:r>
            <a:r>
              <a:rPr lang="pt-BR" sz="1400" b="1" dirty="0" smtClean="0">
                <a:solidFill>
                  <a:srgbClr val="FF0000"/>
                </a:solidFill>
                <a:latin typeface="Palatino Linotype" pitchFamily="18" charset="0"/>
              </a:rPr>
              <a:t>O ensino médio</a:t>
            </a:r>
            <a:r>
              <a:rPr lang="pt-BR" sz="1400" dirty="0" smtClean="0">
                <a:latin typeface="Palatino Linotype" pitchFamily="18" charset="0"/>
              </a:rPr>
              <a:t>, etapa final da educação básica, com duração mínima de três anos, terá como finalidades:</a:t>
            </a:r>
          </a:p>
          <a:p>
            <a:pPr algn="just"/>
            <a:r>
              <a:rPr lang="pt-BR" sz="1400" dirty="0" smtClean="0">
                <a:latin typeface="Palatino Linotype" pitchFamily="18" charset="0"/>
              </a:rPr>
              <a:t>Art. 61.  </a:t>
            </a:r>
            <a:r>
              <a:rPr lang="pt-BR" sz="1400" b="1" dirty="0" smtClean="0">
                <a:solidFill>
                  <a:srgbClr val="FF0000"/>
                </a:solidFill>
                <a:latin typeface="Palatino Linotype" pitchFamily="18" charset="0"/>
              </a:rPr>
              <a:t>Consideram-se profissionais da educação escolar básica</a:t>
            </a:r>
            <a:r>
              <a:rPr lang="pt-BR" sz="1400" dirty="0" smtClean="0">
                <a:solidFill>
                  <a:srgbClr val="FF0000"/>
                </a:solidFill>
                <a:latin typeface="Palatino Linotype" pitchFamily="18" charset="0"/>
              </a:rPr>
              <a:t> </a:t>
            </a:r>
            <a:r>
              <a:rPr lang="pt-BR" sz="1400" dirty="0" smtClean="0">
                <a:latin typeface="Palatino Linotype" pitchFamily="18" charset="0"/>
              </a:rPr>
              <a:t>os que, nela estando em efetivo exercício e tendo sido formados em cursos reconhecidos, são: </a:t>
            </a:r>
            <a:r>
              <a:rPr lang="pt-BR" sz="1400" u="sng" dirty="0" smtClean="0">
                <a:latin typeface="Palatino Linotype" pitchFamily="18" charset="0"/>
                <a:hlinkClick r:id="rId2"/>
              </a:rPr>
              <a:t>(Redação dada pela Lei nº 12.014, de 2009)</a:t>
            </a:r>
            <a:endParaRPr lang="pt-BR" sz="1400" dirty="0" smtClean="0">
              <a:latin typeface="Palatino Linotype" pitchFamily="18" charset="0"/>
            </a:endParaRPr>
          </a:p>
          <a:p>
            <a:pPr algn="just"/>
            <a:r>
              <a:rPr lang="pt-BR" sz="1400" dirty="0" smtClean="0">
                <a:latin typeface="Palatino Linotype" pitchFamily="18" charset="0"/>
              </a:rPr>
              <a:t>I – </a:t>
            </a:r>
            <a:r>
              <a:rPr lang="pt-BR" sz="1400" b="1" dirty="0" smtClean="0">
                <a:solidFill>
                  <a:srgbClr val="FF0000"/>
                </a:solidFill>
                <a:latin typeface="Palatino Linotype" pitchFamily="18" charset="0"/>
              </a:rPr>
              <a:t>professores habilitados em nível médio ou superior para a </a:t>
            </a:r>
            <a:r>
              <a:rPr lang="pt-BR" sz="1400" b="1" u="sng" dirty="0" smtClean="0">
                <a:solidFill>
                  <a:srgbClr val="FF0000"/>
                </a:solidFill>
                <a:latin typeface="Palatino Linotype" pitchFamily="18" charset="0"/>
              </a:rPr>
              <a:t>docência</a:t>
            </a:r>
            <a:r>
              <a:rPr lang="pt-BR" sz="1400" b="1" dirty="0" smtClean="0">
                <a:solidFill>
                  <a:srgbClr val="FF0000"/>
                </a:solidFill>
                <a:latin typeface="Palatino Linotype" pitchFamily="18" charset="0"/>
              </a:rPr>
              <a:t> na educação infantil e nos ensinos fundamental e médio; </a:t>
            </a:r>
            <a:endParaRPr lang="pt-BR" sz="1400" dirty="0" smtClean="0">
              <a:solidFill>
                <a:srgbClr val="FF0000"/>
              </a:solidFill>
              <a:latin typeface="Palatino Linotype" pitchFamily="18" charset="0"/>
            </a:endParaRPr>
          </a:p>
          <a:p>
            <a:pPr algn="just"/>
            <a:r>
              <a:rPr lang="pt-BR" sz="1400" dirty="0" smtClean="0">
                <a:latin typeface="Palatino Linotype" pitchFamily="18" charset="0"/>
              </a:rPr>
              <a:t>II – trabalhadores em educação portadores de diploma de pedagogia, com habilitação em administração, planejamento, supervisão, inspeção e orientação educacional, bem como com títulos de mestrado ou doutorado nas mesmas áreas; </a:t>
            </a:r>
          </a:p>
          <a:p>
            <a:pPr algn="just"/>
            <a:r>
              <a:rPr lang="pt-BR" sz="1400" dirty="0" smtClean="0">
                <a:latin typeface="Palatino Linotype" pitchFamily="18" charset="0"/>
              </a:rPr>
              <a:t>III – trabalhadores em educação, portadores de diploma de curso técnico ou superior em área pedagógica ou afim. </a:t>
            </a:r>
            <a:r>
              <a:rPr lang="pt-BR" sz="1400" i="1" dirty="0" smtClean="0">
                <a:latin typeface="Palatino Linotype" pitchFamily="18" charset="0"/>
              </a:rPr>
              <a:t>(Art. 62-A. A formação dos profissionais a que se refere o inciso III do art. 61 far-se-á por meio de cursos de conteúdo técnico-pedagógico, em nível médio ou superior, incluindo habilitações tecnológicas)</a:t>
            </a:r>
            <a:r>
              <a:rPr lang="pt-BR" sz="1400" dirty="0" smtClean="0">
                <a:latin typeface="Palatino Linotype" pitchFamily="18" charset="0"/>
              </a:rPr>
              <a:t> </a:t>
            </a:r>
          </a:p>
          <a:p>
            <a:pPr algn="just"/>
            <a:r>
              <a:rPr lang="pt-BR" sz="1400" dirty="0" smtClean="0">
                <a:latin typeface="Palatino Linotype" pitchFamily="18" charset="0"/>
              </a:rPr>
              <a:t>Art. 62.  </a:t>
            </a:r>
            <a:r>
              <a:rPr lang="pt-BR" sz="1400" b="1" dirty="0" smtClean="0">
                <a:solidFill>
                  <a:srgbClr val="FF0000"/>
                </a:solidFill>
                <a:latin typeface="Palatino Linotype" pitchFamily="18" charset="0"/>
              </a:rPr>
              <a:t>A formação de docentes para atuar na educação básica far-se-á em nível superior, em curso de licenciatura</a:t>
            </a:r>
            <a:r>
              <a:rPr lang="pt-BR" sz="1400" dirty="0" smtClean="0">
                <a:latin typeface="Palatino Linotype" pitchFamily="18" charset="0"/>
              </a:rPr>
              <a:t>, de graduação plena, em universidades e institutos superiores de educação, </a:t>
            </a:r>
            <a:r>
              <a:rPr lang="pt-BR" sz="1400" b="1" dirty="0" smtClean="0">
                <a:solidFill>
                  <a:srgbClr val="FF0000"/>
                </a:solidFill>
                <a:latin typeface="Palatino Linotype" pitchFamily="18" charset="0"/>
              </a:rPr>
              <a:t>admitida, como formação mínima para o exercício do magistério na educação infantil e nos 5 (cinco) primeiros anos do ensino fundamental, a oferecida em nível médio na modalidade normal.</a:t>
            </a:r>
            <a:endParaRPr lang="pt-BR" sz="1400" dirty="0" smtClean="0">
              <a:solidFill>
                <a:srgbClr val="FF0000"/>
              </a:solidFill>
              <a:latin typeface="Palatino Linotype" pitchFamily="18" charset="0"/>
            </a:endParaRPr>
          </a:p>
          <a:p>
            <a:pPr algn="just"/>
            <a:r>
              <a:rPr lang="pt-BR" sz="1400" dirty="0" smtClean="0">
                <a:latin typeface="Palatino Linotype" pitchFamily="18" charset="0"/>
              </a:rPr>
              <a:t>Art. 67. [...] § 2</a:t>
            </a:r>
            <a:r>
              <a:rPr lang="pt-BR" sz="1400" baseline="30000" dirty="0" smtClean="0">
                <a:latin typeface="Palatino Linotype" pitchFamily="18" charset="0"/>
              </a:rPr>
              <a:t>o</a:t>
            </a:r>
            <a:r>
              <a:rPr lang="pt-BR" sz="1400" dirty="0" smtClean="0">
                <a:latin typeface="Palatino Linotype" pitchFamily="18" charset="0"/>
              </a:rPr>
              <a:t>  Para os efeitos do disposto no </a:t>
            </a:r>
            <a:r>
              <a:rPr lang="pt-BR" sz="1400" dirty="0" smtClean="0">
                <a:latin typeface="Palatino Linotype" pitchFamily="18" charset="0"/>
                <a:hlinkClick r:id="rId3"/>
              </a:rPr>
              <a:t>§ 5º do art. 40 </a:t>
            </a:r>
            <a:r>
              <a:rPr lang="pt-BR" sz="1400" dirty="0" smtClean="0">
                <a:latin typeface="Palatino Linotype" pitchFamily="18" charset="0"/>
              </a:rPr>
              <a:t>e no </a:t>
            </a:r>
            <a:r>
              <a:rPr lang="pt-BR" sz="1400" dirty="0" smtClean="0">
                <a:latin typeface="Palatino Linotype" pitchFamily="18" charset="0"/>
                <a:hlinkClick r:id="rId3"/>
              </a:rPr>
              <a:t>§ 8</a:t>
            </a:r>
            <a:r>
              <a:rPr lang="pt-BR" sz="1400" baseline="30000" dirty="0" smtClean="0">
                <a:latin typeface="Palatino Linotype" pitchFamily="18" charset="0"/>
                <a:hlinkClick r:id="rId3"/>
              </a:rPr>
              <a:t>o</a:t>
            </a:r>
            <a:r>
              <a:rPr lang="pt-BR" sz="1400" dirty="0" smtClean="0">
                <a:latin typeface="Palatino Linotype" pitchFamily="18" charset="0"/>
                <a:hlinkClick r:id="rId3"/>
              </a:rPr>
              <a:t> do art. 201 da Constituição Federal</a:t>
            </a:r>
            <a:r>
              <a:rPr lang="pt-BR" sz="1400" dirty="0" smtClean="0">
                <a:latin typeface="Palatino Linotype" pitchFamily="18" charset="0"/>
              </a:rPr>
              <a:t>, </a:t>
            </a:r>
            <a:r>
              <a:rPr lang="pt-BR" sz="1400" b="1" dirty="0" smtClean="0">
                <a:solidFill>
                  <a:srgbClr val="FF0000"/>
                </a:solidFill>
                <a:latin typeface="Palatino Linotype" pitchFamily="18" charset="0"/>
              </a:rPr>
              <a:t>são consideradas funções de magistério as exercidas por professores e especialistas em educação </a:t>
            </a:r>
            <a:r>
              <a:rPr lang="pt-BR" sz="1400" dirty="0" smtClean="0">
                <a:latin typeface="Palatino Linotype" pitchFamily="18" charset="0"/>
              </a:rPr>
              <a:t>no desempenho de atividades educativas, quando exercidas em estabelecimento de educação básica em seus diversos níveis e modalidades, incluídas, além do exercício da docência, as de direção de unidade escolar e as de coordenação e assessoramento pedagógico.</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95536" y="332656"/>
            <a:ext cx="8352928" cy="4832092"/>
          </a:xfrm>
          <a:prstGeom prst="rect">
            <a:avLst/>
          </a:prstGeom>
          <a:noFill/>
        </p:spPr>
        <p:txBody>
          <a:bodyPr wrap="square" rtlCol="0">
            <a:spAutoFit/>
          </a:bodyPr>
          <a:lstStyle/>
          <a:p>
            <a:pPr algn="ctr"/>
            <a:r>
              <a:rPr lang="pt-BR" sz="1600" b="1" dirty="0" smtClean="0">
                <a:latin typeface="Palatino Linotype" pitchFamily="18" charset="0"/>
              </a:rPr>
              <a:t>Entendimento atual do Supremo Tribunal Federal: flexibilização do texto constitucional</a:t>
            </a:r>
          </a:p>
          <a:p>
            <a:pPr algn="just"/>
            <a:endParaRPr lang="pt-BR" sz="1400" dirty="0" smtClean="0">
              <a:latin typeface="Palatino Linotype" pitchFamily="18" charset="0"/>
            </a:endParaRPr>
          </a:p>
          <a:p>
            <a:pPr algn="just"/>
            <a:r>
              <a:rPr lang="pt-BR" sz="1400" dirty="0" smtClean="0">
                <a:latin typeface="Palatino Linotype" pitchFamily="18" charset="0"/>
              </a:rPr>
              <a:t>Súmula nº 726: </a:t>
            </a:r>
            <a:r>
              <a:rPr lang="x-none" sz="1400" smtClean="0">
                <a:latin typeface="Palatino Linotype" pitchFamily="18" charset="0"/>
              </a:rPr>
              <a:t>"Para efeito de aposentadoria especial de professores, não se computa o tempo de serviço prestado fora da sala de aula.</a:t>
            </a:r>
            <a:r>
              <a:rPr lang="pt-BR" sz="1400" dirty="0" smtClean="0">
                <a:latin typeface="Palatino Linotype" pitchFamily="18" charset="0"/>
              </a:rPr>
              <a:t>”. </a:t>
            </a:r>
            <a:r>
              <a:rPr lang="pt-BR" sz="1400" b="1" dirty="0" smtClean="0">
                <a:solidFill>
                  <a:srgbClr val="FF0000"/>
                </a:solidFill>
                <a:latin typeface="Palatino Linotype" pitchFamily="18" charset="0"/>
              </a:rPr>
              <a:t>Esta súmula foi mitigada por decisão em sede de ADI.</a:t>
            </a:r>
          </a:p>
          <a:p>
            <a:pPr algn="just"/>
            <a:endParaRPr lang="pt-BR" sz="1400" dirty="0" smtClean="0">
              <a:latin typeface="Palatino Linotype" pitchFamily="18" charset="0"/>
            </a:endParaRPr>
          </a:p>
          <a:p>
            <a:pPr algn="just"/>
            <a:r>
              <a:rPr lang="pt-BR" sz="1400" dirty="0" smtClean="0">
                <a:latin typeface="Palatino Linotype" pitchFamily="18" charset="0"/>
              </a:rPr>
              <a:t>EMENTA: AÇÃO DIRETA DE INCONSTITUCIONALIDADE MANEJADA CONTRA O ART. 1º DA LEI FEDERAL 11.301/2006, QUE ACRESCENTOU O § 2º AO ART. 67 DA LEI 9.394/1996. CARREIRA DE MAGISTÉRIO. APOSENTADORIA ESPECIAL PARA OS EXERCENTES DE FUNÇÕES DE DIREÇÃO, COORDENAÇÃO E ASSESSORAMENTO PEDAGÓGICO. ALEGADA OFENSA AOS ARTS. 40, § 5º, E 201, § 8º, DA CONSTITUIÇÃO FEDERAL. INOCORRÊNCIA. AÇÃO JULGADA PARCIALMENTE PROCEDENTE, COM INTERPRETAÇÃO CONFORME. I - </a:t>
            </a:r>
            <a:r>
              <a:rPr lang="pt-BR" sz="1400" b="1" dirty="0" smtClean="0">
                <a:solidFill>
                  <a:srgbClr val="FF0000"/>
                </a:solidFill>
                <a:latin typeface="Palatino Linotype" pitchFamily="18" charset="0"/>
              </a:rPr>
              <a:t>A função de magistério não se circunscreve apenas ao trabalho em sala de aula</a:t>
            </a:r>
            <a:r>
              <a:rPr lang="pt-BR" sz="1400" dirty="0" smtClean="0">
                <a:latin typeface="Palatino Linotype" pitchFamily="18" charset="0"/>
              </a:rPr>
              <a:t>, abrangendo também a preparação de aulas, a correção de provas, o atendimento aos pais e alunos, a coordenação e o assessoramento pedagógico e, ainda, a direção de unidade escolar. II - </a:t>
            </a:r>
            <a:r>
              <a:rPr lang="pt-BR" sz="1400" b="1" dirty="0" smtClean="0">
                <a:solidFill>
                  <a:srgbClr val="FF0000"/>
                </a:solidFill>
                <a:latin typeface="Palatino Linotype" pitchFamily="18" charset="0"/>
              </a:rPr>
              <a:t>As funções de direção, coordenação e assessoramento pedagógico integram a carreira do magistério, </a:t>
            </a:r>
            <a:r>
              <a:rPr lang="pt-BR" sz="1400" b="1" u="sng" dirty="0" smtClean="0">
                <a:solidFill>
                  <a:srgbClr val="FF0000"/>
                </a:solidFill>
                <a:latin typeface="Palatino Linotype" pitchFamily="18" charset="0"/>
              </a:rPr>
              <a:t>desde que</a:t>
            </a:r>
            <a:r>
              <a:rPr lang="pt-BR" sz="1400" b="1" dirty="0" smtClean="0">
                <a:solidFill>
                  <a:srgbClr val="FF0000"/>
                </a:solidFill>
                <a:latin typeface="Palatino Linotype" pitchFamily="18" charset="0"/>
              </a:rPr>
              <a:t> exercidos, em estabelecimentos de ensino básico, por professores de carreira, excluídos os especialistas em educação</a:t>
            </a:r>
            <a:r>
              <a:rPr lang="pt-BR" sz="1400" dirty="0" smtClean="0">
                <a:latin typeface="Palatino Linotype" pitchFamily="18" charset="0"/>
              </a:rPr>
              <a:t>, fazendo jus aqueles que as desempenham ao regime especial de aposentadoria estabelecido nos </a:t>
            </a:r>
            <a:r>
              <a:rPr lang="pt-BR" sz="1400" dirty="0" err="1" smtClean="0">
                <a:latin typeface="Palatino Linotype" pitchFamily="18" charset="0"/>
              </a:rPr>
              <a:t>arts</a:t>
            </a:r>
            <a:r>
              <a:rPr lang="pt-BR" sz="1400" dirty="0" smtClean="0">
                <a:latin typeface="Palatino Linotype" pitchFamily="18" charset="0"/>
              </a:rPr>
              <a:t>. 40, § 5º, e 201, § 8º, da Constituição Federal. III - Ação direta julgada parcialmente procedente, com interpretação conforme, nos termos supra. (ADI 3772, Relator(a):  Min. CARLOS BRITTO, Relator(a) p/ Acórdão:  Min. RICARDO LEWANDOWSKI, Tribunal Pleno, julgado em 29/10/2008, </a:t>
            </a:r>
            <a:r>
              <a:rPr lang="pt-BR" sz="1400" dirty="0" err="1" smtClean="0">
                <a:latin typeface="Palatino Linotype" pitchFamily="18" charset="0"/>
              </a:rPr>
              <a:t>DJe</a:t>
            </a:r>
            <a:r>
              <a:rPr lang="pt-BR" sz="1400" dirty="0" smtClean="0">
                <a:latin typeface="Palatino Linotype" pitchFamily="18" charset="0"/>
              </a:rPr>
              <a:t>-059 DIVULG 26-03-2009 PUBLIC 27-03-2009 REPUBLICAÇÃO: </a:t>
            </a:r>
            <a:r>
              <a:rPr lang="pt-BR" sz="1400" dirty="0" err="1" smtClean="0">
                <a:latin typeface="Palatino Linotype" pitchFamily="18" charset="0"/>
              </a:rPr>
              <a:t>DJe</a:t>
            </a:r>
            <a:r>
              <a:rPr lang="pt-BR" sz="1400" dirty="0" smtClean="0">
                <a:latin typeface="Palatino Linotype" pitchFamily="18" charset="0"/>
              </a:rPr>
              <a:t>-204 DIVULG 28-10-2009 PUBLIC 29-10-2009 EMENT VOL-02380-01 PP-00080 RTJ VOL-00208-03 PP-00961)</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23528" y="260648"/>
            <a:ext cx="8424936" cy="6555641"/>
          </a:xfrm>
          <a:prstGeom prst="rect">
            <a:avLst/>
          </a:prstGeom>
          <a:noFill/>
        </p:spPr>
        <p:txBody>
          <a:bodyPr wrap="square" rtlCol="0">
            <a:spAutoFit/>
          </a:bodyPr>
          <a:lstStyle/>
          <a:p>
            <a:pPr algn="ctr"/>
            <a:r>
              <a:rPr lang="pt-BR" sz="1400" b="1" dirty="0" smtClean="0">
                <a:latin typeface="Palatino Linotype" pitchFamily="18" charset="0"/>
              </a:rPr>
              <a:t>Tribunal de Contas do Estado do Paraná</a:t>
            </a:r>
          </a:p>
          <a:p>
            <a:pPr algn="just"/>
            <a:endParaRPr lang="pt-BR" sz="1400" b="1" dirty="0" smtClean="0">
              <a:latin typeface="Palatino Linotype" pitchFamily="18" charset="0"/>
            </a:endParaRPr>
          </a:p>
          <a:p>
            <a:pPr algn="just"/>
            <a:r>
              <a:rPr lang="x-none" sz="1400" b="1" smtClean="0">
                <a:latin typeface="Palatino Linotype" pitchFamily="18" charset="0"/>
              </a:rPr>
              <a:t>Súmula nº 13. </a:t>
            </a:r>
            <a:r>
              <a:rPr lang="x-none" sz="1400" smtClean="0">
                <a:latin typeface="Palatino Linotype" pitchFamily="18" charset="0"/>
              </a:rPr>
              <a:t>São consideradas funções de magistério, para fins do regime especial de aposentadoria estabelecido nos arts. 40, § 5º, e 201, § 8º, da Constituição Federal, além do exercício da docência em sala de aula, as funções de direção, coordenação e assessoramento pedagógico, quando exercidas por professor de carreira, em estabelecimentos de educação básica previstos na LDBE – Lei de Diretrizes e Bases da Educação Nacional, </a:t>
            </a:r>
            <a:r>
              <a:rPr lang="x-none" sz="1400" b="1" smtClean="0">
                <a:solidFill>
                  <a:srgbClr val="FF0000"/>
                </a:solidFill>
                <a:latin typeface="Palatino Linotype" pitchFamily="18" charset="0"/>
              </a:rPr>
              <a:t>excluindo-se os especialistas em educação e o exercício de funções meramente administrativas em que não seja obrigatória a participação de profissional de magistério.</a:t>
            </a:r>
            <a:endParaRPr lang="pt-BR" sz="1400" b="1" dirty="0" smtClean="0">
              <a:solidFill>
                <a:srgbClr val="FF0000"/>
              </a:solidFill>
              <a:latin typeface="Palatino Linotype" pitchFamily="18" charset="0"/>
            </a:endParaRPr>
          </a:p>
          <a:p>
            <a:pPr algn="just"/>
            <a:endParaRPr lang="pt-BR" sz="1400" b="1" dirty="0" smtClean="0">
              <a:solidFill>
                <a:srgbClr val="FF0000"/>
              </a:solidFill>
              <a:latin typeface="Palatino Linotype" pitchFamily="18" charset="0"/>
            </a:endParaRPr>
          </a:p>
          <a:p>
            <a:pPr algn="ctr"/>
            <a:r>
              <a:rPr lang="pt-BR" sz="1400" b="1" dirty="0" smtClean="0">
                <a:latin typeface="Palatino Linotype" pitchFamily="18" charset="0"/>
              </a:rPr>
              <a:t>Marisa Ferreira dos Santos</a:t>
            </a:r>
            <a:endParaRPr lang="pt-BR" sz="1400" dirty="0" smtClean="0">
              <a:latin typeface="Palatino Linotype" pitchFamily="18" charset="0"/>
            </a:endParaRPr>
          </a:p>
          <a:p>
            <a:pPr algn="just"/>
            <a:endParaRPr lang="pt-BR" sz="1400" dirty="0" smtClean="0">
              <a:latin typeface="Palatino Linotype" pitchFamily="18" charset="0"/>
            </a:endParaRPr>
          </a:p>
          <a:p>
            <a:pPr algn="just"/>
            <a:r>
              <a:rPr lang="pt-BR" sz="1400" dirty="0" smtClean="0">
                <a:latin typeface="Palatino Linotype" pitchFamily="18" charset="0"/>
              </a:rPr>
              <a:t>“4.1.1.1.4. Aposentadoria do professor </a:t>
            </a:r>
          </a:p>
          <a:p>
            <a:pPr algn="just"/>
            <a:r>
              <a:rPr lang="pt-BR" sz="1400" dirty="0" smtClean="0">
                <a:latin typeface="Palatino Linotype" pitchFamily="18" charset="0"/>
              </a:rPr>
              <a:t>Na redação original do art. 40, o professor tinha direito à aposentadoria por tempo de serviço, com proventos integrais, aos 30 anos de efetivo exercício, se homem, e aos 25 anos de efetivo exercício, se mulher. A aposentadoria do professor também foi atingida pela EC 20/98. Passou-se a exigir do professor a idade mínima, o tempo de contribuição, e, ainda, o tempo de contribuição exclusivamente nas funções de magistério na educação infantil e no ensino fundamental e médio: a) tempo mínimo de 10 anos de efetivo exercício no serviço público; b) idade mínima de 60 anos, se homem, e 55 anos, se mulher; c) 5 anos no cargo efetivo em que se dará a aposentadoria; d) 30 anos de contribuição, se homem, e 25 anos de contribuição, se mulher; </a:t>
            </a:r>
            <a:r>
              <a:rPr lang="pt-BR" sz="1400" b="1" dirty="0" smtClean="0">
                <a:solidFill>
                  <a:srgbClr val="FF0000"/>
                </a:solidFill>
                <a:latin typeface="Palatino Linotype" pitchFamily="18" charset="0"/>
              </a:rPr>
              <a:t>e) exclusivamente tempo de efetivo exercício do magistério na educação infantil e no ensino fundamental e médio.</a:t>
            </a:r>
            <a:endParaRPr lang="pt-BR" sz="1400" dirty="0" smtClean="0">
              <a:solidFill>
                <a:srgbClr val="FF0000"/>
              </a:solidFill>
              <a:latin typeface="Palatino Linotype" pitchFamily="18" charset="0"/>
            </a:endParaRPr>
          </a:p>
          <a:p>
            <a:pPr algn="just"/>
            <a:r>
              <a:rPr lang="pt-BR" sz="1400" dirty="0" smtClean="0">
                <a:latin typeface="Palatino Linotype" pitchFamily="18" charset="0"/>
              </a:rPr>
              <a:t>Ficaram mantidas a integralidade e a paridade. </a:t>
            </a:r>
            <a:r>
              <a:rPr lang="pt-BR" sz="1400" b="1" dirty="0" smtClean="0">
                <a:solidFill>
                  <a:srgbClr val="FF0000"/>
                </a:solidFill>
                <a:latin typeface="Palatino Linotype" pitchFamily="18" charset="0"/>
              </a:rPr>
              <a:t>Note-se que o magistério de nível superior não dá direito à redução de 5 anos no tempo de contribuição e na idade.</a:t>
            </a:r>
            <a:r>
              <a:rPr lang="pt-BR" sz="1400" dirty="0" smtClean="0">
                <a:solidFill>
                  <a:srgbClr val="FF0000"/>
                </a:solidFill>
                <a:latin typeface="Palatino Linotype" pitchFamily="18" charset="0"/>
              </a:rPr>
              <a:t> </a:t>
            </a:r>
            <a:r>
              <a:rPr lang="pt-BR" sz="1400" dirty="0" smtClean="0">
                <a:latin typeface="Palatino Linotype" pitchFamily="18" charset="0"/>
              </a:rPr>
              <a:t>Parece que o constituinte reformador pretendeu valorizar o profissional que se dedica à formação intelectual básica, e a entendeu mais penosa até porque, historicamente, sempre foi mal remunerada. Não nos parece razoável o dispositivo. O professor do ensino superior exerce atividade igualmente importante e mal remunerada.”. </a:t>
            </a:r>
          </a:p>
          <a:p>
            <a:pPr algn="just"/>
            <a:r>
              <a:rPr lang="pt-BR" sz="1400" dirty="0" smtClean="0">
                <a:latin typeface="Palatino Linotype" pitchFamily="18" charset="0"/>
              </a:rPr>
              <a:t>(</a:t>
            </a:r>
            <a:r>
              <a:rPr lang="x-none" sz="1400" smtClean="0">
                <a:latin typeface="Palatino Linotype" pitchFamily="18" charset="0"/>
              </a:rPr>
              <a:t>Santos, Marisa Ferreira dos</a:t>
            </a:r>
            <a:r>
              <a:rPr lang="pt-BR" sz="1400" dirty="0" smtClean="0">
                <a:latin typeface="Palatino Linotype" pitchFamily="18" charset="0"/>
              </a:rPr>
              <a:t>. </a:t>
            </a:r>
            <a:r>
              <a:rPr lang="x-none" sz="1400" smtClean="0">
                <a:latin typeface="Palatino Linotype" pitchFamily="18" charset="0"/>
              </a:rPr>
              <a:t>Direito previdenciário esquematizado / Marisa Ferreira dos Santos. – São Paulo : Saraiva, 2011</a:t>
            </a:r>
            <a:r>
              <a:rPr lang="pt-BR" sz="1400" dirty="0" smtClean="0">
                <a:latin typeface="Palatino Linotype" pitchFamily="18" charset="0"/>
              </a:rPr>
              <a:t>.)</a:t>
            </a:r>
          </a:p>
          <a:p>
            <a:pPr algn="just"/>
            <a:r>
              <a:rPr lang="x-none" sz="1400" b="1" smtClean="0">
                <a:solidFill>
                  <a:srgbClr val="FF0000"/>
                </a:solidFill>
                <a:latin typeface="Palatino Linotype" pitchFamily="18" charset="0"/>
              </a:rPr>
              <a:t> </a:t>
            </a:r>
            <a:endParaRPr lang="pt-BR" sz="1400" b="1" dirty="0" smtClean="0">
              <a:solidFill>
                <a:srgbClr val="FF0000"/>
              </a:solidFill>
              <a:latin typeface="Palatino Linotype"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79512" y="188640"/>
            <a:ext cx="8784976" cy="6555641"/>
          </a:xfrm>
          <a:prstGeom prst="rect">
            <a:avLst/>
          </a:prstGeom>
          <a:noFill/>
        </p:spPr>
        <p:txBody>
          <a:bodyPr wrap="square" rtlCol="0">
            <a:spAutoFit/>
          </a:bodyPr>
          <a:lstStyle/>
          <a:p>
            <a:pPr algn="just"/>
            <a:r>
              <a:rPr lang="pt-BR" sz="1400" b="1" dirty="0" smtClean="0">
                <a:latin typeface="Palatino Linotype" pitchFamily="18" charset="0"/>
              </a:rPr>
              <a:t>Possuem direito a aposentadoria com requisitos reduzidos:</a:t>
            </a:r>
          </a:p>
          <a:p>
            <a:pPr lvl="0"/>
            <a:r>
              <a:rPr lang="pt-BR" sz="1400" dirty="0" smtClean="0">
                <a:latin typeface="Palatino Linotype" pitchFamily="18" charset="0"/>
              </a:rPr>
              <a:t>1. Os professores da educação básica (pré-escola e ensinos fundamental e médio) e que desenvolvam suas atribuições </a:t>
            </a:r>
            <a:r>
              <a:rPr lang="pt-BR" sz="1400" b="1" dirty="0" smtClean="0">
                <a:solidFill>
                  <a:srgbClr val="FF0000"/>
                </a:solidFill>
                <a:latin typeface="Palatino Linotype" pitchFamily="18" charset="0"/>
              </a:rPr>
              <a:t>em sala de aula</a:t>
            </a:r>
            <a:r>
              <a:rPr lang="pt-BR" sz="1400" dirty="0" smtClean="0">
                <a:latin typeface="Palatino Linotype" pitchFamily="18" charset="0"/>
              </a:rPr>
              <a:t>;</a:t>
            </a:r>
          </a:p>
          <a:p>
            <a:pPr lvl="0"/>
            <a:r>
              <a:rPr lang="pt-BR" sz="1400" dirty="0" smtClean="0">
                <a:latin typeface="Palatino Linotype" pitchFamily="18" charset="0"/>
              </a:rPr>
              <a:t>2. Os professores da educação básica (pré-escola e ensinos fundamental e médio) e que desenvolvam as atribuições de </a:t>
            </a:r>
            <a:r>
              <a:rPr lang="pt-BR" sz="1400" b="1" dirty="0" smtClean="0">
                <a:solidFill>
                  <a:srgbClr val="FF0000"/>
                </a:solidFill>
                <a:latin typeface="Palatino Linotype" pitchFamily="18" charset="0"/>
              </a:rPr>
              <a:t>Assessoria Pedagógica no âmbito escolar</a:t>
            </a:r>
            <a:r>
              <a:rPr lang="pt-BR" sz="1400" dirty="0" smtClean="0">
                <a:latin typeface="Palatino Linotype" pitchFamily="18" charset="0"/>
              </a:rPr>
              <a:t>;</a:t>
            </a:r>
          </a:p>
          <a:p>
            <a:pPr lvl="0"/>
            <a:r>
              <a:rPr lang="pt-BR" sz="1400" dirty="0" smtClean="0">
                <a:latin typeface="Palatino Linotype" pitchFamily="18" charset="0"/>
              </a:rPr>
              <a:t>3. Os professores da educação básica (pré-escola e ensinos fundamental e médio) e que desenvolvam as atribuições de </a:t>
            </a:r>
            <a:r>
              <a:rPr lang="pt-BR" sz="1400" b="1" dirty="0" smtClean="0">
                <a:solidFill>
                  <a:srgbClr val="FF0000"/>
                </a:solidFill>
                <a:latin typeface="Palatino Linotype" pitchFamily="18" charset="0"/>
              </a:rPr>
              <a:t>Coordenação Pedagógica no âmbito escolar</a:t>
            </a:r>
            <a:r>
              <a:rPr lang="pt-BR" sz="1400" dirty="0" smtClean="0">
                <a:latin typeface="Palatino Linotype" pitchFamily="18" charset="0"/>
              </a:rPr>
              <a:t>;</a:t>
            </a:r>
          </a:p>
          <a:p>
            <a:pPr algn="just"/>
            <a:r>
              <a:rPr lang="pt-BR" sz="1400" dirty="0" smtClean="0">
                <a:latin typeface="Palatino Linotype" pitchFamily="18" charset="0"/>
              </a:rPr>
              <a:t>4. Os professores da educação básica (pré-escola e ensinos fundamental e médio) que desenvolviam suas atribuições em sala de aula, mas foram </a:t>
            </a:r>
            <a:r>
              <a:rPr lang="pt-BR" sz="1400" b="1" dirty="0" smtClean="0">
                <a:solidFill>
                  <a:srgbClr val="FF0000"/>
                </a:solidFill>
                <a:latin typeface="Palatino Linotype" pitchFamily="18" charset="0"/>
              </a:rPr>
              <a:t>readaptados</a:t>
            </a:r>
            <a:r>
              <a:rPr lang="pt-BR" sz="1400" dirty="0" smtClean="0">
                <a:latin typeface="Palatino Linotype" pitchFamily="18" charset="0"/>
              </a:rPr>
              <a:t> (deverá ser contado apenas o período de readaptação.</a:t>
            </a:r>
          </a:p>
          <a:p>
            <a:pPr algn="just"/>
            <a:endParaRPr lang="pt-BR" sz="1400" dirty="0" smtClean="0">
              <a:latin typeface="Palatino Linotype" pitchFamily="18" charset="0"/>
            </a:endParaRPr>
          </a:p>
          <a:p>
            <a:r>
              <a:rPr lang="pt-BR" sz="1400" b="1" dirty="0" smtClean="0">
                <a:latin typeface="Palatino Linotype" pitchFamily="18" charset="0"/>
              </a:rPr>
              <a:t>Estão fora do "bônus" Constitucional:</a:t>
            </a:r>
            <a:endParaRPr lang="pt-BR" sz="1400" dirty="0" smtClean="0">
              <a:latin typeface="Palatino Linotype" pitchFamily="18" charset="0"/>
            </a:endParaRPr>
          </a:p>
          <a:p>
            <a:r>
              <a:rPr lang="pt-BR" sz="1400" dirty="0" smtClean="0">
                <a:latin typeface="Palatino Linotype" pitchFamily="18" charset="0"/>
              </a:rPr>
              <a:t>1. Os especialistas em educação;</a:t>
            </a:r>
          </a:p>
          <a:p>
            <a:r>
              <a:rPr lang="pt-BR" sz="1400" dirty="0" smtClean="0">
                <a:latin typeface="Palatino Linotype" pitchFamily="18" charset="0"/>
              </a:rPr>
              <a:t>2. Os professores da educação básica (creches);</a:t>
            </a:r>
          </a:p>
          <a:p>
            <a:r>
              <a:rPr lang="pt-BR" sz="1400" dirty="0" smtClean="0">
                <a:latin typeface="Palatino Linotype" pitchFamily="18" charset="0"/>
              </a:rPr>
              <a:t>3. Os professores da educação básica (pré-escola e ensinos fundamental e médio) que desenvolvam suas atribuições </a:t>
            </a:r>
            <a:r>
              <a:rPr lang="pt-BR" sz="1400" u="sng" dirty="0" smtClean="0">
                <a:latin typeface="Palatino Linotype" pitchFamily="18" charset="0"/>
              </a:rPr>
              <a:t>fora</a:t>
            </a:r>
            <a:r>
              <a:rPr lang="pt-BR" sz="1400" dirty="0" smtClean="0">
                <a:latin typeface="Palatino Linotype" pitchFamily="18" charset="0"/>
              </a:rPr>
              <a:t> da sala de aula;</a:t>
            </a:r>
          </a:p>
          <a:p>
            <a:r>
              <a:rPr lang="pt-BR" sz="1400" dirty="0" smtClean="0">
                <a:latin typeface="Palatino Linotype" pitchFamily="18" charset="0"/>
              </a:rPr>
              <a:t>4. Os professores da educação básica (pré-escola e ensinos fundamental e médio) que desenvolvam as atribuições de Assessoria Pedagógica no âmbito das Coordenadorias Regionais de Educação e no âmbito da administração central do sistema;</a:t>
            </a:r>
          </a:p>
          <a:p>
            <a:r>
              <a:rPr lang="pt-BR" sz="1400" dirty="0" smtClean="0">
                <a:latin typeface="Palatino Linotype" pitchFamily="18" charset="0"/>
              </a:rPr>
              <a:t>5. Os professores da educação básica (pré-escola e ensinos fundamental e médio) que desenvolvam as atribuições de Coordenação Pedagógica no âmbito das Coordenadorias Regionais de Educação e no âmbito da administração central do sistema;</a:t>
            </a:r>
          </a:p>
          <a:p>
            <a:r>
              <a:rPr lang="pt-BR" sz="1400" dirty="0" smtClean="0">
                <a:latin typeface="Palatino Linotype" pitchFamily="18" charset="0"/>
              </a:rPr>
              <a:t>6. Os professores da educação Profissional e Tecnológica e da educação superior;</a:t>
            </a:r>
          </a:p>
          <a:p>
            <a:r>
              <a:rPr lang="pt-BR" sz="1400" dirty="0" smtClean="0">
                <a:latin typeface="Palatino Linotype" pitchFamily="18" charset="0"/>
              </a:rPr>
              <a:t>7. Os Trabalhadores em educação (Carreira dos Analistas Educacionais e Carreira dos Técnicos Educacionais);</a:t>
            </a:r>
          </a:p>
          <a:p>
            <a:r>
              <a:rPr lang="pt-BR" sz="1400" dirty="0" smtClean="0">
                <a:latin typeface="Palatino Linotype" pitchFamily="18" charset="0"/>
              </a:rPr>
              <a:t>8. Os períodos concernentes às funções de responsável por turno, responsável por biblioteca e de prestação de serviços para centro de educação de jovens e adultos;</a:t>
            </a:r>
          </a:p>
          <a:p>
            <a:r>
              <a:rPr lang="pt-BR" sz="1400" dirty="0" smtClean="0">
                <a:latin typeface="Palatino Linotype" pitchFamily="18" charset="0"/>
              </a:rPr>
              <a:t>9. O professor readaptado, quando, deixando de existir as razões da readaptação, não retorna a uma das funções do tópico anterior</a:t>
            </a:r>
          </a:p>
          <a:p>
            <a:r>
              <a:rPr lang="pt-BR" sz="1400" dirty="0" smtClean="0">
                <a:latin typeface="Palatino Linotype" pitchFamily="18" charset="0"/>
              </a:rPr>
              <a:t>10. Outros cargos, funções ou atribuições que venham a ser criados pela lei.</a:t>
            </a:r>
            <a:endParaRPr lang="pt-BR"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pt-BR" sz="2400" b="1" dirty="0" smtClean="0">
                <a:latin typeface="Palatino Linotype" pitchFamily="18" charset="0"/>
              </a:rPr>
              <a:t>Benefícios do Regime Próprio de Previdência Social</a:t>
            </a:r>
            <a:endParaRPr lang="pt-BR" sz="2400" b="1" dirty="0">
              <a:latin typeface="Palatino Linotype" pitchFamily="18" charset="0"/>
            </a:endParaRPr>
          </a:p>
        </p:txBody>
      </p:sp>
      <p:sp>
        <p:nvSpPr>
          <p:cNvPr id="3" name="Espaço Reservado para Texto 2"/>
          <p:cNvSpPr>
            <a:spLocks noGrp="1"/>
          </p:cNvSpPr>
          <p:nvPr>
            <p:ph type="body" idx="1"/>
          </p:nvPr>
        </p:nvSpPr>
        <p:spPr>
          <a:xfrm>
            <a:off x="395536" y="1412776"/>
            <a:ext cx="4040188" cy="639762"/>
          </a:xfrm>
        </p:spPr>
        <p:txBody>
          <a:bodyPr>
            <a:normAutofit/>
          </a:bodyPr>
          <a:lstStyle/>
          <a:p>
            <a:pPr algn="ctr"/>
            <a:r>
              <a:rPr lang="pt-BR" sz="2000" dirty="0" smtClean="0">
                <a:latin typeface="Palatino Linotype" pitchFamily="18" charset="0"/>
              </a:rPr>
              <a:t>Para o Servidor Público</a:t>
            </a:r>
            <a:endParaRPr lang="pt-BR" sz="2000" dirty="0">
              <a:latin typeface="Palatino Linotype" pitchFamily="18" charset="0"/>
            </a:endParaRPr>
          </a:p>
        </p:txBody>
      </p:sp>
      <p:sp>
        <p:nvSpPr>
          <p:cNvPr id="5" name="Espaço Reservado para Texto 4"/>
          <p:cNvSpPr>
            <a:spLocks noGrp="1"/>
          </p:cNvSpPr>
          <p:nvPr>
            <p:ph type="body" sz="half" idx="3"/>
          </p:nvPr>
        </p:nvSpPr>
        <p:spPr>
          <a:xfrm>
            <a:off x="4644008" y="1412776"/>
            <a:ext cx="4041775" cy="639762"/>
          </a:xfrm>
        </p:spPr>
        <p:txBody>
          <a:bodyPr>
            <a:normAutofit/>
          </a:bodyPr>
          <a:lstStyle/>
          <a:p>
            <a:r>
              <a:rPr lang="pt-BR" sz="2000" dirty="0" smtClean="0">
                <a:latin typeface="Palatino Linotype" pitchFamily="18" charset="0"/>
              </a:rPr>
              <a:t>Para os Dependentes</a:t>
            </a:r>
            <a:endParaRPr lang="pt-BR" sz="2000" dirty="0">
              <a:latin typeface="Palatino Linotype" pitchFamily="18" charset="0"/>
            </a:endParaRPr>
          </a:p>
        </p:txBody>
      </p:sp>
      <p:sp>
        <p:nvSpPr>
          <p:cNvPr id="4" name="Espaço Reservado para Conteúdo 3"/>
          <p:cNvSpPr>
            <a:spLocks noGrp="1"/>
          </p:cNvSpPr>
          <p:nvPr>
            <p:ph sz="quarter" idx="2"/>
          </p:nvPr>
        </p:nvSpPr>
        <p:spPr>
          <a:xfrm>
            <a:off x="428596" y="2276872"/>
            <a:ext cx="4286280" cy="3477823"/>
          </a:xfrm>
        </p:spPr>
        <p:txBody>
          <a:bodyPr>
            <a:noAutofit/>
          </a:bodyPr>
          <a:lstStyle/>
          <a:p>
            <a:r>
              <a:rPr lang="pt-BR" sz="1800" dirty="0" smtClean="0">
                <a:latin typeface="Palatino Linotype" pitchFamily="18" charset="0"/>
              </a:rPr>
              <a:t>Aposentadoria: </a:t>
            </a:r>
          </a:p>
          <a:p>
            <a:pPr lvl="1"/>
            <a:r>
              <a:rPr lang="pt-BR" sz="1800" dirty="0" smtClean="0">
                <a:latin typeface="Palatino Linotype" pitchFamily="18" charset="0"/>
              </a:rPr>
              <a:t>por invalidez</a:t>
            </a:r>
          </a:p>
          <a:p>
            <a:pPr lvl="1"/>
            <a:r>
              <a:rPr lang="pt-BR" sz="1800" dirty="0" smtClean="0">
                <a:latin typeface="Palatino Linotype" pitchFamily="18" charset="0"/>
              </a:rPr>
              <a:t>Compulsória</a:t>
            </a:r>
          </a:p>
          <a:p>
            <a:pPr lvl="1"/>
            <a:r>
              <a:rPr lang="pt-BR" sz="1800" dirty="0" smtClean="0">
                <a:latin typeface="Palatino Linotype" pitchFamily="18" charset="0"/>
              </a:rPr>
              <a:t>Por idade</a:t>
            </a:r>
          </a:p>
          <a:p>
            <a:pPr lvl="1"/>
            <a:r>
              <a:rPr lang="pt-BR" sz="1800" dirty="0" smtClean="0">
                <a:latin typeface="Palatino Linotype" pitchFamily="18" charset="0"/>
              </a:rPr>
              <a:t>Por idade e por tempo de contribuição (inclusive professor)</a:t>
            </a:r>
          </a:p>
          <a:p>
            <a:pPr lvl="1"/>
            <a:r>
              <a:rPr lang="pt-BR" sz="1800" dirty="0" smtClean="0">
                <a:latin typeface="Palatino Linotype" pitchFamily="18" charset="0"/>
              </a:rPr>
              <a:t>Especial (§4º artigo 40)</a:t>
            </a:r>
          </a:p>
          <a:p>
            <a:r>
              <a:rPr lang="pt-BR" sz="1800" dirty="0" err="1" smtClean="0">
                <a:solidFill>
                  <a:srgbClr val="C00000"/>
                </a:solidFill>
                <a:latin typeface="Palatino Linotype" pitchFamily="18" charset="0"/>
              </a:rPr>
              <a:t>Auxílio-doença</a:t>
            </a:r>
            <a:r>
              <a:rPr lang="pt-BR" sz="1800" dirty="0" smtClean="0">
                <a:solidFill>
                  <a:srgbClr val="C00000"/>
                </a:solidFill>
                <a:latin typeface="Palatino Linotype" pitchFamily="18" charset="0"/>
              </a:rPr>
              <a:t> *</a:t>
            </a:r>
          </a:p>
          <a:p>
            <a:r>
              <a:rPr lang="pt-BR" sz="1800" dirty="0" err="1" smtClean="0">
                <a:solidFill>
                  <a:srgbClr val="C00000"/>
                </a:solidFill>
                <a:latin typeface="Palatino Linotype" pitchFamily="18" charset="0"/>
              </a:rPr>
              <a:t>Salário-família</a:t>
            </a:r>
            <a:r>
              <a:rPr lang="pt-BR" sz="1800" dirty="0" smtClean="0">
                <a:solidFill>
                  <a:srgbClr val="C00000"/>
                </a:solidFill>
                <a:latin typeface="Palatino Linotype" pitchFamily="18" charset="0"/>
              </a:rPr>
              <a:t> *</a:t>
            </a:r>
          </a:p>
          <a:p>
            <a:r>
              <a:rPr lang="pt-BR" sz="1800" dirty="0" err="1" smtClean="0">
                <a:solidFill>
                  <a:srgbClr val="C00000"/>
                </a:solidFill>
                <a:latin typeface="Palatino Linotype" pitchFamily="18" charset="0"/>
              </a:rPr>
              <a:t>Salário-maternidade</a:t>
            </a:r>
            <a:r>
              <a:rPr lang="pt-BR" sz="1800" dirty="0" smtClean="0">
                <a:solidFill>
                  <a:srgbClr val="C00000"/>
                </a:solidFill>
                <a:latin typeface="Palatino Linotype" pitchFamily="18" charset="0"/>
              </a:rPr>
              <a:t> *</a:t>
            </a:r>
            <a:endParaRPr lang="pt-BR" sz="1600" dirty="0" smtClean="0">
              <a:solidFill>
                <a:srgbClr val="C00000"/>
              </a:solidFill>
              <a:latin typeface="Palatino Linotype" pitchFamily="18" charset="0"/>
            </a:endParaRPr>
          </a:p>
        </p:txBody>
      </p:sp>
      <p:sp>
        <p:nvSpPr>
          <p:cNvPr id="6" name="Espaço Reservado para Conteúdo 5"/>
          <p:cNvSpPr>
            <a:spLocks noGrp="1"/>
          </p:cNvSpPr>
          <p:nvPr>
            <p:ph sz="quarter" idx="4"/>
          </p:nvPr>
        </p:nvSpPr>
        <p:spPr>
          <a:xfrm>
            <a:off x="4643438" y="2204864"/>
            <a:ext cx="4041775" cy="2121071"/>
          </a:xfrm>
        </p:spPr>
        <p:txBody>
          <a:bodyPr>
            <a:normAutofit/>
          </a:bodyPr>
          <a:lstStyle/>
          <a:p>
            <a:r>
              <a:rPr lang="pt-BR" sz="1800" dirty="0" smtClean="0">
                <a:latin typeface="Palatino Linotype" pitchFamily="18" charset="0"/>
              </a:rPr>
              <a:t>Pensão por Morte</a:t>
            </a:r>
          </a:p>
          <a:p>
            <a:r>
              <a:rPr lang="pt-BR" sz="1800" dirty="0" smtClean="0">
                <a:solidFill>
                  <a:srgbClr val="C00000"/>
                </a:solidFill>
                <a:latin typeface="Palatino Linotype" pitchFamily="18" charset="0"/>
              </a:rPr>
              <a:t>Auxílio-reclusão *</a:t>
            </a:r>
            <a:endParaRPr lang="pt-BR" sz="1800" dirty="0">
              <a:solidFill>
                <a:srgbClr val="C00000"/>
              </a:solidFill>
              <a:latin typeface="Palatino Linotype" pitchFamily="18" charset="0"/>
            </a:endParaRPr>
          </a:p>
        </p:txBody>
      </p:sp>
      <p:sp>
        <p:nvSpPr>
          <p:cNvPr id="7" name="CaixaDeTexto 6"/>
          <p:cNvSpPr txBox="1"/>
          <p:nvPr/>
        </p:nvSpPr>
        <p:spPr>
          <a:xfrm>
            <a:off x="539552" y="5661248"/>
            <a:ext cx="8208912" cy="1015663"/>
          </a:xfrm>
          <a:prstGeom prst="rect">
            <a:avLst/>
          </a:prstGeom>
          <a:noFill/>
        </p:spPr>
        <p:txBody>
          <a:bodyPr wrap="square" rtlCol="0">
            <a:spAutoFit/>
          </a:bodyPr>
          <a:lstStyle/>
          <a:p>
            <a:pPr algn="ctr">
              <a:buFont typeface="Arial" charset="0"/>
              <a:buChar char="•"/>
            </a:pPr>
            <a:r>
              <a:rPr lang="pt-BR" sz="1200" dirty="0" smtClean="0">
                <a:solidFill>
                  <a:srgbClr val="C00000"/>
                </a:solidFill>
              </a:rPr>
              <a:t>Benefícios não obrigatórios</a:t>
            </a:r>
          </a:p>
          <a:p>
            <a:pPr algn="just"/>
            <a:r>
              <a:rPr lang="pt-BR" sz="1200" dirty="0" smtClean="0"/>
              <a:t>Lei nº 9.717/1998. Art. 5º Os regimes próprios de previdência social dos servidores públicos da União, dos Estados, do Distrito Federal e dos Municípios, dos militares dos Estados e do Distrito Federal não poderão conceder benefícios distintos dos previstos no Regime Geral de Previdência Social, de que trata a Lei nº 8.213, de 24 de julho de 1991, salvo disposição em contrário da Constituição Federal.</a:t>
            </a:r>
            <a:endParaRPr lang="pt-BR" sz="1200" dirty="0">
              <a:solidFill>
                <a:srgbClr val="C00000"/>
              </a:solidFill>
            </a:endParaRP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79512" y="188640"/>
            <a:ext cx="8784976" cy="5262979"/>
          </a:xfrm>
          <a:prstGeom prst="rect">
            <a:avLst/>
          </a:prstGeom>
        </p:spPr>
        <p:txBody>
          <a:bodyPr wrap="square">
            <a:spAutoFit/>
          </a:bodyPr>
          <a:lstStyle/>
          <a:p>
            <a:pPr algn="ctr" fontAlgn="base">
              <a:buNone/>
            </a:pPr>
            <a:endParaRPr lang="pt-BR" sz="1600" b="1" dirty="0" smtClean="0">
              <a:latin typeface="Palatino Linotype" pitchFamily="18" charset="0"/>
            </a:endParaRPr>
          </a:p>
          <a:p>
            <a:pPr algn="ctr" fontAlgn="base">
              <a:buNone/>
            </a:pPr>
            <a:r>
              <a:rPr lang="pt-BR" sz="1600" b="1" dirty="0" smtClean="0">
                <a:latin typeface="Palatino Linotype" pitchFamily="18" charset="0"/>
              </a:rPr>
              <a:t>Coordenação Pedagógica</a:t>
            </a:r>
          </a:p>
          <a:p>
            <a:pPr algn="just" fontAlgn="base"/>
            <a:endParaRPr lang="pt-BR" sz="1600" dirty="0" smtClean="0">
              <a:latin typeface="Palatino Linotype" pitchFamily="18" charset="0"/>
            </a:endParaRPr>
          </a:p>
          <a:p>
            <a:pPr algn="just" fontAlgn="base"/>
            <a:r>
              <a:rPr lang="pt-BR" sz="1600" dirty="0" smtClean="0">
                <a:latin typeface="Palatino Linotype" pitchFamily="18" charset="0"/>
              </a:rPr>
              <a:t>- Oferecer condições para que os professores possam trabalhar de forma coletiva as propostas curriculares;</a:t>
            </a:r>
          </a:p>
          <a:p>
            <a:pPr algn="just" fontAlgn="base"/>
            <a:r>
              <a:rPr lang="pt-BR" sz="1600" dirty="0" smtClean="0">
                <a:latin typeface="Palatino Linotype" pitchFamily="18" charset="0"/>
              </a:rPr>
              <a:t>- Facilitar para que o professor aprofunde seus conhecimentos em sua área específica;</a:t>
            </a:r>
          </a:p>
          <a:p>
            <a:pPr algn="just" fontAlgn="base"/>
            <a:r>
              <a:rPr lang="pt-BR" sz="1600" dirty="0" smtClean="0">
                <a:latin typeface="Palatino Linotype" pitchFamily="18" charset="0"/>
              </a:rPr>
              <a:t>- Auxiliar o professor a ser reflexivo e crítico em sua prática.</a:t>
            </a:r>
          </a:p>
          <a:p>
            <a:pPr algn="just" fontAlgn="base"/>
            <a:endParaRPr lang="pt-BR" sz="1600" dirty="0" smtClean="0">
              <a:latin typeface="Palatino Linotype" pitchFamily="18" charset="0"/>
            </a:endParaRPr>
          </a:p>
          <a:p>
            <a:pPr algn="ctr" fontAlgn="base"/>
            <a:r>
              <a:rPr lang="pt-BR" sz="1600" b="1" dirty="0" smtClean="0">
                <a:latin typeface="Palatino Linotype" pitchFamily="18" charset="0"/>
              </a:rPr>
              <a:t>Assessor Pedagógico</a:t>
            </a:r>
          </a:p>
          <a:p>
            <a:pPr algn="ctr" fontAlgn="base"/>
            <a:endParaRPr lang="pt-BR" sz="1600" b="1" dirty="0" smtClean="0">
              <a:latin typeface="Palatino Linotype" pitchFamily="18" charset="0"/>
            </a:endParaRPr>
          </a:p>
          <a:p>
            <a:pPr algn="just" fontAlgn="base"/>
            <a:r>
              <a:rPr lang="pt-BR" sz="1600" dirty="0" smtClean="0">
                <a:latin typeface="Palatino Linotype" pitchFamily="18" charset="0"/>
              </a:rPr>
              <a:t>Desempenha um papel de acompanhamento, orientação e assessoramento das unidades escolares nas demandas junto aos órgãos centrais e na elaboração e execução da matriz curricular, calendário escolar e demais documentos necessários e de interesse da escola.</a:t>
            </a:r>
          </a:p>
          <a:p>
            <a:pPr algn="just" fontAlgn="base"/>
            <a:endParaRPr lang="pt-BR" sz="1600" b="1" dirty="0" smtClean="0">
              <a:latin typeface="Palatino Linotype" pitchFamily="18" charset="0"/>
            </a:endParaRPr>
          </a:p>
          <a:p>
            <a:pPr algn="ctr" fontAlgn="base"/>
            <a:r>
              <a:rPr lang="pt-BR" sz="1600" b="1" dirty="0" smtClean="0">
                <a:latin typeface="Palatino Linotype" pitchFamily="18" charset="0"/>
              </a:rPr>
              <a:t>O Tribunal de Constas de Minas Gerais</a:t>
            </a:r>
          </a:p>
          <a:p>
            <a:pPr algn="ctr" fontAlgn="base"/>
            <a:endParaRPr lang="pt-BR" sz="1600" b="1" dirty="0" smtClean="0">
              <a:latin typeface="Palatino Linotype" pitchFamily="18" charset="0"/>
            </a:endParaRPr>
          </a:p>
          <a:p>
            <a:pPr algn="just" fontAlgn="base"/>
            <a:r>
              <a:rPr lang="pt-BR" sz="1600" dirty="0" smtClean="0">
                <a:latin typeface="Palatino Linotype" pitchFamily="18" charset="0"/>
              </a:rPr>
              <a:t>[...] Não é possível esgotar o rol de atribuições do professor que atua como coordenador ou assessor pedagógico, sendo o bastante dizer - a título exemplificativo - que dentre essas atribuições encontram-se práticas escolares voltadas para elaboração, análise e desenvolvimento do processo de ensino e aprendizagem, de forma a buscar sempre a máxima efetividade dos métodos de transmissão de conhecimento [...] (TCE/MG – Consulta 880.540)</a:t>
            </a:r>
            <a:endParaRPr lang="pt-BR" sz="1600" b="1" dirty="0" smtClean="0">
              <a:latin typeface="Palatino Linotype"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51520" y="332656"/>
            <a:ext cx="8568952" cy="4031873"/>
          </a:xfrm>
          <a:prstGeom prst="rect">
            <a:avLst/>
          </a:prstGeom>
          <a:noFill/>
        </p:spPr>
        <p:txBody>
          <a:bodyPr wrap="square" rtlCol="0">
            <a:spAutoFit/>
          </a:bodyPr>
          <a:lstStyle/>
          <a:p>
            <a:endParaRPr lang="pt-BR" sz="1600" dirty="0" smtClean="0">
              <a:latin typeface="Palatino Linotype" pitchFamily="18" charset="0"/>
            </a:endParaRPr>
          </a:p>
          <a:p>
            <a:pPr algn="just"/>
            <a:endParaRPr lang="pt-BR" sz="1600" dirty="0" smtClean="0">
              <a:latin typeface="Palatino Linotype" pitchFamily="18" charset="0"/>
            </a:endParaRPr>
          </a:p>
          <a:p>
            <a:pPr algn="just"/>
            <a:r>
              <a:rPr lang="pt-BR" sz="1600" dirty="0" smtClean="0">
                <a:latin typeface="Palatino Linotype" pitchFamily="18" charset="0"/>
              </a:rPr>
              <a:t>Aposentadoria de professor não é aposentadoria especial, embora doutrina e jurisprudência insistam em chamá-la assim. </a:t>
            </a:r>
          </a:p>
          <a:p>
            <a:pPr algn="just"/>
            <a:endParaRPr lang="pt-BR" sz="1600" dirty="0" smtClean="0">
              <a:latin typeface="Palatino Linotype" pitchFamily="18" charset="0"/>
            </a:endParaRPr>
          </a:p>
          <a:p>
            <a:pPr algn="just"/>
            <a:r>
              <a:rPr lang="pt-BR" sz="1600" dirty="0" smtClean="0">
                <a:latin typeface="Palatino Linotype" pitchFamily="18" charset="0"/>
              </a:rPr>
              <a:t>O Supremo Tribunal Federal - STF - já disse:</a:t>
            </a:r>
          </a:p>
          <a:p>
            <a:pPr algn="just"/>
            <a:endParaRPr lang="pt-BR" sz="1600" dirty="0" smtClean="0">
              <a:latin typeface="Palatino Linotype" pitchFamily="18" charset="0"/>
            </a:endParaRPr>
          </a:p>
          <a:p>
            <a:pPr algn="just"/>
            <a:r>
              <a:rPr lang="pt-BR" sz="1600" dirty="0" smtClean="0">
                <a:latin typeface="Palatino Linotype" pitchFamily="18" charset="0"/>
              </a:rPr>
              <a:t>“No regime anterior à Emenda Constitucional 18/1981, a atividade de professor era considerada como especial (Decreto 53.831/1964, Anexo, Item 2.1.4). Foi a partir dessa emenda que </a:t>
            </a:r>
            <a:r>
              <a:rPr lang="pt-BR" sz="1600" b="1" dirty="0" smtClean="0">
                <a:solidFill>
                  <a:srgbClr val="FF0000"/>
                </a:solidFill>
                <a:latin typeface="Palatino Linotype" pitchFamily="18" charset="0"/>
              </a:rPr>
              <a:t>a aposentadoria do professor passou a ser espécie de benefício por tempo de contribuição, com o requisito etário reduzido, e não mais uma aposentadoria especial.</a:t>
            </a:r>
            <a:r>
              <a:rPr lang="pt-BR" sz="1600" dirty="0" smtClean="0">
                <a:latin typeface="Palatino Linotype" pitchFamily="18" charset="0"/>
              </a:rPr>
              <a:t>” (ARE 742.005-</a:t>
            </a:r>
            <a:r>
              <a:rPr lang="pt-BR" sz="1600" dirty="0" err="1" smtClean="0">
                <a:latin typeface="Palatino Linotype" pitchFamily="18" charset="0"/>
              </a:rPr>
              <a:t>AgR</a:t>
            </a:r>
            <a:r>
              <a:rPr lang="pt-BR" sz="1600" dirty="0" smtClean="0">
                <a:latin typeface="Palatino Linotype" pitchFamily="18" charset="0"/>
              </a:rPr>
              <a:t>, rel. min. </a:t>
            </a:r>
            <a:r>
              <a:rPr lang="pt-BR" sz="1600" dirty="0" err="1" smtClean="0">
                <a:latin typeface="Palatino Linotype" pitchFamily="18" charset="0"/>
              </a:rPr>
              <a:t>Teori</a:t>
            </a:r>
            <a:r>
              <a:rPr lang="pt-BR" sz="1600" dirty="0" smtClean="0">
                <a:latin typeface="Palatino Linotype" pitchFamily="18" charset="0"/>
              </a:rPr>
              <a:t> Zavascki, julgamento em 18-3-2014, Segunda Turma, </a:t>
            </a:r>
            <a:r>
              <a:rPr lang="pt-BR" sz="1600" i="1" dirty="0" smtClean="0">
                <a:latin typeface="Palatino Linotype" pitchFamily="18" charset="0"/>
              </a:rPr>
              <a:t>DJE </a:t>
            </a:r>
            <a:r>
              <a:rPr lang="pt-BR" sz="1600" dirty="0" smtClean="0">
                <a:latin typeface="Palatino Linotype" pitchFamily="18" charset="0"/>
              </a:rPr>
              <a:t>de 1º-4-2014). Vide: ADI 3.772, rel. p/ o ac. Min. Ricardo </a:t>
            </a:r>
            <a:r>
              <a:rPr lang="pt-BR" sz="1600" dirty="0" err="1" smtClean="0">
                <a:latin typeface="Palatino Linotype" pitchFamily="18" charset="0"/>
              </a:rPr>
              <a:t>Lewandowski</a:t>
            </a:r>
            <a:r>
              <a:rPr lang="pt-BR" sz="1600" dirty="0" smtClean="0">
                <a:latin typeface="Palatino Linotype" pitchFamily="18" charset="0"/>
              </a:rPr>
              <a:t>, julgamento em 29-10-2008, Plenário, </a:t>
            </a:r>
            <a:r>
              <a:rPr lang="pt-BR" sz="1600" i="1" dirty="0" smtClean="0">
                <a:latin typeface="Palatino Linotype" pitchFamily="18" charset="0"/>
              </a:rPr>
              <a:t>DJE </a:t>
            </a:r>
            <a:r>
              <a:rPr lang="pt-BR" sz="1600" dirty="0" smtClean="0">
                <a:latin typeface="Palatino Linotype" pitchFamily="18" charset="0"/>
              </a:rPr>
              <a:t>de 29-10-2009.</a:t>
            </a:r>
          </a:p>
          <a:p>
            <a:endParaRPr lang="pt-BR" sz="1600" dirty="0" smtClean="0">
              <a:latin typeface="Palatino Linotype" pitchFamily="18" charset="0"/>
            </a:endParaRPr>
          </a:p>
          <a:p>
            <a:endParaRPr lang="pt-BR" sz="1600" dirty="0">
              <a:latin typeface="Palatino Linotype"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23528" y="332656"/>
            <a:ext cx="8496944" cy="6555641"/>
          </a:xfrm>
          <a:prstGeom prst="rect">
            <a:avLst/>
          </a:prstGeom>
          <a:noFill/>
        </p:spPr>
        <p:txBody>
          <a:bodyPr wrap="square" rtlCol="0">
            <a:spAutoFit/>
          </a:bodyPr>
          <a:lstStyle/>
          <a:p>
            <a:pPr algn="ctr"/>
            <a:r>
              <a:rPr lang="pt-BR" sz="1400" b="1" dirty="0" smtClean="0">
                <a:latin typeface="Palatino Linotype" pitchFamily="18" charset="0"/>
              </a:rPr>
              <a:t>Entendimento Jurisprudencial</a:t>
            </a:r>
          </a:p>
          <a:p>
            <a:pPr algn="just"/>
            <a:endParaRPr lang="pt-BR" sz="1400" dirty="0" smtClean="0">
              <a:latin typeface="Palatino Linotype" pitchFamily="18" charset="0"/>
            </a:endParaRPr>
          </a:p>
          <a:p>
            <a:pPr algn="just"/>
            <a:r>
              <a:rPr lang="pt-BR" sz="1400" dirty="0" smtClean="0">
                <a:latin typeface="Palatino Linotype" pitchFamily="18" charset="0"/>
              </a:rPr>
              <a:t>ADMINISTRATIVO. CARREIRA DE MAGISTÉRIO. APOSENTADORIA ESPECIAL. CONTAGEM DE TEMPO DE SERVIÇO EXERCIDO NAS FUNÇÕES DE DIREÇÃO, COORDENAÇÃO E ASSESSORAMENTO PEDAGÓGICO. POSSIBILIDADE. 1. Para efeito de aposentadoria especial de Professores, prevista no art. 40 , III , a e § 5º da Constituição Federal, computa-se o tempo de efetivo exercício de magistério, o que abrange, além do serviço prestado dentro de sala de aula, as funções de direção, coordenação e assessoramento pedagógico, </a:t>
            </a:r>
            <a:r>
              <a:rPr lang="pt-BR" sz="1400" b="1" dirty="0" smtClean="0">
                <a:solidFill>
                  <a:srgbClr val="FF0000"/>
                </a:solidFill>
                <a:latin typeface="Palatino Linotype" pitchFamily="18" charset="0"/>
              </a:rPr>
              <a:t>desde que exercidos em estabelecimento de ensino básico, por Professores de carreira, </a:t>
            </a:r>
            <a:r>
              <a:rPr lang="pt-BR" sz="1400" b="1" u="sng" dirty="0" smtClean="0">
                <a:solidFill>
                  <a:srgbClr val="FF0000"/>
                </a:solidFill>
                <a:latin typeface="Palatino Linotype" pitchFamily="18" charset="0"/>
              </a:rPr>
              <a:t>excluídos os especialistas em educação</a:t>
            </a:r>
            <a:r>
              <a:rPr lang="pt-BR" sz="1400" dirty="0" smtClean="0">
                <a:latin typeface="Palatino Linotype" pitchFamily="18" charset="0"/>
              </a:rPr>
              <a:t>. Precedentes desta Corte e do Supremo Tribunal Federal. 2. Agravo regimental </a:t>
            </a:r>
            <a:r>
              <a:rPr lang="pt-BR" sz="1400" dirty="0" err="1" smtClean="0">
                <a:latin typeface="Palatino Linotype" pitchFamily="18" charset="0"/>
              </a:rPr>
              <a:t>improvido</a:t>
            </a:r>
            <a:r>
              <a:rPr lang="pt-BR" sz="1400" dirty="0" smtClean="0">
                <a:latin typeface="Palatino Linotype" pitchFamily="18" charset="0"/>
              </a:rPr>
              <a:t>. (STJ - AGRAVO REGIMENTAL NO RECURSO EM MANDADO DE SEGURANÇA </a:t>
            </a:r>
            <a:r>
              <a:rPr lang="pt-BR" sz="1400" dirty="0" err="1" smtClean="0">
                <a:latin typeface="Palatino Linotype" pitchFamily="18" charset="0"/>
              </a:rPr>
              <a:t>AgRg</a:t>
            </a:r>
            <a:r>
              <a:rPr lang="pt-BR" sz="1400" dirty="0" smtClean="0">
                <a:latin typeface="Palatino Linotype" pitchFamily="18" charset="0"/>
              </a:rPr>
              <a:t> no RMS 27797 SC 2008/0207710-1 (STJ) Data de publicação: 08/04/2011)</a:t>
            </a:r>
          </a:p>
          <a:p>
            <a:pPr algn="just"/>
            <a:r>
              <a:rPr lang="pt-BR" sz="1400" dirty="0" smtClean="0">
                <a:latin typeface="Palatino Linotype" pitchFamily="18" charset="0"/>
              </a:rPr>
              <a:t> </a:t>
            </a:r>
          </a:p>
          <a:p>
            <a:pPr algn="just"/>
            <a:r>
              <a:rPr lang="pt-BR" sz="1400" dirty="0" smtClean="0">
                <a:latin typeface="Palatino Linotype" pitchFamily="18" charset="0"/>
              </a:rPr>
              <a:t>ADMINISTRATIVO. AGRAVO REGIMENTAL NO AGRAVO DE INSTRUMENTO. PROFESSOR. CONTAGEM DO PERÍODO DE REALIZAÇÃO DE PÓS-GRADUAÇÃO PARA FINS DE APOSENTADORIA ESPECIAL. IMPOSSIBILIDADE. PRECEDENTES. ANÁLISE DE DIREITO LOCAL. INVIABILIDADE. SÚMULA 280 DO STF. 1. A jurisprudência do STF é no sentido de que “a função de magistério não se circunscreve apenas ao trabalho em sala de aula, abrangendo também a preparação de aulas, a correção de provas, o atendimento aos pais e alunos, a coordenação e o assessoramento pedagógico e, ainda, a direção de unidade escolar”, uma vez que “as funções de direção, coordenação e assessoramento pedagógico integram a carreira do magistério, desde que exercidos, em estabelecimentos de ensino básico, por professores de carreira, </a:t>
            </a:r>
            <a:r>
              <a:rPr lang="pt-BR" sz="1400" b="1" dirty="0" smtClean="0">
                <a:solidFill>
                  <a:srgbClr val="FF0000"/>
                </a:solidFill>
                <a:latin typeface="Palatino Linotype" pitchFamily="18" charset="0"/>
              </a:rPr>
              <a:t>excluídos os especialistas em educação</a:t>
            </a:r>
            <a:r>
              <a:rPr lang="pt-BR" sz="1400" dirty="0" smtClean="0">
                <a:latin typeface="Palatino Linotype" pitchFamily="18" charset="0"/>
              </a:rPr>
              <a:t>, fazendo jus aqueles que as desempenham ao regime especial de aposentadoria estabelecido nos </a:t>
            </a:r>
            <a:r>
              <a:rPr lang="pt-BR" sz="1400" dirty="0" err="1" smtClean="0">
                <a:latin typeface="Palatino Linotype" pitchFamily="18" charset="0"/>
              </a:rPr>
              <a:t>arts</a:t>
            </a:r>
            <a:r>
              <a:rPr lang="pt-BR" sz="1400" dirty="0" smtClean="0">
                <a:latin typeface="Palatino Linotype" pitchFamily="18" charset="0"/>
              </a:rPr>
              <a:t>. 40, § 5º, e 201, § 8º, da Constituição Federal” (ADI 3.772/DF, rel. Min. Ricardo </a:t>
            </a:r>
            <a:r>
              <a:rPr lang="pt-BR" sz="1400" dirty="0" err="1" smtClean="0">
                <a:latin typeface="Palatino Linotype" pitchFamily="18" charset="0"/>
              </a:rPr>
              <a:t>Lewandowski</a:t>
            </a:r>
            <a:r>
              <a:rPr lang="pt-BR" sz="1400" dirty="0" smtClean="0">
                <a:latin typeface="Palatino Linotype" pitchFamily="18" charset="0"/>
              </a:rPr>
              <a:t>, Tribunal Pleno, </a:t>
            </a:r>
            <a:r>
              <a:rPr lang="pt-BR" sz="1400" dirty="0" err="1" smtClean="0">
                <a:latin typeface="Palatino Linotype" pitchFamily="18" charset="0"/>
              </a:rPr>
              <a:t>DJe</a:t>
            </a:r>
            <a:r>
              <a:rPr lang="pt-BR" sz="1400" dirty="0" smtClean="0">
                <a:latin typeface="Palatino Linotype" pitchFamily="18" charset="0"/>
              </a:rPr>
              <a:t> de 27/03/2009). 2. Nesses limites, </a:t>
            </a:r>
            <a:r>
              <a:rPr lang="pt-BR" sz="1400" b="1" dirty="0" smtClean="0">
                <a:solidFill>
                  <a:srgbClr val="FF0000"/>
                </a:solidFill>
                <a:latin typeface="Palatino Linotype" pitchFamily="18" charset="0"/>
              </a:rPr>
              <a:t>não é cabível enquadrar o afastamento para a realização de curso de pós-graduação como exercício de magistério, para fins de contagem de tempo para a aposentadoria especial</a:t>
            </a:r>
            <a:r>
              <a:rPr lang="pt-BR" sz="1400" dirty="0" smtClean="0">
                <a:solidFill>
                  <a:srgbClr val="FF0000"/>
                </a:solidFill>
                <a:latin typeface="Palatino Linotype" pitchFamily="18" charset="0"/>
              </a:rPr>
              <a:t>.</a:t>
            </a:r>
            <a:r>
              <a:rPr lang="pt-BR" sz="1400" dirty="0" smtClean="0">
                <a:latin typeface="Palatino Linotype" pitchFamily="18" charset="0"/>
              </a:rPr>
              <a:t> 3. Não há como examinar legislação local com o fim de incluir essa atividade na contagem do tempo de serviço especial (Súmula 280/STF). 4. Agravo regimental a que se nega provimento (</a:t>
            </a:r>
            <a:r>
              <a:rPr lang="pt-BR" sz="1400" dirty="0" err="1" smtClean="0">
                <a:latin typeface="Palatino Linotype" pitchFamily="18" charset="0"/>
              </a:rPr>
              <a:t>Ag</a:t>
            </a:r>
            <a:r>
              <a:rPr lang="pt-BR" sz="1400" dirty="0" smtClean="0">
                <a:latin typeface="Palatino Linotype" pitchFamily="18" charset="0"/>
              </a:rPr>
              <a:t>. Reg. no Agravo de Instrumento 455.717 São Paulo, Segunda Turma do Superior Tribunal de Justiça, Relator Min. </a:t>
            </a:r>
            <a:r>
              <a:rPr lang="pt-BR" sz="1400" dirty="0" err="1" smtClean="0">
                <a:latin typeface="Palatino Linotype" pitchFamily="18" charset="0"/>
              </a:rPr>
              <a:t>Teori</a:t>
            </a:r>
            <a:r>
              <a:rPr lang="pt-BR" sz="1400" dirty="0" smtClean="0">
                <a:latin typeface="Palatino Linotype" pitchFamily="18" charset="0"/>
              </a:rPr>
              <a:t> Zavascki, julgado em 04/06/2013)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23528" y="260648"/>
            <a:ext cx="8640960" cy="6986528"/>
          </a:xfrm>
          <a:prstGeom prst="rect">
            <a:avLst/>
          </a:prstGeom>
          <a:noFill/>
        </p:spPr>
        <p:txBody>
          <a:bodyPr wrap="square" rtlCol="0">
            <a:spAutoFit/>
          </a:bodyPr>
          <a:lstStyle/>
          <a:p>
            <a:pPr algn="just"/>
            <a:r>
              <a:rPr lang="pt-BR" sz="1400" dirty="0" smtClean="0">
                <a:latin typeface="Palatino Linotype" pitchFamily="18" charset="0"/>
              </a:rPr>
              <a:t>APELAÇÃO CÍVEL. AÇÃO ORDINÁRIA. SERVIDOR PÚBLICO. ESTADO DO RIO GRANDE DO SUL. APOSENTADORIA ESPECIAL PARA PROFESSOR. LICENÇA PARA QUALIFICAÇÃO PROFISSIONAL. AVERBAÇÃO COMO TEMPO DE SERVIÇO. </a:t>
            </a:r>
            <a:r>
              <a:rPr lang="pt-BR" sz="1400" b="1" dirty="0" smtClean="0">
                <a:solidFill>
                  <a:srgbClr val="FF0000"/>
                </a:solidFill>
                <a:latin typeface="Palatino Linotype" pitchFamily="18" charset="0"/>
              </a:rPr>
              <a:t>A licença para qualificação profissional</a:t>
            </a:r>
            <a:r>
              <a:rPr lang="pt-BR" sz="1400" dirty="0" smtClean="0">
                <a:solidFill>
                  <a:srgbClr val="FF0000"/>
                </a:solidFill>
                <a:latin typeface="Palatino Linotype" pitchFamily="18" charset="0"/>
              </a:rPr>
              <a:t> </a:t>
            </a:r>
            <a:r>
              <a:rPr lang="pt-BR" sz="1400" dirty="0" smtClean="0">
                <a:latin typeface="Palatino Linotype" pitchFamily="18" charset="0"/>
              </a:rPr>
              <a:t>(art. 91, da Lei nº 6.672/74) concedida à professora estadual, em que pese garanta a remuneração e o tempo de serviço no período de afastamento, </a:t>
            </a:r>
            <a:r>
              <a:rPr lang="pt-BR" sz="1400" b="1" dirty="0" smtClean="0">
                <a:solidFill>
                  <a:srgbClr val="FF0000"/>
                </a:solidFill>
                <a:latin typeface="Palatino Linotype" pitchFamily="18" charset="0"/>
              </a:rPr>
              <a:t>não autoriza averbação para fins de aposentadoria especial, pois não se enquadra no conceito de “funções do Magistério”</a:t>
            </a:r>
            <a:r>
              <a:rPr lang="pt-BR" sz="1400" dirty="0" smtClean="0">
                <a:latin typeface="Palatino Linotype" pitchFamily="18" charset="0"/>
              </a:rPr>
              <a:t>, consoante já definiu o STF no julgamento da ADI nº 3.772, o que, aliás, importaria na admissão da contagem de tempo de contribuição fictício (CF, art. 40, § 10). RECURSO DESPROVIDO. (Apelação Cível Nº 70048061568, Terceira Câmara Cível, Tribunal de Justiça do RS, Relator: </a:t>
            </a:r>
            <a:r>
              <a:rPr lang="pt-BR" sz="1400" dirty="0" err="1" smtClean="0">
                <a:latin typeface="Palatino Linotype" pitchFamily="18" charset="0"/>
              </a:rPr>
              <a:t>Rogerio</a:t>
            </a:r>
            <a:r>
              <a:rPr lang="pt-BR" sz="1400" dirty="0" smtClean="0">
                <a:latin typeface="Palatino Linotype" pitchFamily="18" charset="0"/>
              </a:rPr>
              <a:t> Gesta Leal, Julgado em 02/08/2012)</a:t>
            </a:r>
          </a:p>
          <a:p>
            <a:pPr algn="just"/>
            <a:r>
              <a:rPr lang="pt-BR" sz="1400" dirty="0" smtClean="0">
                <a:latin typeface="Palatino Linotype" pitchFamily="18" charset="0"/>
              </a:rPr>
              <a:t> </a:t>
            </a:r>
          </a:p>
          <a:p>
            <a:pPr algn="just"/>
            <a:r>
              <a:rPr lang="pt-BR" sz="1400" dirty="0" smtClean="0">
                <a:latin typeface="Palatino Linotype" pitchFamily="18" charset="0"/>
              </a:rPr>
              <a:t>MANDADO DE SEGURANÇA - PROFESSOR ESTADUAL O QUAL PRETENDE CONSIDERAR O TEMPO DE SERVIÇO PRESTADO EM FUNÇÕES GRATIFICADAS E EM CARGOS COMISSIONADOS PARA OBTENÇÃO DE APOSENTADORIA ESPECIAL - PLEITO FUNDADO NA APLICAÇÃO DA LEI 11.301/06 - IMPOSSIBILIDADE QUANTO AO EXERCÍCIO DAS FUNÇÕES DE RESPONSÁVEL POR TURNO, RESPONSÁVEL POR BIBLIOTECA E DE LICENÇA PARA PRESTAÇÃO DE SERVIÇOS AO CENTRO DE EDUCAÇÃO DE JOVENS E ADULTOS - AUSÊNCIA DE PROVA PRÉ-CONSTITUÍDA ACERCA DO DIREITO LÍQUIDO E CERTO – NÃO DEMONSTRAÇÃO DE QUE ESTAS FUNÇÕES POSSUEM NATUREZA DIRETIVA, COORDENATIVA OU DE ASSESSORAMENTO - PRETENSÃO, ADEMAIS, DO CÔMPUTO DO TEMPO EM QUE ESTEVE EM LICENÇA PARA CONCORRER A CARGO ELETIVO - INVIABILIDADE ANTE A NÃO ABRANGÊNCIA LEGAL - ORDEM DENEGADA. - Conquanto o impetrante comprove possuir 30 anos de serviço, </a:t>
            </a:r>
            <a:r>
              <a:rPr lang="pt-BR" sz="1400" b="1" dirty="0" smtClean="0">
                <a:solidFill>
                  <a:srgbClr val="FF0000"/>
                </a:solidFill>
                <a:latin typeface="Palatino Linotype" pitchFamily="18" charset="0"/>
              </a:rPr>
              <a:t>o certo é que os períodos concernentes às funções de responsável por turno, responsável por biblioteca e de prestação de serviços para centro de educação de jovens e adultos, </a:t>
            </a:r>
            <a:r>
              <a:rPr lang="pt-BR" sz="1400" b="1" u="sng" dirty="0" smtClean="0">
                <a:solidFill>
                  <a:srgbClr val="FF0000"/>
                </a:solidFill>
                <a:latin typeface="Palatino Linotype" pitchFamily="18" charset="0"/>
              </a:rPr>
              <a:t>não podem ser computadas para efeitos de aposentadoria especial</a:t>
            </a:r>
            <a:r>
              <a:rPr lang="pt-BR" sz="1400" dirty="0" smtClean="0">
                <a:latin typeface="Palatino Linotype" pitchFamily="18" charset="0"/>
              </a:rPr>
              <a:t>, uma vez que não é possível aferir, ao menos por esta via, já que inviável a dilação probatória, se tais funções se igualam ou não a função de magistério, de direção de unidade escolar, de coordenação ou assessoramento pedagógico, pois ausente nos autos a demonstração das atribuições dos cargos desenvolvidos. - “A Constituição da República, em seu artigo 38, somente autoriza, para fins de contagem de tempo de serviço público, o período de afastamento de servidor para o exercício de mandato eletivo, não se compreendendo, em sua exegese, o período para se concorrer ao cargo eletivo. (RMS 6259/RS, rel. Min. Vicente Leal)". (MS 2009.075094-4, Capital - Tribunal de Justiça de Santa Catarina, Rel. Des. Sérgio Roberto </a:t>
            </a:r>
            <a:r>
              <a:rPr lang="pt-BR" sz="1400" dirty="0" err="1" smtClean="0">
                <a:latin typeface="Palatino Linotype" pitchFamily="18" charset="0"/>
              </a:rPr>
              <a:t>Baasch</a:t>
            </a:r>
            <a:r>
              <a:rPr lang="pt-BR" sz="1400" dirty="0" smtClean="0">
                <a:latin typeface="Palatino Linotype" pitchFamily="18" charset="0"/>
              </a:rPr>
              <a:t> Luz, julgado em 05/04/2001)</a:t>
            </a:r>
          </a:p>
          <a:p>
            <a:pPr algn="just"/>
            <a:endParaRPr lang="pt-BR" sz="14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23528" y="332656"/>
            <a:ext cx="8424936" cy="4832092"/>
          </a:xfrm>
          <a:prstGeom prst="rect">
            <a:avLst/>
          </a:prstGeom>
          <a:noFill/>
        </p:spPr>
        <p:txBody>
          <a:bodyPr wrap="square" rtlCol="0">
            <a:spAutoFit/>
          </a:bodyPr>
          <a:lstStyle/>
          <a:p>
            <a:pPr algn="just"/>
            <a:r>
              <a:rPr lang="pt-BR" sz="1400" dirty="0" smtClean="0">
                <a:latin typeface="Palatino Linotype" pitchFamily="18" charset="0"/>
              </a:rPr>
              <a:t>MÉRITO. PROFESSORA ESTADUAL. APOSENTADORIA ESPECIAL. PRETENDIDA AVERBAÇÃO DO PERÍODO EM QUE ESTEVE EM READAPTAÇÃO PARA FINS DE CÔMPUTO ESPECIAL. POSSIBILIDADE. NOVEL ENTENDIMENTO DO STF COM A ADI 3772/DF. “O Grupo de Câmara de Direito Público desta Corte de Justiça, sustentado na decisão da Ministra </a:t>
            </a:r>
            <a:r>
              <a:rPr lang="pt-BR" sz="1400" dirty="0" err="1" smtClean="0">
                <a:latin typeface="Palatino Linotype" pitchFamily="18" charset="0"/>
              </a:rPr>
              <a:t>Cármem</a:t>
            </a:r>
            <a:r>
              <a:rPr lang="pt-BR" sz="1400" dirty="0" smtClean="0">
                <a:latin typeface="Palatino Linotype" pitchFamily="18" charset="0"/>
              </a:rPr>
              <a:t> Lúcia, decidiu em 21/07/2009, por votação unânime, quando do julgamento dos Embargos de Declaração em Mandado de Segurança nº 2007.046184-5/0002.00, da Capital, relatado pelo eminente Des. Vanderlei </a:t>
            </a:r>
            <a:r>
              <a:rPr lang="pt-BR" sz="1400" dirty="0" err="1" smtClean="0">
                <a:latin typeface="Palatino Linotype" pitchFamily="18" charset="0"/>
              </a:rPr>
              <a:t>Romer</a:t>
            </a:r>
            <a:r>
              <a:rPr lang="pt-BR" sz="1400" dirty="0" smtClean="0">
                <a:latin typeface="Palatino Linotype" pitchFamily="18" charset="0"/>
              </a:rPr>
              <a:t>, que </a:t>
            </a:r>
            <a:r>
              <a:rPr lang="pt-BR" sz="1400" b="1" dirty="0" smtClean="0">
                <a:latin typeface="Palatino Linotype" pitchFamily="18" charset="0"/>
              </a:rPr>
              <a:t>o </a:t>
            </a:r>
            <a:r>
              <a:rPr lang="pt-BR" sz="1400" b="1" dirty="0" smtClean="0">
                <a:solidFill>
                  <a:srgbClr val="FF0000"/>
                </a:solidFill>
                <a:latin typeface="Palatino Linotype" pitchFamily="18" charset="0"/>
              </a:rPr>
              <a:t>professor readaptado por motivo de saúde tem direito líquido e certo de computar para fins de aposentadoria especial o tempo de serviço em que esteve readaptado</a:t>
            </a:r>
            <a:r>
              <a:rPr lang="pt-BR" sz="1400" dirty="0" smtClean="0">
                <a:latin typeface="Palatino Linotype" pitchFamily="18" charset="0"/>
              </a:rPr>
              <a:t>, vale dizer, exercendo atividades administrativas/burocráticas fora da sala de aula” (RN em MS 2011.030375-9, Rel. Des. José </a:t>
            </a:r>
            <a:r>
              <a:rPr lang="pt-BR" sz="1400" dirty="0" err="1" smtClean="0">
                <a:latin typeface="Palatino Linotype" pitchFamily="18" charset="0"/>
              </a:rPr>
              <a:t>Volpato</a:t>
            </a:r>
            <a:r>
              <a:rPr lang="pt-BR" sz="1400" dirty="0" smtClean="0">
                <a:latin typeface="Palatino Linotype" pitchFamily="18" charset="0"/>
              </a:rPr>
              <a:t> de Souza, Tribunal de Justiça de Santa Catarina, julgado em 10/01/2012)</a:t>
            </a:r>
          </a:p>
          <a:p>
            <a:pPr algn="just"/>
            <a:endParaRPr lang="pt-BR" sz="1400" dirty="0" smtClean="0">
              <a:latin typeface="Palatino Linotype" pitchFamily="18" charset="0"/>
            </a:endParaRPr>
          </a:p>
          <a:p>
            <a:pPr algn="ctr"/>
            <a:endParaRPr lang="pt-BR" sz="1400" b="1" dirty="0" smtClean="0">
              <a:latin typeface="Palatino Linotype" pitchFamily="18" charset="0"/>
            </a:endParaRPr>
          </a:p>
          <a:p>
            <a:pPr algn="ctr"/>
            <a:r>
              <a:rPr lang="pt-BR" sz="1400" b="1" dirty="0" smtClean="0">
                <a:latin typeface="Palatino Linotype" pitchFamily="18" charset="0"/>
              </a:rPr>
              <a:t>Impossibilidade de Averbação proporcional de tempo de serviço prestado na função de magistério</a:t>
            </a:r>
          </a:p>
          <a:p>
            <a:pPr algn="just"/>
            <a:endParaRPr lang="pt-BR" sz="1400" dirty="0" smtClean="0">
              <a:latin typeface="Palatino Linotype" pitchFamily="18" charset="0"/>
            </a:endParaRPr>
          </a:p>
          <a:p>
            <a:pPr algn="just"/>
            <a:r>
              <a:rPr lang="pt-BR" sz="1400" dirty="0" smtClean="0">
                <a:latin typeface="Palatino Linotype" pitchFamily="18" charset="0"/>
              </a:rPr>
              <a:t>EMENTA Agravo regimental no recurso extraordinário com gravo. Magistério. Aposentadoria. Tempo de serviço especial. Conversão em tempo de serviço comum. Impossibilidade. Precedentes. 1. É firme o entendimento desta Corte no sentido de que, para efeito de aposentadoria, </a:t>
            </a:r>
            <a:r>
              <a:rPr lang="pt-BR" sz="1400" b="1" dirty="0" smtClean="0">
                <a:solidFill>
                  <a:srgbClr val="FF0000"/>
                </a:solidFill>
                <a:latin typeface="Palatino Linotype" pitchFamily="18" charset="0"/>
              </a:rPr>
              <a:t>não é possível a conversão do tempo de magistério em tempo de exercício comum.</a:t>
            </a:r>
            <a:r>
              <a:rPr lang="pt-BR" sz="1400" dirty="0" smtClean="0">
                <a:solidFill>
                  <a:srgbClr val="FF0000"/>
                </a:solidFill>
                <a:latin typeface="Palatino Linotype" pitchFamily="18" charset="0"/>
              </a:rPr>
              <a:t> </a:t>
            </a:r>
            <a:r>
              <a:rPr lang="pt-BR" sz="1400" dirty="0" smtClean="0">
                <a:latin typeface="Palatino Linotype" pitchFamily="18" charset="0"/>
              </a:rPr>
              <a:t>2. Agravo regimental não provido. (ARE 703551 </a:t>
            </a:r>
            <a:r>
              <a:rPr lang="pt-BR" sz="1400" dirty="0" err="1" smtClean="0">
                <a:latin typeface="Palatino Linotype" pitchFamily="18" charset="0"/>
              </a:rPr>
              <a:t>AgR</a:t>
            </a:r>
            <a:r>
              <a:rPr lang="pt-BR" sz="1400" dirty="0" smtClean="0">
                <a:latin typeface="Palatino Linotype" pitchFamily="18" charset="0"/>
              </a:rPr>
              <a:t> / RS - RIO GRANDE DO SUL. AG.REG. NO RECURSO EXTRAORDINÁRIO COM AGRAVO. Relator(a): Min. DIAS TOFFOLI Julgamento: 30/10/2012. Órgão Julgador: Primeira Turma) </a:t>
            </a:r>
          </a:p>
          <a:p>
            <a:pPr algn="just"/>
            <a:endParaRPr lang="pt-BR" sz="1400" dirty="0" smtClean="0">
              <a:latin typeface="Palatino Linotype" pitchFamily="18" charset="0"/>
            </a:endParaRPr>
          </a:p>
          <a:p>
            <a:pPr algn="just"/>
            <a:endParaRPr lang="pt-BR" sz="1400" dirty="0" smtClean="0">
              <a:latin typeface="Palatino Linotype"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51520" y="188640"/>
            <a:ext cx="8712968" cy="4616648"/>
          </a:xfrm>
          <a:prstGeom prst="rect">
            <a:avLst/>
          </a:prstGeom>
          <a:noFill/>
        </p:spPr>
        <p:txBody>
          <a:bodyPr wrap="square" rtlCol="0">
            <a:spAutoFit/>
          </a:bodyPr>
          <a:lstStyle/>
          <a:p>
            <a:pPr algn="just"/>
            <a:endParaRPr lang="pt-BR" sz="1400" dirty="0" smtClean="0">
              <a:latin typeface="Palatino Linotype" pitchFamily="18" charset="0"/>
            </a:endParaRPr>
          </a:p>
          <a:p>
            <a:pPr algn="just"/>
            <a:r>
              <a:rPr lang="pt-BR" sz="1400" dirty="0" smtClean="0">
                <a:latin typeface="Palatino Linotype" pitchFamily="18" charset="0"/>
              </a:rPr>
              <a:t>AÇÃO DIRETA DE INCONSTITUCIONALIDADE. CONTAGEM PROPORCIONAL DO TEMPO DE SERVIÇO PRESTADO POR PROFESSORES PARA EFEITO DE CONTAGEM DE TEMPO PARA APOSENTADORIA COMUM. IMPUGNAÇÃO, PELO GOVERNADOR DO ESTADO, DO PAR. 4. DO ART. 38 DA CONSTITUIÇÃO ESTADUAL, QUE ASSIM DISPÕE: ‘NA CONTAGEM DO TEMPO DE SERVIÇO PARA A APOSENTADORIA DO SERVIDOR AOS TRINTA E CINCO ANOS DE SERVIÇO E DA SERVIDORA AOS TRINTA, O PERIODO DE EXERCÍCIO DE ATIVIDADES QUE ASSEGUREM DIREITO A APOSENTADORIA ESPECIAL SERÁ ACRESCIDO DE UM SEXTO E DE UM QUINTO, RESPECTIVAMENTE’. AÇÃO JULGADA PROCEDENTE. 1. O art. 40, III, ‘b’, da Constituição Federal, assegura o direito à aposentadoria especial, de forma que o tempo de efetivo exercício em funções de magistério e contado com o acréscimo de 1/6 (um sexto) e o da professora com o de 1/5 (um quinto), em relação ao tempo de serviço exigido para a aposentadoria comum (35 anos para o homem e 30 anos para a mulher: alínea ‘a’ do mesmo inciso e artigo). 2. </a:t>
            </a:r>
            <a:r>
              <a:rPr lang="pt-BR" sz="1400" b="1" dirty="0" smtClean="0">
                <a:solidFill>
                  <a:srgbClr val="FF0000"/>
                </a:solidFill>
                <a:latin typeface="Palatino Linotype" pitchFamily="18" charset="0"/>
              </a:rPr>
              <a:t>A expressão ‘efetivo exercício em funções de magistério’ (CF, art. 40, III, ‘b’) contem a exigência de que o direito à aposentadoria especial dos professores só se aperfeiçoa quando cumprido totalmente este especial requisito temporal no exercício das especificas funções de magistério, excluída qualquer outra. 3. Não é permitido ao constituinte estadual fundir normas que regem a contagem do tempo de serviço para as aposentadorias normal e especial, contando proporcionalmente o tempo de serviço exercido em funções diversas.</a:t>
            </a:r>
            <a:r>
              <a:rPr lang="pt-BR" sz="1400" dirty="0" smtClean="0">
                <a:solidFill>
                  <a:srgbClr val="FF0000"/>
                </a:solidFill>
                <a:latin typeface="Palatino Linotype" pitchFamily="18" charset="0"/>
              </a:rPr>
              <a:t> </a:t>
            </a:r>
            <a:r>
              <a:rPr lang="pt-BR" sz="1400" dirty="0" smtClean="0">
                <a:latin typeface="Palatino Linotype" pitchFamily="18" charset="0"/>
              </a:rPr>
              <a:t>4. Ação direta conhecida e julgada procedente, para declarar a inconstitucionalidade do par. 4. do art. 38 da Constituição do Estado do Rio Grande do Sul, eis que a norma do art. 40 da Constituição Federal e de observância obrigatória por todos os níveis de Poder. (ADI nº 178, Relator o Ministro Maurício Corrêa, Tribunal Pleno, DJ de 26/4/96)</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683568" y="1484784"/>
            <a:ext cx="8064896" cy="3046988"/>
          </a:xfrm>
          <a:prstGeom prst="rect">
            <a:avLst/>
          </a:prstGeom>
          <a:noFill/>
        </p:spPr>
        <p:txBody>
          <a:bodyPr wrap="square" rtlCol="0">
            <a:spAutoFit/>
          </a:bodyPr>
          <a:lstStyle/>
          <a:p>
            <a:pPr algn="ctr"/>
            <a:endParaRPr lang="pt-BR" sz="4800" b="1" dirty="0" smtClean="0">
              <a:solidFill>
                <a:schemeClr val="bg1">
                  <a:lumMod val="50000"/>
                </a:schemeClr>
              </a:solidFill>
              <a:effectLst>
                <a:outerShdw blurRad="38100" dist="38100" dir="2700000" algn="tl">
                  <a:srgbClr val="000000">
                    <a:alpha val="43137"/>
                  </a:srgbClr>
                </a:outerShdw>
              </a:effectLst>
              <a:latin typeface="Palatino Linotype" pitchFamily="18" charset="0"/>
            </a:endParaRPr>
          </a:p>
          <a:p>
            <a:pPr algn="ctr"/>
            <a:endParaRPr lang="pt-BR" sz="4800" b="1" dirty="0" smtClean="0">
              <a:solidFill>
                <a:schemeClr val="bg1">
                  <a:lumMod val="50000"/>
                </a:schemeClr>
              </a:solidFill>
              <a:effectLst>
                <a:outerShdw blurRad="38100" dist="38100" dir="2700000" algn="tl">
                  <a:srgbClr val="000000">
                    <a:alpha val="43137"/>
                  </a:srgbClr>
                </a:outerShdw>
              </a:effectLst>
              <a:latin typeface="Palatino Linotype" pitchFamily="18" charset="0"/>
            </a:endParaRPr>
          </a:p>
          <a:p>
            <a:pPr algn="ctr"/>
            <a:r>
              <a:rPr lang="pt-BR" sz="4800" b="1" dirty="0" smtClean="0">
                <a:solidFill>
                  <a:schemeClr val="tx1">
                    <a:lumMod val="75000"/>
                    <a:lumOff val="25000"/>
                  </a:schemeClr>
                </a:solidFill>
                <a:effectLst>
                  <a:outerShdw blurRad="38100" dist="38100" dir="2700000" algn="tl">
                    <a:srgbClr val="000000">
                      <a:alpha val="43137"/>
                    </a:srgbClr>
                  </a:outerShdw>
                </a:effectLst>
                <a:latin typeface="Palatino Linotype" pitchFamily="18" charset="0"/>
              </a:rPr>
              <a:t>APOSENTADORIA ESPECIAL</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51520" y="260648"/>
            <a:ext cx="8712968" cy="6124754"/>
          </a:xfrm>
          <a:prstGeom prst="rect">
            <a:avLst/>
          </a:prstGeom>
        </p:spPr>
        <p:txBody>
          <a:bodyPr wrap="square">
            <a:spAutoFit/>
          </a:bodyPr>
          <a:lstStyle/>
          <a:p>
            <a:pPr algn="just"/>
            <a:r>
              <a:rPr lang="pt-BR" sz="1400" dirty="0" smtClean="0">
                <a:latin typeface="Palatino Linotype" pitchFamily="18" charset="0"/>
              </a:rPr>
              <a:t>CR/88. Art. 40. [...] § 4º É vedada a adoção de requisitos e critérios diferenciados para a concessão de aposentadoria aos abrangidos pelo regime de que trata este artigo, ressalvados, </a:t>
            </a:r>
            <a:r>
              <a:rPr lang="pt-BR" sz="1400" b="1" dirty="0" smtClean="0">
                <a:solidFill>
                  <a:srgbClr val="FF0000"/>
                </a:solidFill>
                <a:latin typeface="Palatino Linotype" pitchFamily="18" charset="0"/>
              </a:rPr>
              <a:t>nos termos definidos em leis complementares</a:t>
            </a:r>
            <a:r>
              <a:rPr lang="pt-BR" sz="1400" dirty="0" smtClean="0">
                <a:latin typeface="Palatino Linotype" pitchFamily="18" charset="0"/>
              </a:rPr>
              <a:t>, os casos de servidores: I portadores de deficiência; II que exerçam atividades de risco; III cujas atividades sejam exercidas sob condições especiais que prejudiquem a saúde ou a integridade física.    </a:t>
            </a:r>
          </a:p>
          <a:p>
            <a:pPr algn="just"/>
            <a:endParaRPr lang="pt-BR" sz="1400" dirty="0" smtClean="0">
              <a:latin typeface="Palatino Linotype" pitchFamily="18" charset="0"/>
            </a:endParaRPr>
          </a:p>
          <a:p>
            <a:pPr algn="ctr"/>
            <a:r>
              <a:rPr lang="pt-BR" sz="1400" b="1" dirty="0" smtClean="0">
                <a:latin typeface="Palatino Linotype" pitchFamily="18" charset="0"/>
              </a:rPr>
              <a:t>O Supremo Tribunal Federal: </a:t>
            </a:r>
          </a:p>
          <a:p>
            <a:pPr algn="just"/>
            <a:endParaRPr lang="pt-BR" sz="1400" dirty="0" smtClean="0">
              <a:latin typeface="Palatino Linotype" pitchFamily="18" charset="0"/>
            </a:endParaRPr>
          </a:p>
          <a:p>
            <a:pPr algn="just"/>
            <a:r>
              <a:rPr lang="pt-BR" sz="1400" dirty="0" smtClean="0">
                <a:latin typeface="Palatino Linotype" pitchFamily="18" charset="0"/>
              </a:rPr>
              <a:t>Ementa: CONSTITUCIONAL E ADMINISTRATIVO. AGRAVO REGIMENTAL NO RECURSO EXTRAORDINÁRIO COM AGRAVO. SERVIDOR PÚBLICO. APOSENTADORIA ESPECIAL. MANDADO DE INJUNÇÃO. IMPETRAÇÃO PERANTE TRIBUNAL DE 2º GRAU. ILEGITIMIDADE PASSIVA DO GOVERNADOR DO ESTADO E DA ASSEMBLÉIA LEGISLATIVA. EXTINÇÃO. PRECEDENTE DO PLENÁRIO DO SUPREMO TRIBUNAL FEDERAL. 1. Não obstante o disposto no art. 40, § 4º, (a exigir “leis complementares” para a regulamentação das aposentadorias especiais em cada ente federado) e no art. 102, I, q, da Constituição (sobre a competência para mandados de injunção), o Plenário do Supremo Tribunal Federal decidiu que (a) a norma regulamentadora de que trata a inicial do mandado de injunção deve ser editada pela União, de modo que a legitimidade passiva nessa demanda é do Presidente da República e (b) por essa razão, o STF é competente para os mandados de injunção envolvendo servidores públicos municipais, estaduais e distritais (MI 3876 </a:t>
            </a:r>
            <a:r>
              <a:rPr lang="pt-BR" sz="1400" dirty="0" err="1" smtClean="0">
                <a:latin typeface="Palatino Linotype" pitchFamily="18" charset="0"/>
              </a:rPr>
              <a:t>ED-AgR</a:t>
            </a:r>
            <a:r>
              <a:rPr lang="pt-BR" sz="1400" dirty="0" smtClean="0">
                <a:latin typeface="Palatino Linotype" pitchFamily="18" charset="0"/>
              </a:rPr>
              <a:t>, Relator(a): Min. TEORI ZAVASCKI, Tribunal Pleno, </a:t>
            </a:r>
            <a:r>
              <a:rPr lang="pt-BR" sz="1400" dirty="0" err="1" smtClean="0">
                <a:latin typeface="Palatino Linotype" pitchFamily="18" charset="0"/>
              </a:rPr>
              <a:t>DJe</a:t>
            </a:r>
            <a:r>
              <a:rPr lang="pt-BR" sz="1400" dirty="0" smtClean="0">
                <a:latin typeface="Palatino Linotype" pitchFamily="18" charset="0"/>
              </a:rPr>
              <a:t> de 29/08/2013; MI 1675 </a:t>
            </a:r>
            <a:r>
              <a:rPr lang="pt-BR" sz="1400" dirty="0" err="1" smtClean="0">
                <a:latin typeface="Palatino Linotype" pitchFamily="18" charset="0"/>
              </a:rPr>
              <a:t>AgR-segundo</a:t>
            </a:r>
            <a:r>
              <a:rPr lang="pt-BR" sz="1400" dirty="0" smtClean="0">
                <a:latin typeface="Palatino Linotype" pitchFamily="18" charset="0"/>
              </a:rPr>
              <a:t>, Relator(a): Min. ROSA WEBER, Tribunal Pleno, </a:t>
            </a:r>
            <a:r>
              <a:rPr lang="pt-BR" sz="1400" dirty="0" err="1" smtClean="0">
                <a:latin typeface="Palatino Linotype" pitchFamily="18" charset="0"/>
              </a:rPr>
              <a:t>DJe</a:t>
            </a:r>
            <a:r>
              <a:rPr lang="pt-BR" sz="1400" dirty="0" smtClean="0">
                <a:latin typeface="Palatino Linotype" pitchFamily="18" charset="0"/>
              </a:rPr>
              <a:t> de 01/08/2013; MI 1545 </a:t>
            </a:r>
            <a:r>
              <a:rPr lang="pt-BR" sz="1400" dirty="0" err="1" smtClean="0">
                <a:latin typeface="Palatino Linotype" pitchFamily="18" charset="0"/>
              </a:rPr>
              <a:t>AgR</a:t>
            </a:r>
            <a:r>
              <a:rPr lang="pt-BR" sz="1400" dirty="0" smtClean="0">
                <a:latin typeface="Palatino Linotype" pitchFamily="18" charset="0"/>
              </a:rPr>
              <a:t>/DF, Rel. Min. JOAQUIM BARBOSA, </a:t>
            </a:r>
            <a:r>
              <a:rPr lang="pt-BR" sz="1400" dirty="0" err="1" smtClean="0">
                <a:latin typeface="Palatino Linotype" pitchFamily="18" charset="0"/>
              </a:rPr>
              <a:t>DJe</a:t>
            </a:r>
            <a:r>
              <a:rPr lang="pt-BR" sz="1400" dirty="0" smtClean="0">
                <a:latin typeface="Palatino Linotype" pitchFamily="18" charset="0"/>
              </a:rPr>
              <a:t> 08/06/2012; MI 1832 </a:t>
            </a:r>
            <a:r>
              <a:rPr lang="pt-BR" sz="1400" dirty="0" err="1" smtClean="0">
                <a:latin typeface="Palatino Linotype" pitchFamily="18" charset="0"/>
              </a:rPr>
              <a:t>AgR</a:t>
            </a:r>
            <a:r>
              <a:rPr lang="pt-BR" sz="1400" dirty="0" smtClean="0">
                <a:latin typeface="Palatino Linotype" pitchFamily="18" charset="0"/>
              </a:rPr>
              <a:t>, Relator(a): Min. CÁRMEN LÚCIA, Tribunal Pleno, </a:t>
            </a:r>
            <a:r>
              <a:rPr lang="pt-BR" sz="1400" dirty="0" err="1" smtClean="0">
                <a:latin typeface="Palatino Linotype" pitchFamily="18" charset="0"/>
              </a:rPr>
              <a:t>DJe</a:t>
            </a:r>
            <a:r>
              <a:rPr lang="pt-BR" sz="1400" dirty="0" smtClean="0">
                <a:latin typeface="Palatino Linotype" pitchFamily="18" charset="0"/>
              </a:rPr>
              <a:t> de 18/05/2011). 2. </a:t>
            </a:r>
            <a:r>
              <a:rPr lang="pt-BR" sz="1400" b="1" dirty="0" smtClean="0">
                <a:solidFill>
                  <a:srgbClr val="FF0000"/>
                </a:solidFill>
                <a:latin typeface="Palatino Linotype" pitchFamily="18" charset="0"/>
              </a:rPr>
              <a:t>Por base nessa jurisprudência, em se tratando da matéria relativa à aposentadoria especial, enquanto não editada a lei reguladora nacional pelo Presidente da República, os Governadores de Estado não estão legitimados para figurar no polo passivo de mandado de injunção em Tribunal estadual. </a:t>
            </a:r>
            <a:r>
              <a:rPr lang="pt-BR" sz="1400" dirty="0" smtClean="0">
                <a:latin typeface="Palatino Linotype" pitchFamily="18" charset="0"/>
              </a:rPr>
              <a:t>3. Agravo regimental provido, para conhecer-se do agravo e, desde logo, dar provimento ao recurso extraordinário. (ARE 678410 </a:t>
            </a:r>
            <a:r>
              <a:rPr lang="pt-BR" sz="1400" dirty="0" err="1" smtClean="0">
                <a:latin typeface="Palatino Linotype" pitchFamily="18" charset="0"/>
              </a:rPr>
              <a:t>AgR</a:t>
            </a:r>
            <a:r>
              <a:rPr lang="pt-BR" sz="1400" dirty="0" smtClean="0">
                <a:latin typeface="Palatino Linotype" pitchFamily="18" charset="0"/>
              </a:rPr>
              <a:t>, Relator(a):  Min. RICARDO LEWANDOWSKI, Relator(a) p/ Acórdão:  Min. TEORI ZAVASCKI, Segunda Turma, julgado em 19/11/2013, ACÓRDÃO ELETRÔNICO </a:t>
            </a:r>
            <a:r>
              <a:rPr lang="pt-BR" sz="1400" dirty="0" err="1" smtClean="0">
                <a:latin typeface="Palatino Linotype" pitchFamily="18" charset="0"/>
              </a:rPr>
              <a:t>DJe</a:t>
            </a:r>
            <a:r>
              <a:rPr lang="pt-BR" sz="1400" dirty="0" smtClean="0">
                <a:latin typeface="Palatino Linotype" pitchFamily="18" charset="0"/>
              </a:rPr>
              <a:t>-030 DIVULG 12-02-2014 PUBLIC 13-02-2014)</a:t>
            </a:r>
            <a:endParaRPr lang="pt-BR" sz="1400" dirty="0">
              <a:latin typeface="Palatino Linotype"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67544" y="404664"/>
            <a:ext cx="8424936" cy="5478423"/>
          </a:xfrm>
          <a:prstGeom prst="rect">
            <a:avLst/>
          </a:prstGeom>
          <a:noFill/>
        </p:spPr>
        <p:txBody>
          <a:bodyPr wrap="square" rtlCol="0">
            <a:spAutoFit/>
          </a:bodyPr>
          <a:lstStyle/>
          <a:p>
            <a:pPr algn="just"/>
            <a:r>
              <a:rPr lang="pt-BR" sz="1400" b="1" dirty="0" smtClean="0">
                <a:latin typeface="Palatino Linotype" pitchFamily="18" charset="0"/>
              </a:rPr>
              <a:t>SÚMULA VINCULANTE 33-STF</a:t>
            </a:r>
            <a:endParaRPr lang="pt-BR" sz="1400" dirty="0" smtClean="0">
              <a:latin typeface="Palatino Linotype" pitchFamily="18" charset="0"/>
            </a:endParaRPr>
          </a:p>
          <a:p>
            <a:pPr algn="just"/>
            <a:endParaRPr lang="pt-BR" sz="1400" dirty="0" smtClean="0">
              <a:latin typeface="Palatino Linotype" pitchFamily="18" charset="0"/>
            </a:endParaRPr>
          </a:p>
          <a:p>
            <a:pPr algn="just"/>
            <a:r>
              <a:rPr lang="pt-BR" sz="1400" dirty="0" smtClean="0">
                <a:latin typeface="Palatino Linotype" pitchFamily="18" charset="0"/>
              </a:rPr>
              <a:t>Aplicam-se ao servidor público, </a:t>
            </a:r>
            <a:r>
              <a:rPr lang="pt-BR" sz="1400" b="1" u="sng" dirty="0" smtClean="0">
                <a:solidFill>
                  <a:srgbClr val="FF0000"/>
                </a:solidFill>
                <a:latin typeface="Palatino Linotype" pitchFamily="18" charset="0"/>
              </a:rPr>
              <a:t>no que couber</a:t>
            </a:r>
            <a:r>
              <a:rPr lang="pt-BR" sz="1400" dirty="0" smtClean="0">
                <a:latin typeface="Palatino Linotype" pitchFamily="18" charset="0"/>
              </a:rPr>
              <a:t>, as regras do Regime Geral de Previdência Social sobre aposentadoria especial de que trata o artigo 40, parágrafo 4º, </a:t>
            </a:r>
            <a:r>
              <a:rPr lang="pt-BR" sz="1400" b="1" u="sng" dirty="0" smtClean="0">
                <a:solidFill>
                  <a:srgbClr val="FF0000"/>
                </a:solidFill>
                <a:latin typeface="Palatino Linotype" pitchFamily="18" charset="0"/>
              </a:rPr>
              <a:t>inciso III</a:t>
            </a:r>
            <a:r>
              <a:rPr lang="pt-BR" sz="1400" dirty="0" smtClean="0">
                <a:latin typeface="Palatino Linotype" pitchFamily="18" charset="0"/>
              </a:rPr>
              <a:t>, da Constituição Federal, até edição de lei complementar específica.</a:t>
            </a:r>
          </a:p>
          <a:p>
            <a:pPr algn="just"/>
            <a:endParaRPr lang="pt-BR" sz="1400" dirty="0" smtClean="0">
              <a:latin typeface="Palatino Linotype" pitchFamily="18" charset="0"/>
            </a:endParaRPr>
          </a:p>
          <a:p>
            <a:pPr algn="just"/>
            <a:r>
              <a:rPr lang="pt-BR" sz="1400" dirty="0" smtClean="0">
                <a:latin typeface="Palatino Linotype" pitchFamily="18" charset="0"/>
              </a:rPr>
              <a:t>OBS.: esta súmula veio dar efetividade ao parágrafo 4º do artigo 40, não podendo, portanto, ir além do que foi previsto pelo constituinte. A aplicação do enunciado sumular exige que o aplicador saiba o significado dos vocábulos presentes no parágrafo retro (requisito e critério).</a:t>
            </a:r>
          </a:p>
          <a:p>
            <a:pPr algn="just"/>
            <a:endParaRPr lang="pt-BR" sz="1400" dirty="0" smtClean="0">
              <a:latin typeface="Palatino Linotype" pitchFamily="18" charset="0"/>
            </a:endParaRPr>
          </a:p>
          <a:p>
            <a:pPr algn="just"/>
            <a:endParaRPr lang="pt-BR" sz="1400" b="1" dirty="0" smtClean="0">
              <a:latin typeface="Palatino Linotype" pitchFamily="18" charset="0"/>
            </a:endParaRPr>
          </a:p>
          <a:p>
            <a:pPr algn="just"/>
            <a:r>
              <a:rPr lang="pt-BR" sz="1400" b="1" dirty="0" smtClean="0">
                <a:latin typeface="Palatino Linotype" pitchFamily="18" charset="0"/>
              </a:rPr>
              <a:t>ENUNCIADO Nº 245 DO TRIBUNAL DE CONTAS DA UNIÃO – TCU</a:t>
            </a:r>
            <a:endParaRPr lang="pt-BR" sz="1400" dirty="0" smtClean="0">
              <a:latin typeface="Palatino Linotype" pitchFamily="18" charset="0"/>
            </a:endParaRPr>
          </a:p>
          <a:p>
            <a:pPr algn="just"/>
            <a:endParaRPr lang="pt-BR" sz="1400" dirty="0" smtClean="0">
              <a:latin typeface="Palatino Linotype" pitchFamily="18" charset="0"/>
            </a:endParaRPr>
          </a:p>
          <a:p>
            <a:pPr algn="just"/>
            <a:r>
              <a:rPr lang="pt-BR" sz="1400" dirty="0" smtClean="0">
                <a:latin typeface="Palatino Linotype" pitchFamily="18" charset="0"/>
              </a:rPr>
              <a:t>“</a:t>
            </a:r>
            <a:r>
              <a:rPr lang="pt-BR" sz="1400" b="1" dirty="0" smtClean="0">
                <a:solidFill>
                  <a:srgbClr val="FF0000"/>
                </a:solidFill>
                <a:latin typeface="Palatino Linotype" pitchFamily="18" charset="0"/>
              </a:rPr>
              <a:t>Não pode ser aplicada, para efeito de aposentadoria estatutária</a:t>
            </a:r>
            <a:r>
              <a:rPr lang="pt-BR" sz="1400" dirty="0" smtClean="0">
                <a:latin typeface="Palatino Linotype" pitchFamily="18" charset="0"/>
              </a:rPr>
              <a:t>, na Administração Pública Federal, </a:t>
            </a:r>
            <a:r>
              <a:rPr lang="pt-BR" sz="1400" b="1" dirty="0" smtClean="0">
                <a:solidFill>
                  <a:srgbClr val="FF0000"/>
                </a:solidFill>
                <a:latin typeface="Palatino Linotype" pitchFamily="18" charset="0"/>
              </a:rPr>
              <a:t>a contagem ficta do tempo de atividades consideradas insalubres, penosas ou perigosas, com o acréscimo previsto para as aposentadorias previdenciárias segundo legislação própria</a:t>
            </a:r>
            <a:r>
              <a:rPr lang="pt-BR" sz="1400" dirty="0" smtClean="0">
                <a:latin typeface="Palatino Linotype" pitchFamily="18" charset="0"/>
              </a:rPr>
              <a:t>, nem a contagem ponderada, para efeito de aposentadoria ordinária, do tempo relativo a atividades que permitiriam aposentadoria especial com tempo reduzido.”</a:t>
            </a:r>
          </a:p>
          <a:p>
            <a:pPr algn="just"/>
            <a:endParaRPr lang="pt-BR" sz="1400" dirty="0" smtClean="0">
              <a:latin typeface="Palatino Linotype" pitchFamily="18" charset="0"/>
            </a:endParaRPr>
          </a:p>
          <a:p>
            <a:pPr algn="just"/>
            <a:r>
              <a:rPr lang="pt-BR" sz="1400" b="1" dirty="0" smtClean="0">
                <a:solidFill>
                  <a:srgbClr val="FF0000"/>
                </a:solidFill>
                <a:latin typeface="Palatino Linotype" pitchFamily="18" charset="0"/>
              </a:rPr>
              <a:t>A simples percepção do adicional de insalubridade não gera direito à contagem de tempo de atividade especial</a:t>
            </a:r>
            <a:r>
              <a:rPr lang="pt-BR" sz="1400" dirty="0" smtClean="0">
                <a:latin typeface="Palatino Linotype" pitchFamily="18" charset="0"/>
              </a:rPr>
              <a:t> prestada por servidores </a:t>
            </a:r>
            <a:r>
              <a:rPr lang="pt-BR" sz="1400" dirty="0" err="1" smtClean="0">
                <a:latin typeface="Palatino Linotype" pitchFamily="18" charset="0"/>
              </a:rPr>
              <a:t>ex-celetistas</a:t>
            </a:r>
            <a:r>
              <a:rPr lang="pt-BR" sz="1400" dirty="0" smtClean="0">
                <a:latin typeface="Palatino Linotype" pitchFamily="18" charset="0"/>
              </a:rPr>
              <a:t> anteriormente à vigência da Lei 8.112/90. Para tanto, </a:t>
            </a:r>
            <a:r>
              <a:rPr lang="pt-BR" sz="1400" b="1" dirty="0" smtClean="0">
                <a:solidFill>
                  <a:srgbClr val="FF0000"/>
                </a:solidFill>
                <a:latin typeface="Palatino Linotype" pitchFamily="18" charset="0"/>
              </a:rPr>
              <a:t>é necessária a comprovação da condição de insalubridade por meio</a:t>
            </a:r>
            <a:r>
              <a:rPr lang="pt-BR" sz="1400" dirty="0" smtClean="0">
                <a:solidFill>
                  <a:srgbClr val="FF0000"/>
                </a:solidFill>
                <a:latin typeface="Palatino Linotype" pitchFamily="18" charset="0"/>
              </a:rPr>
              <a:t> de certidão do INSS ou </a:t>
            </a:r>
            <a:r>
              <a:rPr lang="pt-BR" sz="1400" b="1" dirty="0" smtClean="0">
                <a:solidFill>
                  <a:srgbClr val="FF0000"/>
                </a:solidFill>
                <a:latin typeface="Palatino Linotype" pitchFamily="18" charset="0"/>
              </a:rPr>
              <a:t>de laudo emitido pelo Ministério do Trabalho ou por profissional por ele cadastrado</a:t>
            </a:r>
            <a:r>
              <a:rPr lang="pt-BR" sz="1400" dirty="0" smtClean="0">
                <a:latin typeface="Palatino Linotype" pitchFamily="18" charset="0"/>
              </a:rPr>
              <a:t>, salvo para cargos cujo exercício presume atividades de risco para a higidez física. (Acórdão 911/2014-Plenário. Aposentadoria, Relator Ministro Benjamin </a:t>
            </a:r>
            <a:r>
              <a:rPr lang="pt-BR" sz="1400" dirty="0" err="1" smtClean="0">
                <a:latin typeface="Palatino Linotype" pitchFamily="18" charset="0"/>
              </a:rPr>
              <a:t>Zymler</a:t>
            </a:r>
            <a:r>
              <a:rPr lang="pt-BR" sz="1400" dirty="0" smtClean="0">
                <a:latin typeface="Palatino Linotype" pitchFamily="18" charset="0"/>
              </a:rPr>
              <a: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23528" y="548680"/>
            <a:ext cx="8568952" cy="5570756"/>
          </a:xfrm>
          <a:prstGeom prst="rect">
            <a:avLst/>
          </a:prstGeom>
          <a:noFill/>
        </p:spPr>
        <p:txBody>
          <a:bodyPr wrap="square" rtlCol="0">
            <a:spAutoFit/>
          </a:bodyPr>
          <a:lstStyle/>
          <a:p>
            <a:pPr algn="just"/>
            <a:endParaRPr lang="pt-BR" sz="1600" b="1" dirty="0" smtClean="0">
              <a:latin typeface="Palatino Linotype" pitchFamily="18" charset="0"/>
            </a:endParaRPr>
          </a:p>
          <a:p>
            <a:pPr algn="just"/>
            <a:endParaRPr lang="pt-BR" sz="1600" b="1" dirty="0" smtClean="0">
              <a:latin typeface="Palatino Linotype" pitchFamily="18" charset="0"/>
            </a:endParaRPr>
          </a:p>
          <a:p>
            <a:pPr algn="just"/>
            <a:r>
              <a:rPr lang="pt-BR" sz="1600" b="1" dirty="0" smtClean="0">
                <a:latin typeface="Palatino Linotype" pitchFamily="18" charset="0"/>
              </a:rPr>
              <a:t>Lei nº 8.213/1991 (regime geral de previdência)</a:t>
            </a:r>
          </a:p>
          <a:p>
            <a:pPr algn="just"/>
            <a:r>
              <a:rPr lang="pt-BR" sz="1600" b="1" dirty="0" smtClean="0">
                <a:latin typeface="Palatino Linotype" pitchFamily="18" charset="0"/>
              </a:rPr>
              <a:t>Decreto n. 3.048/1999 (Regulamento da previdência social)</a:t>
            </a:r>
          </a:p>
          <a:p>
            <a:pPr algn="just"/>
            <a:endParaRPr lang="pt-BR" sz="1400" dirty="0" smtClean="0">
              <a:latin typeface="Palatino Linotype" pitchFamily="18" charset="0"/>
            </a:endParaRPr>
          </a:p>
          <a:p>
            <a:pPr algn="just"/>
            <a:r>
              <a:rPr lang="pt-BR" sz="1400" dirty="0" smtClean="0">
                <a:latin typeface="Palatino Linotype" pitchFamily="18" charset="0"/>
              </a:rPr>
              <a:t>Subseção IV</a:t>
            </a:r>
          </a:p>
          <a:p>
            <a:pPr algn="just"/>
            <a:r>
              <a:rPr lang="pt-BR" sz="1400" dirty="0" smtClean="0">
                <a:latin typeface="Palatino Linotype" pitchFamily="18" charset="0"/>
              </a:rPr>
              <a:t>Da Aposentadoria Especial</a:t>
            </a:r>
          </a:p>
          <a:p>
            <a:pPr algn="just"/>
            <a:endParaRPr lang="pt-BR" sz="1400" dirty="0" smtClean="0">
              <a:latin typeface="Palatino Linotype" pitchFamily="18" charset="0"/>
            </a:endParaRPr>
          </a:p>
          <a:p>
            <a:pPr algn="just"/>
            <a:r>
              <a:rPr lang="pt-BR" sz="1400" dirty="0" smtClean="0">
                <a:latin typeface="Palatino Linotype" pitchFamily="18" charset="0"/>
              </a:rPr>
              <a:t>Art. 57. A aposentadoria especial será devida, uma vez cumprida a carência exigida nesta Lei, ao segurado que tiver trabalhado sujeito a condições especiais que prejudiquem a saúde ou a integridade física, durante 15 (quinze), 20 (vinte) ou </a:t>
            </a:r>
            <a:r>
              <a:rPr lang="pt-BR" sz="1400" b="1" dirty="0" smtClean="0">
                <a:solidFill>
                  <a:srgbClr val="FF0000"/>
                </a:solidFill>
                <a:latin typeface="Palatino Linotype" pitchFamily="18" charset="0"/>
              </a:rPr>
              <a:t>25 (vinte e cinco) anos</a:t>
            </a:r>
            <a:r>
              <a:rPr lang="pt-BR" sz="1400" dirty="0" smtClean="0">
                <a:latin typeface="Palatino Linotype" pitchFamily="18" charset="0"/>
              </a:rPr>
              <a:t>, conforme dispuser a lei.</a:t>
            </a:r>
          </a:p>
          <a:p>
            <a:pPr algn="just"/>
            <a:endParaRPr lang="pt-BR" sz="1400" dirty="0" smtClean="0">
              <a:latin typeface="Palatino Linotype" pitchFamily="18" charset="0"/>
            </a:endParaRPr>
          </a:p>
          <a:p>
            <a:pPr algn="just"/>
            <a:r>
              <a:rPr lang="pt-BR" sz="1400" dirty="0" smtClean="0">
                <a:latin typeface="Palatino Linotype" pitchFamily="18" charset="0"/>
              </a:rPr>
              <a:t>Mulher: Fator 1,2 (25 x 1,2 = 30)</a:t>
            </a:r>
          </a:p>
          <a:p>
            <a:pPr algn="just"/>
            <a:r>
              <a:rPr lang="pt-BR" sz="1400" dirty="0" smtClean="0">
                <a:latin typeface="Palatino Linotype" pitchFamily="18" charset="0"/>
              </a:rPr>
              <a:t>Homem: Fator 1,4 (25 x 1,4 = 35)</a:t>
            </a:r>
          </a:p>
          <a:p>
            <a:pPr algn="just"/>
            <a:endParaRPr lang="pt-BR" sz="1400" dirty="0" smtClean="0">
              <a:latin typeface="Palatino Linotype" pitchFamily="18" charset="0"/>
            </a:endParaRPr>
          </a:p>
          <a:p>
            <a:pPr algn="just"/>
            <a:r>
              <a:rPr lang="pt-BR" sz="1400" dirty="0" smtClean="0">
                <a:latin typeface="Palatino Linotype" pitchFamily="18" charset="0"/>
              </a:rPr>
              <a:t>Precedentes superados por decisão do STF: </a:t>
            </a:r>
          </a:p>
          <a:p>
            <a:pPr algn="just"/>
            <a:endParaRPr lang="pt-BR" sz="1400" dirty="0" smtClean="0">
              <a:latin typeface="Palatino Linotype" pitchFamily="18" charset="0"/>
            </a:endParaRPr>
          </a:p>
          <a:p>
            <a:pPr algn="just"/>
            <a:r>
              <a:rPr lang="pt-BR" sz="1400" dirty="0" smtClean="0">
                <a:latin typeface="Palatino Linotype" pitchFamily="18" charset="0"/>
              </a:rPr>
              <a:t>STJ, 3ª Seção, </a:t>
            </a:r>
            <a:r>
              <a:rPr lang="pt-BR" sz="1400" dirty="0" err="1" smtClean="0">
                <a:latin typeface="Palatino Linotype" pitchFamily="18" charset="0"/>
              </a:rPr>
              <a:t>AgRg</a:t>
            </a:r>
            <a:r>
              <a:rPr lang="pt-BR" sz="1400" dirty="0" smtClean="0">
                <a:latin typeface="Palatino Linotype" pitchFamily="18" charset="0"/>
              </a:rPr>
              <a:t> nos </a:t>
            </a:r>
            <a:r>
              <a:rPr lang="pt-BR" sz="1400" dirty="0" err="1" smtClean="0">
                <a:latin typeface="Palatino Linotype" pitchFamily="18" charset="0"/>
              </a:rPr>
              <a:t>EDcl</a:t>
            </a:r>
            <a:r>
              <a:rPr lang="pt-BR" sz="1400" dirty="0" smtClean="0">
                <a:latin typeface="Palatino Linotype" pitchFamily="18" charset="0"/>
              </a:rPr>
              <a:t> nos </a:t>
            </a:r>
            <a:r>
              <a:rPr lang="pt-BR" sz="1400" dirty="0" err="1" smtClean="0">
                <a:latin typeface="Palatino Linotype" pitchFamily="18" charset="0"/>
              </a:rPr>
              <a:t>EAg</a:t>
            </a:r>
            <a:r>
              <a:rPr lang="pt-BR" sz="1400" dirty="0" smtClean="0">
                <a:latin typeface="Palatino Linotype" pitchFamily="18" charset="0"/>
              </a:rPr>
              <a:t> 1354799 / PR</a:t>
            </a:r>
          </a:p>
          <a:p>
            <a:pPr algn="just"/>
            <a:r>
              <a:rPr lang="pt-BR" sz="1400" dirty="0" smtClean="0">
                <a:latin typeface="Palatino Linotype" pitchFamily="18" charset="0"/>
              </a:rPr>
              <a:t>STJ, 3ª Seção, </a:t>
            </a:r>
            <a:r>
              <a:rPr lang="pt-BR" sz="1400" dirty="0" err="1" smtClean="0">
                <a:latin typeface="Palatino Linotype" pitchFamily="18" charset="0"/>
              </a:rPr>
              <a:t>REsp</a:t>
            </a:r>
            <a:r>
              <a:rPr lang="pt-BR" sz="1400" dirty="0" smtClean="0">
                <a:latin typeface="Palatino Linotype" pitchFamily="18" charset="0"/>
              </a:rPr>
              <a:t> 1151363/MG</a:t>
            </a:r>
          </a:p>
          <a:p>
            <a:pPr algn="just"/>
            <a:r>
              <a:rPr lang="pt-BR" sz="1400" dirty="0" smtClean="0">
                <a:latin typeface="Palatino Linotype" pitchFamily="18" charset="0"/>
              </a:rPr>
              <a:t>STJ, 5ª Turma, </a:t>
            </a:r>
            <a:r>
              <a:rPr lang="pt-BR" sz="1400" dirty="0" err="1" smtClean="0">
                <a:latin typeface="Palatino Linotype" pitchFamily="18" charset="0"/>
              </a:rPr>
              <a:t>AgRg</a:t>
            </a:r>
            <a:r>
              <a:rPr lang="pt-BR" sz="1400" dirty="0" smtClean="0">
                <a:latin typeface="Palatino Linotype" pitchFamily="18" charset="0"/>
              </a:rPr>
              <a:t> no </a:t>
            </a:r>
            <a:r>
              <a:rPr lang="pt-BR" sz="1400" dirty="0" err="1" smtClean="0">
                <a:latin typeface="Palatino Linotype" pitchFamily="18" charset="0"/>
              </a:rPr>
              <a:t>REsp</a:t>
            </a:r>
            <a:r>
              <a:rPr lang="pt-BR" sz="1400" dirty="0" smtClean="0">
                <a:latin typeface="Palatino Linotype" pitchFamily="18" charset="0"/>
              </a:rPr>
              <a:t> 1105770 / RS, 23/02/2010</a:t>
            </a:r>
          </a:p>
          <a:p>
            <a:pPr algn="just"/>
            <a:endParaRPr lang="pt-BR" sz="1400" dirty="0" smtClean="0">
              <a:latin typeface="Palatino Linotype" pitchFamily="18" charset="0"/>
            </a:endParaRPr>
          </a:p>
          <a:p>
            <a:pPr algn="just"/>
            <a:r>
              <a:rPr lang="pt-BR" sz="1400" dirty="0" smtClean="0">
                <a:latin typeface="Palatino Linotype" pitchFamily="18" charset="0"/>
              </a:rPr>
              <a:t>Resolução nº 260/2013 do CJF (suspensão da eficácia da Resolução CJF nº 239/2013, que regulamenta o cumprimento de decisões em mandado de injunção proferidas pelo STF para a aplicação da Lei nº 8.213/1991).</a:t>
            </a:r>
            <a:endParaRPr lang="pt-BR" sz="1400" dirty="0">
              <a:latin typeface="Palatino Linotype"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51520" y="188640"/>
            <a:ext cx="8640960" cy="5970865"/>
          </a:xfrm>
          <a:prstGeom prst="rect">
            <a:avLst/>
          </a:prstGeom>
          <a:noFill/>
        </p:spPr>
        <p:txBody>
          <a:bodyPr wrap="square" rtlCol="0">
            <a:spAutoFit/>
          </a:bodyPr>
          <a:lstStyle/>
          <a:p>
            <a:pPr algn="ctr"/>
            <a:r>
              <a:rPr lang="pt-BR" sz="1400" b="1" dirty="0" smtClean="0">
                <a:latin typeface="Palatino Linotype" pitchFamily="18" charset="0"/>
              </a:rPr>
              <a:t>Redação original  do texto constitucional</a:t>
            </a:r>
          </a:p>
          <a:p>
            <a:pPr algn="just"/>
            <a:endParaRPr lang="pt-BR" sz="1400" dirty="0" smtClean="0">
              <a:latin typeface="Palatino Linotype" pitchFamily="18" charset="0"/>
            </a:endParaRPr>
          </a:p>
          <a:p>
            <a:pPr algn="just"/>
            <a:r>
              <a:rPr lang="pt-BR" sz="1400" dirty="0" smtClean="0">
                <a:latin typeface="Palatino Linotype" pitchFamily="18" charset="0"/>
              </a:rPr>
              <a:t>Art. 40. O </a:t>
            </a:r>
            <a:r>
              <a:rPr lang="pt-BR" sz="1400" b="1" dirty="0" smtClean="0">
                <a:solidFill>
                  <a:srgbClr val="FF0000"/>
                </a:solidFill>
                <a:latin typeface="Palatino Linotype" pitchFamily="18" charset="0"/>
              </a:rPr>
              <a:t>servidor</a:t>
            </a:r>
            <a:r>
              <a:rPr lang="pt-BR" sz="1400" dirty="0" smtClean="0">
                <a:latin typeface="Palatino Linotype" pitchFamily="18" charset="0"/>
              </a:rPr>
              <a:t> será aposentado:</a:t>
            </a:r>
          </a:p>
          <a:p>
            <a:pPr algn="just"/>
            <a:r>
              <a:rPr lang="pt-BR" sz="1400" dirty="0" smtClean="0">
                <a:latin typeface="Palatino Linotype" pitchFamily="18" charset="0"/>
              </a:rPr>
              <a:t>I - por invalidez permanente, sendo os proventos integrais quando decorrentes de acidente em serviço, moléstia profissional ou doença grave, contagiosa ou incurável, especificadas em lei, e proporcionais nos demais casos;</a:t>
            </a:r>
          </a:p>
          <a:p>
            <a:pPr algn="just"/>
            <a:r>
              <a:rPr lang="pt-BR" sz="1400" dirty="0" smtClean="0">
                <a:latin typeface="Palatino Linotype" pitchFamily="18" charset="0"/>
              </a:rPr>
              <a:t>II - compulsoriamente, aos setenta anos de idade, com proventos proporcionais </a:t>
            </a:r>
            <a:r>
              <a:rPr lang="pt-BR" sz="1400" b="1" dirty="0" smtClean="0">
                <a:solidFill>
                  <a:srgbClr val="FF0000"/>
                </a:solidFill>
                <a:latin typeface="Palatino Linotype" pitchFamily="18" charset="0"/>
              </a:rPr>
              <a:t>ao tempo de serviço</a:t>
            </a:r>
            <a:r>
              <a:rPr lang="pt-BR" sz="1400" dirty="0" smtClean="0">
                <a:latin typeface="Palatino Linotype" pitchFamily="18" charset="0"/>
              </a:rPr>
              <a:t>;</a:t>
            </a:r>
          </a:p>
          <a:p>
            <a:pPr algn="just"/>
            <a:r>
              <a:rPr lang="pt-BR" sz="1400" dirty="0" smtClean="0">
                <a:latin typeface="Palatino Linotype" pitchFamily="18" charset="0"/>
              </a:rPr>
              <a:t>III - voluntariamente:</a:t>
            </a:r>
          </a:p>
          <a:p>
            <a:pPr algn="just"/>
            <a:r>
              <a:rPr lang="pt-BR" sz="1400" dirty="0" smtClean="0">
                <a:latin typeface="Palatino Linotype" pitchFamily="18" charset="0"/>
              </a:rPr>
              <a:t>a) aos trinta e cinco anos de serviço, se homem, e aos trinta, se mulher, com </a:t>
            </a:r>
            <a:r>
              <a:rPr lang="pt-BR" sz="1400" b="1" dirty="0" smtClean="0">
                <a:solidFill>
                  <a:srgbClr val="FF0000"/>
                </a:solidFill>
                <a:latin typeface="Palatino Linotype" pitchFamily="18" charset="0"/>
              </a:rPr>
              <a:t>proventos integrais</a:t>
            </a:r>
            <a:r>
              <a:rPr lang="pt-BR" sz="1400" dirty="0" smtClean="0">
                <a:latin typeface="Palatino Linotype" pitchFamily="18" charset="0"/>
              </a:rPr>
              <a:t>;</a:t>
            </a:r>
          </a:p>
          <a:p>
            <a:pPr algn="just"/>
            <a:r>
              <a:rPr lang="pt-BR" sz="1400" dirty="0" smtClean="0">
                <a:latin typeface="Palatino Linotype" pitchFamily="18" charset="0"/>
              </a:rPr>
              <a:t>b) aos trinta anos de efetivo exercício em </a:t>
            </a:r>
            <a:r>
              <a:rPr lang="pt-BR" sz="1400" b="1" dirty="0" smtClean="0">
                <a:solidFill>
                  <a:srgbClr val="FF0000"/>
                </a:solidFill>
                <a:latin typeface="Palatino Linotype" pitchFamily="18" charset="0"/>
              </a:rPr>
              <a:t>funções de magistério</a:t>
            </a:r>
            <a:r>
              <a:rPr lang="pt-BR" sz="1400" dirty="0" smtClean="0">
                <a:latin typeface="Palatino Linotype" pitchFamily="18" charset="0"/>
              </a:rPr>
              <a:t>, se professor, e vinte e cinco, se professora, com proventos integrais;</a:t>
            </a:r>
          </a:p>
          <a:p>
            <a:pPr algn="just"/>
            <a:r>
              <a:rPr lang="pt-BR" sz="1400" dirty="0" smtClean="0">
                <a:latin typeface="Palatino Linotype" pitchFamily="18" charset="0"/>
              </a:rPr>
              <a:t>c) aos trinta anos de serviço, se homem, e aos vinte e cinco, se mulher, com proventos proporcionais a esse tempo;</a:t>
            </a:r>
          </a:p>
          <a:p>
            <a:pPr algn="just"/>
            <a:r>
              <a:rPr lang="pt-BR" sz="1400" dirty="0" smtClean="0">
                <a:latin typeface="Palatino Linotype" pitchFamily="18" charset="0"/>
              </a:rPr>
              <a:t>d) aos sessenta e cinco anos de idade, se homem, e aos sessenta, se mulher, com proventos proporcionais ao tempo de serviço.</a:t>
            </a:r>
          </a:p>
          <a:p>
            <a:pPr algn="just"/>
            <a:endParaRPr lang="pt-BR" sz="1400" dirty="0" smtClean="0">
              <a:latin typeface="Palatino Linotype" pitchFamily="18" charset="0"/>
            </a:endParaRPr>
          </a:p>
          <a:p>
            <a:pPr algn="just"/>
            <a:r>
              <a:rPr lang="pt-BR" sz="1400" b="1" dirty="0" smtClean="0">
                <a:solidFill>
                  <a:srgbClr val="FF0000"/>
                </a:solidFill>
                <a:latin typeface="Palatino Linotype" pitchFamily="18" charset="0"/>
              </a:rPr>
              <a:t>§ 2º - A lei disporá sobre a aposentadoria em cargos ou empregos temporários.</a:t>
            </a:r>
          </a:p>
          <a:p>
            <a:pPr algn="just"/>
            <a:endParaRPr lang="pt-BR" sz="1400" dirty="0" smtClean="0">
              <a:latin typeface="Palatino Linotype" pitchFamily="18" charset="0"/>
            </a:endParaRPr>
          </a:p>
          <a:p>
            <a:pPr algn="just"/>
            <a:r>
              <a:rPr lang="pt-BR" sz="1400" dirty="0" smtClean="0">
                <a:latin typeface="Palatino Linotype" pitchFamily="18" charset="0"/>
              </a:rPr>
              <a:t>§ 4º - Os proventos da aposentadoria serão revistos, na mesma proporção e na mesma data, sempre que se modificar a remuneração dos servidores em atividade, sendo também estendidos aos inativos quaisquer benefícios ou vantagens posteriormente concedidos aos servidores em atividade, inclusive quando decorrentes da transformação ou reclassificação do cargo ou função em que se deu a aposentadoria, na forma da lei.</a:t>
            </a:r>
            <a:r>
              <a:rPr lang="pt-BR" sz="1400" b="1" dirty="0" smtClean="0">
                <a:solidFill>
                  <a:srgbClr val="FF0000"/>
                </a:solidFill>
                <a:latin typeface="Palatino Linotype" pitchFamily="18" charset="0"/>
              </a:rPr>
              <a:t> (paridade)</a:t>
            </a:r>
          </a:p>
          <a:p>
            <a:pPr algn="just"/>
            <a:endParaRPr lang="pt-BR" sz="1400" dirty="0" smtClean="0">
              <a:latin typeface="Palatino Linotype" pitchFamily="18" charset="0"/>
            </a:endParaRPr>
          </a:p>
          <a:p>
            <a:pPr algn="just"/>
            <a:r>
              <a:rPr lang="pt-BR" sz="1400" dirty="0" smtClean="0">
                <a:latin typeface="Palatino Linotype" pitchFamily="18" charset="0"/>
              </a:rPr>
              <a:t>§ 5º - O benefício da pensão por morte corresponderá à totalidade dos vencimentos ou proventos do servidor falecido, </a:t>
            </a:r>
            <a:r>
              <a:rPr lang="pt-BR" sz="1400" b="1" dirty="0" smtClean="0">
                <a:solidFill>
                  <a:srgbClr val="FF0000"/>
                </a:solidFill>
                <a:latin typeface="Palatino Linotype" pitchFamily="18" charset="0"/>
              </a:rPr>
              <a:t>até o limite estabelecido em lei</a:t>
            </a:r>
            <a:r>
              <a:rPr lang="pt-BR" sz="1400" dirty="0" smtClean="0">
                <a:latin typeface="Palatino Linotype" pitchFamily="18" charset="0"/>
              </a:rPr>
              <a:t>, observado o disposto no parágrafo anterior.</a:t>
            </a:r>
          </a:p>
          <a:p>
            <a:endParaRPr lang="pt-B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95536" y="188640"/>
            <a:ext cx="8496944" cy="5324535"/>
          </a:xfrm>
          <a:prstGeom prst="rect">
            <a:avLst/>
          </a:prstGeom>
          <a:noFill/>
        </p:spPr>
        <p:txBody>
          <a:bodyPr wrap="square" rtlCol="0">
            <a:spAutoFit/>
          </a:bodyPr>
          <a:lstStyle/>
          <a:p>
            <a:pPr algn="ctr"/>
            <a:endParaRPr lang="pt-BR" sz="1600" b="1" dirty="0" smtClean="0">
              <a:latin typeface="Palatino Linotype" pitchFamily="18" charset="0"/>
            </a:endParaRPr>
          </a:p>
          <a:p>
            <a:pPr algn="just"/>
            <a:r>
              <a:rPr lang="pt-BR" sz="1400" b="1" dirty="0" smtClean="0">
                <a:latin typeface="Palatino Linotype" pitchFamily="18" charset="0"/>
              </a:rPr>
              <a:t>DECISÕES DO SUPREMO TRIBUNAL FEDERAL:</a:t>
            </a:r>
          </a:p>
          <a:p>
            <a:pPr algn="ctr"/>
            <a:endParaRPr lang="pt-BR" sz="1600" b="1" dirty="0" smtClean="0">
              <a:latin typeface="Palatino Linotype" pitchFamily="18" charset="0"/>
            </a:endParaRPr>
          </a:p>
          <a:p>
            <a:pPr algn="just"/>
            <a:r>
              <a:rPr lang="pt-BR" sz="1400" dirty="0" smtClean="0">
                <a:latin typeface="Palatino Linotype" pitchFamily="18" charset="0"/>
              </a:rPr>
              <a:t>(...) A concessão do mandado de injunção, na hipótese do art. 40, § 4º, da Lei Fundamental, reclama a demonstração pelo Impetrante do preenchimento dos requisitos para a aposentadoria especial e a impossibilidade in </a:t>
            </a:r>
            <a:r>
              <a:rPr lang="pt-BR" sz="1400" dirty="0" err="1" smtClean="0">
                <a:latin typeface="Palatino Linotype" pitchFamily="18" charset="0"/>
              </a:rPr>
              <a:t>concrecto</a:t>
            </a:r>
            <a:r>
              <a:rPr lang="pt-BR" sz="1400" dirty="0" smtClean="0">
                <a:latin typeface="Palatino Linotype" pitchFamily="18" charset="0"/>
              </a:rPr>
              <a:t> de usufruí-la ante a ausência da norma regulamentadora. 2. </a:t>
            </a:r>
            <a:r>
              <a:rPr lang="pt-BR" sz="1400" b="1" dirty="0" smtClean="0">
                <a:solidFill>
                  <a:srgbClr val="FF0000"/>
                </a:solidFill>
                <a:latin typeface="Palatino Linotype" pitchFamily="18" charset="0"/>
              </a:rPr>
              <a:t>O alcance da decisão proferida por esta Corte, quando da integração legislativa do art. 40, § 4º, inciso III, da CRFB/88, não tutela o direito à contagem diferenciada do tempo de serviço prestado em condições prejudiciais à saúde e à integridade física.</a:t>
            </a:r>
            <a:r>
              <a:rPr lang="pt-BR" sz="1400" dirty="0" smtClean="0">
                <a:latin typeface="Palatino Linotype" pitchFamily="18" charset="0"/>
              </a:rPr>
              <a:t> 3. Não tem procedência </a:t>
            </a:r>
            <a:r>
              <a:rPr lang="pt-BR" sz="1400" dirty="0" err="1" smtClean="0">
                <a:latin typeface="Palatino Linotype" pitchFamily="18" charset="0"/>
              </a:rPr>
              <a:t>injuncional</a:t>
            </a:r>
            <a:r>
              <a:rPr lang="pt-BR" sz="1400" dirty="0" smtClean="0">
                <a:latin typeface="Palatino Linotype" pitchFamily="18" charset="0"/>
              </a:rPr>
              <a:t> o reconhecimento da contagem diferenciada e da averbação do tempo de serviço prestado pelo Impetrante em condições insalubres por exorbitar da expressa disposição constitucional. Precedentes. (...) STF. Plenário. MI 3788 </a:t>
            </a:r>
            <a:r>
              <a:rPr lang="pt-BR" sz="1400" dirty="0" err="1" smtClean="0">
                <a:latin typeface="Palatino Linotype" pitchFamily="18" charset="0"/>
              </a:rPr>
              <a:t>AgR</a:t>
            </a:r>
            <a:r>
              <a:rPr lang="pt-BR" sz="1400" dirty="0" smtClean="0">
                <a:latin typeface="Palatino Linotype" pitchFamily="18" charset="0"/>
              </a:rPr>
              <a:t>, Rel. Min. Luiz </a:t>
            </a:r>
            <a:r>
              <a:rPr lang="pt-BR" sz="1400" dirty="0" err="1" smtClean="0">
                <a:latin typeface="Palatino Linotype" pitchFamily="18" charset="0"/>
              </a:rPr>
              <a:t>Fux</a:t>
            </a:r>
            <a:r>
              <a:rPr lang="pt-BR" sz="1400" dirty="0" smtClean="0">
                <a:latin typeface="Palatino Linotype" pitchFamily="18" charset="0"/>
              </a:rPr>
              <a:t>, julgado em 24/10/2013.</a:t>
            </a:r>
          </a:p>
          <a:p>
            <a:pPr algn="just"/>
            <a:r>
              <a:rPr lang="pt-BR" sz="1400" dirty="0" smtClean="0">
                <a:latin typeface="Palatino Linotype" pitchFamily="18" charset="0"/>
              </a:rPr>
              <a:t> </a:t>
            </a:r>
          </a:p>
          <a:p>
            <a:pPr algn="just"/>
            <a:r>
              <a:rPr lang="pt-BR" sz="1400" dirty="0" smtClean="0">
                <a:latin typeface="Palatino Linotype" pitchFamily="18" charset="0"/>
              </a:rPr>
              <a:t>EMENTA: MANDADO DE INJUNÇÃO. APOSENTADORIA ESPECIAL DE SERVIDOR PÚBLICO. ART. 40, § 4º, DA CONSTITUIÇÃO FEDERAL, APLICAÇÃO DAS NORMAS DO REGIME GERAL DE PREVIDÊNCIA SOCIAL. AGRAVO IMPROVIDO. 1. Segundo a jurisprudência do STF, a omissão legislativa na regulamentação do art. 40, § 4º, da Constituição, deve ser suprida mediante a aplicação das normas do Regime Geral de Previdência Social previstas na Lei 8.213/91 e no Decreto 3.048/99. </a:t>
            </a:r>
            <a:r>
              <a:rPr lang="pt-BR" sz="1400" b="1" dirty="0" smtClean="0">
                <a:solidFill>
                  <a:srgbClr val="FF0000"/>
                </a:solidFill>
                <a:latin typeface="Palatino Linotype" pitchFamily="18" charset="0"/>
              </a:rPr>
              <a:t>Não se admite a conversão de períodos especiais em comuns, mas apenas a concessão da aposentadoria especial mediante a prova do exercício de atividades exercidas em condições nocivas.</a:t>
            </a:r>
            <a:r>
              <a:rPr lang="pt-BR" sz="1400" dirty="0" smtClean="0">
                <a:latin typeface="Palatino Linotype" pitchFamily="18" charset="0"/>
              </a:rPr>
              <a:t> Ainda, o STF tem competência para apreciar os mandados de injunção impetrados por servidores públicos municipais, estaduais e distritais. Fundamentos observados pela decisão agravada. 2. Agravo regimental </a:t>
            </a:r>
            <a:r>
              <a:rPr lang="pt-BR" sz="1400" dirty="0" err="1" smtClean="0">
                <a:latin typeface="Palatino Linotype" pitchFamily="18" charset="0"/>
              </a:rPr>
              <a:t>improvido</a:t>
            </a:r>
            <a:r>
              <a:rPr lang="pt-BR" sz="1400" dirty="0" smtClean="0">
                <a:latin typeface="Palatino Linotype" pitchFamily="18" charset="0"/>
              </a:rPr>
              <a:t>. (STF - MI: 4498 DF, Relator: Min. TEORI ZAVASCKI, Data de Julgamento: 16/05/2013, Tribunal Pleno, Data de Publicação: </a:t>
            </a:r>
            <a:r>
              <a:rPr lang="pt-BR" sz="1400" dirty="0" err="1" smtClean="0">
                <a:latin typeface="Palatino Linotype" pitchFamily="18" charset="0"/>
              </a:rPr>
              <a:t>DJe</a:t>
            </a:r>
            <a:r>
              <a:rPr lang="pt-BR" sz="1400" dirty="0" smtClean="0">
                <a:latin typeface="Palatino Linotype" pitchFamily="18" charset="0"/>
              </a:rPr>
              <a:t>-103 DIVULG 31-05-2013 PUBLIC 03-06-2013)</a:t>
            </a:r>
            <a:endParaRPr lang="pt-BR" sz="1400" dirty="0">
              <a:latin typeface="Palatino Linotype"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95536" y="764704"/>
            <a:ext cx="8424936" cy="4955203"/>
          </a:xfrm>
          <a:prstGeom prst="rect">
            <a:avLst/>
          </a:prstGeom>
          <a:noFill/>
        </p:spPr>
        <p:txBody>
          <a:bodyPr wrap="square" rtlCol="0">
            <a:spAutoFit/>
          </a:bodyPr>
          <a:lstStyle/>
          <a:p>
            <a:pPr algn="just"/>
            <a:r>
              <a:rPr lang="pt-BR" sz="1400" b="1" dirty="0" smtClean="0">
                <a:latin typeface="Palatino Linotype" pitchFamily="18" charset="0"/>
              </a:rPr>
              <a:t>INSTRUÇÃO NORMATIVA Nº 3, DE 23 DE MAIO DE 2014</a:t>
            </a:r>
          </a:p>
          <a:p>
            <a:pPr algn="just"/>
            <a:endParaRPr lang="pt-BR" sz="1400" dirty="0" smtClean="0">
              <a:latin typeface="Palatino Linotype" pitchFamily="18" charset="0"/>
            </a:endParaRPr>
          </a:p>
          <a:p>
            <a:pPr algn="just"/>
            <a:r>
              <a:rPr lang="pt-BR" sz="1400" dirty="0" smtClean="0">
                <a:latin typeface="Palatino Linotype" pitchFamily="18" charset="0"/>
              </a:rPr>
              <a:t>Altera a Instrução Normativa MPS/SPPS/Nº 01, de 22 de julho de 2010.</a:t>
            </a:r>
          </a:p>
          <a:p>
            <a:pPr algn="just"/>
            <a:r>
              <a:rPr lang="pt-BR" sz="1400" dirty="0" smtClean="0">
                <a:latin typeface="Palatino Linotype" pitchFamily="18" charset="0"/>
              </a:rPr>
              <a:t>O SECRETÁRIO DE POLÍTICAS DE PREVIDÊNCIA SOCIAL, no uso das atribuições que lhe conferem o art. 7º, IV, X e XV do Anexo I do Decreto nº 7.078, de 26 de janeiro de 2010 e o art. 1º, IV, X e XV do Anexo IV da Portaria MPS nº 751, de 29 de dezembro de 2011, resolve:</a:t>
            </a:r>
          </a:p>
          <a:p>
            <a:pPr algn="just"/>
            <a:r>
              <a:rPr lang="pt-BR" sz="1400" dirty="0" smtClean="0">
                <a:latin typeface="Palatino Linotype" pitchFamily="18" charset="0"/>
              </a:rPr>
              <a:t>Art. 1º A ementa da Instrução Normativa MPS/SPPS/Nº 01, de 22 de julho de 2010, passa a vigorar com a seguinte redação: "Estabelece instruções para o reconhecimento, pelos Regimes Próprios de Previdência Social da União, dos Estados, do Distrito Federal e dos Municípios, do direito à aposentadoria dos servidores públicos com requisitos e critérios diferenciados, de que trata o art. 40, § 4º, inciso III da Constituição Federal, com fundamento na Súmula Vinculante nº 33 ou por ordem concedida em Mandado de Injunção."</a:t>
            </a:r>
          </a:p>
          <a:p>
            <a:pPr algn="just"/>
            <a:r>
              <a:rPr lang="pt-BR" sz="1400" dirty="0" smtClean="0">
                <a:latin typeface="Palatino Linotype" pitchFamily="18" charset="0"/>
              </a:rPr>
              <a:t>Art. 2º A Instrução Normativa MPS/SPPS/Nº 01, de 22 de julho de 2010, passa a vigorar com as seguintes alterações: </a:t>
            </a:r>
          </a:p>
          <a:p>
            <a:pPr algn="just"/>
            <a:r>
              <a:rPr lang="pt-BR" sz="1400" dirty="0" smtClean="0">
                <a:latin typeface="Palatino Linotype" pitchFamily="18" charset="0"/>
              </a:rPr>
              <a:t>"Art. 1º </a:t>
            </a:r>
            <a:r>
              <a:rPr lang="pt-BR" sz="1400" b="1" dirty="0" smtClean="0">
                <a:latin typeface="Palatino Linotype" pitchFamily="18" charset="0"/>
              </a:rPr>
              <a:t>Esta Instrução Normativa dispõe sobre os parâmetros a serem observados pelos Regimes Próprios de Previdência Social</a:t>
            </a:r>
            <a:r>
              <a:rPr lang="pt-BR" sz="1400" dirty="0" smtClean="0">
                <a:latin typeface="Palatino Linotype" pitchFamily="18" charset="0"/>
              </a:rPr>
              <a:t> da União, </a:t>
            </a:r>
            <a:r>
              <a:rPr lang="pt-BR" sz="1400" b="1" dirty="0" smtClean="0">
                <a:latin typeface="Palatino Linotype" pitchFamily="18" charset="0"/>
              </a:rPr>
              <a:t>dos Estados</a:t>
            </a:r>
            <a:r>
              <a:rPr lang="pt-BR" sz="1400" dirty="0" smtClean="0">
                <a:latin typeface="Palatino Linotype" pitchFamily="18" charset="0"/>
              </a:rPr>
              <a:t>, do Distrito Federal e dos Municípios na análise do direito à concessão da aposentadoria especial de que trata o art. 40, § 4º, inciso III da Constituição Federal, em cumprimento à Súmula Vinculante nº 33 ou nos casos em que o servidor público esteja amparado por ordem concedida, em Mandado de Injunção, pelo Supremo Tribunal Federal."</a:t>
            </a:r>
          </a:p>
          <a:p>
            <a:pPr algn="just"/>
            <a:r>
              <a:rPr lang="pt-BR" sz="1400" dirty="0" smtClean="0">
                <a:latin typeface="Palatino Linotype" pitchFamily="18" charset="0"/>
              </a:rPr>
              <a:t>"</a:t>
            </a:r>
            <a:r>
              <a:rPr lang="pt-BR" sz="1400" b="1" dirty="0" smtClean="0">
                <a:solidFill>
                  <a:srgbClr val="FF0000"/>
                </a:solidFill>
                <a:latin typeface="Palatino Linotype" pitchFamily="18" charset="0"/>
              </a:rPr>
              <a:t>Art. 14. No cálculo e no reajustamento dos proventos de aposentadoria especial aplica-se o disposto nos §§ 2º, 3º, 8º, 14, 15, 16 e 17, do art. 40 da Constituição Federal.</a:t>
            </a:r>
            <a:r>
              <a:rPr lang="pt-BR" sz="1400" dirty="0" smtClean="0">
                <a:latin typeface="Palatino Linotype" pitchFamily="18" charset="0"/>
              </a:rPr>
              <a:t>" (NR)</a:t>
            </a:r>
          </a:p>
          <a:p>
            <a:endParaRPr lang="pt-B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23528" y="260648"/>
            <a:ext cx="8496944" cy="6340197"/>
          </a:xfrm>
          <a:prstGeom prst="rect">
            <a:avLst/>
          </a:prstGeom>
          <a:noFill/>
        </p:spPr>
        <p:txBody>
          <a:bodyPr wrap="square" rtlCol="0">
            <a:spAutoFit/>
          </a:bodyPr>
          <a:lstStyle/>
          <a:p>
            <a:pPr algn="just"/>
            <a:r>
              <a:rPr lang="pt-BR" sz="1400" b="1" dirty="0" smtClean="0">
                <a:latin typeface="Palatino Linotype" pitchFamily="18" charset="0"/>
              </a:rPr>
              <a:t>ORIENTAÇÃO NORMATIVA Nº 5, DE 22 DE JULHO DE 2014</a:t>
            </a:r>
            <a:endParaRPr lang="pt-BR" sz="1400" dirty="0" smtClean="0">
              <a:latin typeface="Palatino Linotype" pitchFamily="18" charset="0"/>
            </a:endParaRPr>
          </a:p>
          <a:p>
            <a:pPr algn="just"/>
            <a:r>
              <a:rPr lang="pt-BR" sz="1400" b="1" dirty="0" smtClean="0">
                <a:latin typeface="Palatino Linotype" pitchFamily="18" charset="0"/>
              </a:rPr>
              <a:t> </a:t>
            </a:r>
            <a:endParaRPr lang="pt-BR" sz="1400" dirty="0" smtClean="0">
              <a:latin typeface="Palatino Linotype" pitchFamily="18" charset="0"/>
            </a:endParaRPr>
          </a:p>
          <a:p>
            <a:pPr algn="just"/>
            <a:r>
              <a:rPr lang="pt-BR" sz="1400" dirty="0" smtClean="0">
                <a:latin typeface="Palatino Linotype" pitchFamily="18" charset="0"/>
              </a:rPr>
              <a:t>Altera a Orientação Normativa SEGEP/MP nº 16, de 23 de dezembro de 2013.</a:t>
            </a:r>
          </a:p>
          <a:p>
            <a:pPr algn="just"/>
            <a:r>
              <a:rPr lang="pt-BR" sz="1400" dirty="0" smtClean="0">
                <a:latin typeface="Palatino Linotype" pitchFamily="18" charset="0"/>
              </a:rPr>
              <a:t>A SECRETÁRIA DE GESTÃO PÚBLICA DO MINISTÉRIO DO PLANEJAMENTO, ORÇAMENTO E GESTÃO, no uso das atribuições que lhe confere o art. 26, incisos I, alínea "a", "9", II e III, do Anexo I, do Decreto nº 8.189, de 21 de janeiro de 2014, e [...] Considerando a edição da Súmula Vinculante nº 33 do Supremo Tribunal Federal, de 24 de abril de 2014, resolve:</a:t>
            </a:r>
          </a:p>
          <a:p>
            <a:pPr algn="just"/>
            <a:r>
              <a:rPr lang="pt-BR" sz="1400" dirty="0" smtClean="0">
                <a:latin typeface="Palatino Linotype" pitchFamily="18" charset="0"/>
              </a:rPr>
              <a:t>[...] Art. 2º Os </a:t>
            </a:r>
            <a:r>
              <a:rPr lang="pt-BR" sz="1400" dirty="0" err="1" smtClean="0">
                <a:latin typeface="Palatino Linotype" pitchFamily="18" charset="0"/>
              </a:rPr>
              <a:t>arts</a:t>
            </a:r>
            <a:r>
              <a:rPr lang="pt-BR" sz="1400" dirty="0" smtClean="0">
                <a:latin typeface="Palatino Linotype" pitchFamily="18" charset="0"/>
              </a:rPr>
              <a:t>. 1º, 2º, 4º, 7º, 8º, 9º, 13,15, 17, 19, inciso I, 23, 24 e 26, da Orientação Normativa SEGEP/MP nº 16, de 2013, passam a vigorar com a seguinte redação:</a:t>
            </a:r>
          </a:p>
          <a:p>
            <a:pPr algn="just"/>
            <a:r>
              <a:rPr lang="pt-BR" sz="1400" dirty="0" smtClean="0">
                <a:latin typeface="Palatino Linotype" pitchFamily="18" charset="0"/>
              </a:rPr>
              <a:t>[...] "Art. 2º Até que lei complementar federal discipline o disposto no inciso III do § 4º do art. 40 da Constituição Federal, </a:t>
            </a:r>
            <a:r>
              <a:rPr lang="pt-BR" sz="1400" b="1" dirty="0" smtClean="0">
                <a:solidFill>
                  <a:srgbClr val="FF0000"/>
                </a:solidFill>
                <a:latin typeface="Palatino Linotype" pitchFamily="18" charset="0"/>
              </a:rPr>
              <a:t>a concessão da aposentadoria especial</a:t>
            </a:r>
            <a:r>
              <a:rPr lang="pt-BR" sz="1400" dirty="0" smtClean="0">
                <a:solidFill>
                  <a:srgbClr val="FF0000"/>
                </a:solidFill>
                <a:latin typeface="Palatino Linotype" pitchFamily="18" charset="0"/>
              </a:rPr>
              <a:t> </a:t>
            </a:r>
            <a:r>
              <a:rPr lang="pt-BR" sz="1400" dirty="0" smtClean="0">
                <a:latin typeface="Palatino Linotype" pitchFamily="18" charset="0"/>
              </a:rPr>
              <a:t>ao servidor público federal com fundamento no art. 57 da Lei nº 8.213, de 1991, por força da Súmula Vinculante nº 33 ou por ordem concedida em mandado de injunção, </a:t>
            </a:r>
            <a:r>
              <a:rPr lang="pt-BR" sz="1400" b="1" dirty="0" smtClean="0">
                <a:solidFill>
                  <a:srgbClr val="FF0000"/>
                </a:solidFill>
                <a:latin typeface="Palatino Linotype" pitchFamily="18" charset="0"/>
              </a:rPr>
              <a:t>será devida desde que cumpridos os requisitos</a:t>
            </a:r>
            <a:r>
              <a:rPr lang="pt-BR" sz="1400" dirty="0" smtClean="0">
                <a:solidFill>
                  <a:srgbClr val="FF0000"/>
                </a:solidFill>
                <a:latin typeface="Palatino Linotype" pitchFamily="18" charset="0"/>
              </a:rPr>
              <a:t> </a:t>
            </a:r>
            <a:r>
              <a:rPr lang="pt-BR" sz="1400" dirty="0" smtClean="0">
                <a:latin typeface="Palatino Linotype" pitchFamily="18" charset="0"/>
              </a:rPr>
              <a:t>de que trata esta Orientação Normativa, </a:t>
            </a:r>
            <a:r>
              <a:rPr lang="pt-BR" sz="1400" b="1" dirty="0" smtClean="0">
                <a:solidFill>
                  <a:srgbClr val="FF0000"/>
                </a:solidFill>
                <a:latin typeface="Palatino Linotype" pitchFamily="18" charset="0"/>
              </a:rPr>
              <a:t>notadamente a comprovação do exercício de atividades em condições especiais no serviço público, conforme a legislação em vigor à época do exercício das atribuições do cargo ou emprego público</a:t>
            </a:r>
            <a:r>
              <a:rPr lang="pt-BR" sz="1400" dirty="0" smtClean="0">
                <a:latin typeface="Palatino Linotype" pitchFamily="18" charset="0"/>
              </a:rPr>
              <a:t>." (NR)</a:t>
            </a:r>
          </a:p>
          <a:p>
            <a:pPr algn="just"/>
            <a:r>
              <a:rPr lang="pt-BR" sz="1400" dirty="0" smtClean="0">
                <a:latin typeface="Palatino Linotype" pitchFamily="18" charset="0"/>
              </a:rPr>
              <a:t>"Art. 4º Os proventos de aposentadoria especial, concedida nos termos desta Orientação Normativa, serão reajustados na mesma data e índice em que se der o reajuste dos benefícios do Regime Geral de Previdência Social (RGPS), observando-se igual critério de revisão à pensão dela decorrente, não se lhes aplicando as regras transitórias das reformas previdenciárias constitucionais que asseguram reajustamento paritário com os servidores em atividade." (NR)</a:t>
            </a:r>
          </a:p>
          <a:p>
            <a:pPr algn="just"/>
            <a:r>
              <a:rPr lang="pt-BR" sz="1400" dirty="0" smtClean="0">
                <a:latin typeface="Palatino Linotype" pitchFamily="18" charset="0"/>
              </a:rPr>
              <a:t>"Art. 23. Os servidores beneficiados pela aposentadoria Especial, com fundamento no art. 57 da Lei nº 8.213, de 1991, nos estritos termos desta Orientação Normativa, poderão fazer jus ao abono de permanência." (NR)</a:t>
            </a:r>
          </a:p>
          <a:p>
            <a:pPr algn="just"/>
            <a:r>
              <a:rPr lang="pt-BR" sz="1400" dirty="0" smtClean="0">
                <a:latin typeface="Palatino Linotype" pitchFamily="18" charset="0"/>
              </a:rPr>
              <a:t>"Art. 24. </a:t>
            </a:r>
            <a:r>
              <a:rPr lang="pt-BR" sz="1400" b="1" dirty="0" smtClean="0">
                <a:solidFill>
                  <a:srgbClr val="FF0000"/>
                </a:solidFill>
                <a:latin typeface="Palatino Linotype" pitchFamily="18" charset="0"/>
              </a:rPr>
              <a:t>É vedada a conversão do tempo de serviço exercido em condições especiais em tempo comum para obtenção de aposentadoria e abono de permanência</a:t>
            </a:r>
            <a:r>
              <a:rPr lang="pt-BR" sz="1400" dirty="0" smtClean="0">
                <a:latin typeface="Palatino Linotype" pitchFamily="18" charset="0"/>
              </a:rPr>
              <a:t>." (NR)</a:t>
            </a:r>
          </a:p>
          <a:p>
            <a:pPr algn="just"/>
            <a:endParaRPr lang="pt-BR" sz="1400" dirty="0" smtClean="0">
              <a:latin typeface="Palatino Linotype" pitchFamily="18" charset="0"/>
            </a:endParaRPr>
          </a:p>
          <a:p>
            <a:pPr algn="just"/>
            <a:r>
              <a:rPr lang="pt-BR" sz="1400" dirty="0" smtClean="0">
                <a:latin typeface="Palatino Linotype" pitchFamily="18" charset="0"/>
              </a:rPr>
              <a:t>[...]</a:t>
            </a:r>
            <a:endParaRPr lang="pt-B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51520" y="260648"/>
            <a:ext cx="8640960" cy="5909310"/>
          </a:xfrm>
          <a:prstGeom prst="rect">
            <a:avLst/>
          </a:prstGeom>
          <a:noFill/>
        </p:spPr>
        <p:txBody>
          <a:bodyPr wrap="square" rtlCol="0">
            <a:spAutoFit/>
          </a:bodyPr>
          <a:lstStyle/>
          <a:p>
            <a:pPr algn="just"/>
            <a:r>
              <a:rPr lang="pt-BR" sz="1400" b="1" dirty="0" smtClean="0">
                <a:latin typeface="Palatino Linotype" pitchFamily="18" charset="0"/>
              </a:rPr>
              <a:t>NOTA TÉCNICA Nº 02/2014/CGNAL/DRPSP/SPPS/MPS. APLICABILIDADE DA LEI Nº 10.887/2004 E DOS §§ 2º, 3º, 8º, 14, 15, 16 e 17, DO ART. 40 DA CONSTITUIÇÃO FEDERAL A APOSENTADORIA ESPECIAL.</a:t>
            </a:r>
          </a:p>
          <a:p>
            <a:pPr algn="just"/>
            <a:endParaRPr lang="pt-BR" sz="1400" b="1" dirty="0" smtClean="0">
              <a:latin typeface="Palatino Linotype" pitchFamily="18" charset="0"/>
            </a:endParaRPr>
          </a:p>
          <a:p>
            <a:pPr algn="just"/>
            <a:r>
              <a:rPr lang="pt-BR" sz="1400" dirty="0" smtClean="0">
                <a:latin typeface="Palatino Linotype" pitchFamily="18" charset="0"/>
              </a:rPr>
              <a:t>a) Em razão da aprovação e publicação da Súmula Vinculante nº 33, pelo Supremo Tribunal Federal, as normas do RGPS a respeito da aposentadoria especial de que trata o artigo 40, § 4º, inciso III, da Constituição Federal, desde 24/04/2014, são aplicáveis a todos os segurados dos RPPS, naquilo que lhes forem pertinentes e até que seja editada lei complementar específica.</a:t>
            </a:r>
          </a:p>
          <a:p>
            <a:pPr algn="just"/>
            <a:r>
              <a:rPr lang="pt-BR" sz="1400" dirty="0" smtClean="0">
                <a:latin typeface="Palatino Linotype" pitchFamily="18" charset="0"/>
              </a:rPr>
              <a:t>b) A Administração Pública da União, dos Estados, do Distrito Federal e dos Municípios deve analisar todos os pedidos de aposentadoria especial apresentados pelos servidores cujas atividades sejam exercidas sob condições especiais que prejudiquem a saúde ou a integridade física, independentemente da existência de prévia decisão judicial. </a:t>
            </a:r>
          </a:p>
          <a:p>
            <a:pPr algn="just"/>
            <a:r>
              <a:rPr lang="pt-BR" sz="1400" dirty="0" smtClean="0">
                <a:latin typeface="Palatino Linotype" pitchFamily="18" charset="0"/>
              </a:rPr>
              <a:t>[...] d) A IN SPPS/MPS nº 01, de 2010, com alterações da IN PPS/MPS nº 03, de 2014, está adequada ao que dispõe a Lei nº 8.213, de 1991 e normas regulamentares acerca da aposentadoria especial no âmbito do RGPS, possibilitando aos RPPS realizar o reconhecimento do tempo exercido sob condições especiais que prejudiquem a saúde ou a integridade física para fins de análise dos pleitos de aposentadoria especial, formulados com fulcro na Súmula Vinculante nº 33. </a:t>
            </a:r>
          </a:p>
          <a:p>
            <a:pPr algn="just"/>
            <a:r>
              <a:rPr lang="pt-BR" sz="1400" dirty="0" smtClean="0">
                <a:latin typeface="Palatino Linotype" pitchFamily="18" charset="0"/>
              </a:rPr>
              <a:t>[...] f) </a:t>
            </a:r>
            <a:r>
              <a:rPr lang="pt-BR" sz="1400" b="1" dirty="0" smtClean="0">
                <a:solidFill>
                  <a:srgbClr val="FF0000"/>
                </a:solidFill>
                <a:latin typeface="Palatino Linotype" pitchFamily="18" charset="0"/>
              </a:rPr>
              <a:t>O Perfil </a:t>
            </a:r>
            <a:r>
              <a:rPr lang="pt-BR" sz="1400" b="1" dirty="0" err="1" smtClean="0">
                <a:solidFill>
                  <a:srgbClr val="FF0000"/>
                </a:solidFill>
                <a:latin typeface="Palatino Linotype" pitchFamily="18" charset="0"/>
              </a:rPr>
              <a:t>Profissiográfico</a:t>
            </a:r>
            <a:r>
              <a:rPr lang="pt-BR" sz="1400" b="1" dirty="0" smtClean="0">
                <a:solidFill>
                  <a:srgbClr val="FF0000"/>
                </a:solidFill>
                <a:latin typeface="Palatino Linotype" pitchFamily="18" charset="0"/>
              </a:rPr>
              <a:t> Previdenciário - PPP não pode ser substituído por outro meio de prova</a:t>
            </a:r>
            <a:r>
              <a:rPr lang="pt-BR" sz="1400" dirty="0" smtClean="0">
                <a:latin typeface="Palatino Linotype" pitchFamily="18" charset="0"/>
              </a:rPr>
              <a:t>, como, por exemplo, o pagamento de adicionais remuneratórios por insalubridade. </a:t>
            </a:r>
          </a:p>
          <a:p>
            <a:pPr algn="just"/>
            <a:r>
              <a:rPr lang="pt-BR" sz="1400" dirty="0" smtClean="0">
                <a:latin typeface="Palatino Linotype" pitchFamily="18" charset="0"/>
              </a:rPr>
              <a:t>[...] k) Na concessão de aposentadoria especial ao servidor aplicam-se as regras gerais de cálculo e reajustamento dos proventos previstas no art. 40, §§ 2º, 3º, 8º, 14, 15, 16 e 17 da Constituição Federal, na redação da Emenda nº 41, de 2003. O cálculo dos proventos está disciplinado pelo art. 1º da Lei nº 10.887, de 2004. </a:t>
            </a:r>
          </a:p>
          <a:p>
            <a:pPr algn="just"/>
            <a:r>
              <a:rPr lang="pt-BR" sz="1400" dirty="0" smtClean="0">
                <a:latin typeface="Palatino Linotype" pitchFamily="18" charset="0"/>
              </a:rPr>
              <a:t>l) Não é cabível a revisão de benefícios em fruição, concedidos segundo as regras comuns, para concessão de aposentadoria especial com fundamento na Súmula Vinculante nº 33. </a:t>
            </a:r>
          </a:p>
          <a:p>
            <a:pPr algn="just"/>
            <a:endParaRPr lang="pt-BR" sz="1400" dirty="0">
              <a:latin typeface="Palatino Linotype"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79512" y="404664"/>
            <a:ext cx="8640960" cy="4216539"/>
          </a:xfrm>
          <a:prstGeom prst="rect">
            <a:avLst/>
          </a:prstGeom>
          <a:noFill/>
        </p:spPr>
        <p:txBody>
          <a:bodyPr wrap="square" rtlCol="0">
            <a:spAutoFit/>
          </a:bodyPr>
          <a:lstStyle/>
          <a:p>
            <a:pPr algn="just" fontAlgn="t"/>
            <a:endParaRPr lang="pt-BR" sz="1400" b="1" dirty="0" smtClean="0">
              <a:latin typeface="Palatino Linotype" pitchFamily="18" charset="0"/>
            </a:endParaRPr>
          </a:p>
          <a:p>
            <a:pPr algn="just" fontAlgn="t"/>
            <a:r>
              <a:rPr lang="pt-BR" sz="1600" b="1" dirty="0" smtClean="0">
                <a:latin typeface="Palatino Linotype" pitchFamily="18" charset="0"/>
              </a:rPr>
              <a:t>Uso de equipamento de proteção individual (EPI) pode afastar aposentadoria especial</a:t>
            </a:r>
            <a:endParaRPr lang="pt-BR" sz="1600" dirty="0" smtClean="0">
              <a:latin typeface="Palatino Linotype" pitchFamily="18" charset="0"/>
            </a:endParaRPr>
          </a:p>
          <a:p>
            <a:pPr algn="just" fontAlgn="t"/>
            <a:endParaRPr lang="pt-BR" sz="1400" dirty="0" smtClean="0">
              <a:latin typeface="Palatino Linotype" pitchFamily="18" charset="0"/>
            </a:endParaRPr>
          </a:p>
          <a:p>
            <a:pPr algn="just" fontAlgn="t"/>
            <a:r>
              <a:rPr lang="pt-BR" sz="1400" dirty="0" smtClean="0">
                <a:latin typeface="Palatino Linotype" pitchFamily="18" charset="0"/>
              </a:rPr>
              <a:t>O Supremo Tribunal Federal (STF) concluiu hoje (4) o julgamento do Recurso Extraordinário com Agravo (ARE) 664335, com repercussão geral reconhecida, e fixou duas teses que deverão ser aplicadas a pelo menos 1.639 processos judiciais movidos por trabalhadores de todo o País que discutem os efeitos da utilização de Equipamento de Proteção Individual (EPI) sobre o direito à aposentadoria especial.</a:t>
            </a:r>
          </a:p>
          <a:p>
            <a:pPr algn="just" fontAlgn="t"/>
            <a:endParaRPr lang="pt-BR" sz="1400" dirty="0" smtClean="0">
              <a:latin typeface="Palatino Linotype" pitchFamily="18" charset="0"/>
            </a:endParaRPr>
          </a:p>
          <a:p>
            <a:pPr algn="just" fontAlgn="t"/>
            <a:r>
              <a:rPr lang="pt-BR" sz="1400" dirty="0" smtClean="0">
                <a:latin typeface="Palatino Linotype" pitchFamily="18" charset="0"/>
              </a:rPr>
              <a:t>Na primeira tese, os ministros do STF decidiram, por maioria de votos, que “</a:t>
            </a:r>
            <a:r>
              <a:rPr lang="pt-BR" sz="1400" b="1" dirty="0" smtClean="0">
                <a:solidFill>
                  <a:srgbClr val="FF0000"/>
                </a:solidFill>
                <a:latin typeface="Palatino Linotype" pitchFamily="18" charset="0"/>
              </a:rPr>
              <a:t>o direito à aposentadoria especial pressupõe a efetiva exposição do trabalhador a agente nocivo a sua saúde, de modo que se o Equipamento de Proteção Individual (EPI) for realmente capaz de neutralizar a nocividade, não haverá respaldo à concessão constitucional de aposentadoria especial</a:t>
            </a:r>
            <a:r>
              <a:rPr lang="pt-BR" sz="1400" dirty="0" smtClean="0">
                <a:latin typeface="Palatino Linotype" pitchFamily="18" charset="0"/>
              </a:rPr>
              <a:t>”.</a:t>
            </a:r>
          </a:p>
          <a:p>
            <a:pPr algn="just" fontAlgn="t"/>
            <a:endParaRPr lang="pt-BR" sz="1400" dirty="0" smtClean="0">
              <a:latin typeface="Palatino Linotype" pitchFamily="18" charset="0"/>
            </a:endParaRPr>
          </a:p>
          <a:p>
            <a:pPr algn="just" fontAlgn="t"/>
            <a:r>
              <a:rPr lang="pt-BR" sz="1400" dirty="0" smtClean="0">
                <a:latin typeface="Palatino Linotype" pitchFamily="18" charset="0"/>
              </a:rPr>
              <a:t>A outra tese fixada no julgamento, também por maioria de votos, é a de que, “na hipótese de exposição do trabalhador a ruído acima dos limites legais de tolerância, a declaração do empregador no âmbito do Perfil </a:t>
            </a:r>
            <a:r>
              <a:rPr lang="pt-BR" sz="1400" dirty="0" err="1" smtClean="0">
                <a:latin typeface="Palatino Linotype" pitchFamily="18" charset="0"/>
              </a:rPr>
              <a:t>Profissiográfico</a:t>
            </a:r>
            <a:r>
              <a:rPr lang="pt-BR" sz="1400" dirty="0" smtClean="0">
                <a:latin typeface="Palatino Linotype" pitchFamily="18" charset="0"/>
              </a:rPr>
              <a:t> Previdenciário (PPP), no sentido da eficácia do Equipamento de Proteção Individual (EPI), não descaracteriza o tempo de serviço especial para a aposentadoria”.</a:t>
            </a:r>
          </a:p>
          <a:p>
            <a:pPr algn="just" fontAlgn="t"/>
            <a:endParaRPr lang="pt-BR" sz="1400" dirty="0" smtClean="0">
              <a:latin typeface="Palatino Linotype" pitchFamily="18" charset="0"/>
            </a:endParaRPr>
          </a:p>
          <a:p>
            <a:pPr algn="just" fontAlgn="t"/>
            <a:r>
              <a:rPr lang="pt-BR" sz="1400" dirty="0" smtClean="0">
                <a:latin typeface="Palatino Linotype" pitchFamily="18" charset="0"/>
              </a:rPr>
              <a:t>Fonte: http://www.stf.jus.br/portal/cms/verNoticiaDetalhe.asp?</a:t>
            </a:r>
            <a:r>
              <a:rPr lang="pt-BR" sz="1400" dirty="0" err="1" smtClean="0">
                <a:latin typeface="Palatino Linotype" pitchFamily="18" charset="0"/>
              </a:rPr>
              <a:t>idConteudo</a:t>
            </a:r>
            <a:r>
              <a:rPr lang="pt-BR" sz="1400" dirty="0" smtClean="0">
                <a:latin typeface="Palatino Linotype" pitchFamily="18" charset="0"/>
              </a:rPr>
              <a:t>=281259</a:t>
            </a:r>
            <a:endParaRPr lang="pt-BR" sz="1400" dirty="0">
              <a:latin typeface="Palatino Linotype"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79512" y="188640"/>
            <a:ext cx="8712968" cy="5755422"/>
          </a:xfrm>
          <a:prstGeom prst="rect">
            <a:avLst/>
          </a:prstGeom>
        </p:spPr>
        <p:txBody>
          <a:bodyPr wrap="square">
            <a:spAutoFit/>
          </a:bodyPr>
          <a:lstStyle/>
          <a:p>
            <a:pPr algn="ctr"/>
            <a:r>
              <a:rPr lang="pt-BR" sz="1600" b="1" dirty="0" smtClean="0">
                <a:latin typeface="Palatino Linotype" pitchFamily="18" charset="0"/>
              </a:rPr>
              <a:t>Plenário nega aposentadoria especial a oficiais de justiça</a:t>
            </a:r>
          </a:p>
          <a:p>
            <a:pPr algn="just"/>
            <a:endParaRPr lang="pt-BR" sz="1600" dirty="0" smtClean="0">
              <a:latin typeface="Palatino Linotype" pitchFamily="18" charset="0"/>
            </a:endParaRPr>
          </a:p>
          <a:p>
            <a:pPr algn="just"/>
            <a:r>
              <a:rPr lang="pt-BR" sz="1600" dirty="0" smtClean="0">
                <a:latin typeface="Palatino Linotype" pitchFamily="18" charset="0"/>
              </a:rPr>
              <a:t>O Plenário do Supremo Tribunal Federal (STF) negou aos oficiais de justiça o direito à aposentadoria especial pelo exercício de atividade de risco. Por maioria de votos, os ministros indeferiram os Mandados de Injunção (MI) 833, ajuizado pelo Sindicato dos Servidores das Justiças Federais no Estado do Rio de Janeiro (</a:t>
            </a:r>
            <a:r>
              <a:rPr lang="pt-BR" sz="1600" dirty="0" err="1" smtClean="0">
                <a:latin typeface="Palatino Linotype" pitchFamily="18" charset="0"/>
              </a:rPr>
              <a:t>Sisejufe-RJ</a:t>
            </a:r>
            <a:r>
              <a:rPr lang="pt-BR" sz="1600" dirty="0" smtClean="0">
                <a:latin typeface="Palatino Linotype" pitchFamily="18" charset="0"/>
              </a:rPr>
              <a:t>), e 844, de autoria do Sindicato dos Trabalhadores do Poder Judiciário e Ministério Público da União no Distrito Federal (</a:t>
            </a:r>
            <a:r>
              <a:rPr lang="pt-BR" sz="1600" dirty="0" err="1" smtClean="0">
                <a:latin typeface="Palatino Linotype" pitchFamily="18" charset="0"/>
              </a:rPr>
              <a:t>Sindjus-DF</a:t>
            </a:r>
            <a:r>
              <a:rPr lang="pt-BR" sz="1600" dirty="0" smtClean="0">
                <a:latin typeface="Palatino Linotype" pitchFamily="18" charset="0"/>
              </a:rPr>
              <a:t>). Em ambos os casos, as entidades de classe alegavam que a atividade envolve risco, o que justificaria a concessão da aposentadoria com a aplicação da Lei Complementar 51/1985, que regulamenta a aposentadoria especial para policiais.</a:t>
            </a:r>
          </a:p>
          <a:p>
            <a:pPr algn="just"/>
            <a:endParaRPr lang="pt-BR" sz="1600" dirty="0" smtClean="0">
              <a:latin typeface="Palatino Linotype" pitchFamily="18" charset="0"/>
            </a:endParaRPr>
          </a:p>
          <a:p>
            <a:pPr algn="just"/>
            <a:r>
              <a:rPr lang="pt-BR" sz="1600" dirty="0" smtClean="0">
                <a:latin typeface="Palatino Linotype" pitchFamily="18" charset="0"/>
              </a:rPr>
              <a:t>Segundo o ministro </a:t>
            </a:r>
            <a:r>
              <a:rPr lang="pt-BR" sz="1600" dirty="0" err="1" smtClean="0">
                <a:latin typeface="Palatino Linotype" pitchFamily="18" charset="0"/>
              </a:rPr>
              <a:t>Fux</a:t>
            </a:r>
            <a:r>
              <a:rPr lang="pt-BR" sz="1600" dirty="0" smtClean="0">
                <a:latin typeface="Palatino Linotype" pitchFamily="18" charset="0"/>
              </a:rPr>
              <a:t>, </a:t>
            </a:r>
            <a:r>
              <a:rPr lang="pt-BR" sz="1600" b="1" dirty="0" smtClean="0">
                <a:solidFill>
                  <a:srgbClr val="FF0000"/>
                </a:solidFill>
                <a:latin typeface="Palatino Linotype" pitchFamily="18" charset="0"/>
              </a:rPr>
              <a:t>a definição da atividade de risco deve ser definida pelo Legislativo</a:t>
            </a:r>
            <a:r>
              <a:rPr lang="pt-BR" sz="1600" dirty="0" smtClean="0">
                <a:latin typeface="Palatino Linotype" pitchFamily="18" charset="0"/>
              </a:rPr>
              <a:t>, pois não há como o Judiciário estabelecer os requisitos que enquadrem determinada atividade profissional e permitam a análise de pedidos de aposentadoria.</a:t>
            </a:r>
          </a:p>
          <a:p>
            <a:pPr algn="just"/>
            <a:endParaRPr lang="pt-BR" sz="1600" dirty="0" smtClean="0">
              <a:latin typeface="Palatino Linotype" pitchFamily="18" charset="0"/>
            </a:endParaRPr>
          </a:p>
          <a:p>
            <a:pPr algn="just"/>
            <a:r>
              <a:rPr lang="pt-BR" sz="1600" dirty="0" smtClean="0">
                <a:latin typeface="Palatino Linotype" pitchFamily="18" charset="0"/>
              </a:rPr>
              <a:t>Na conclusão do julgamento </a:t>
            </a:r>
            <a:r>
              <a:rPr lang="pt-BR" sz="1600" b="1" dirty="0" smtClean="0">
                <a:solidFill>
                  <a:srgbClr val="FF0000"/>
                </a:solidFill>
                <a:latin typeface="Palatino Linotype" pitchFamily="18" charset="0"/>
              </a:rPr>
              <a:t>prevaleceu a tese defendida pelo ministro Barroso de que</a:t>
            </a:r>
            <a:r>
              <a:rPr lang="pt-BR" sz="1600" dirty="0" smtClean="0">
                <a:latin typeface="Palatino Linotype" pitchFamily="18" charset="0"/>
              </a:rPr>
              <a:t>, diante do caráter aberto da expressão atividade de risco, constante do artigo 40, parágrafo 4, inciso II, da Constituição Federal, </a:t>
            </a:r>
            <a:r>
              <a:rPr lang="pt-BR" sz="1600" b="1" dirty="0" smtClean="0">
                <a:solidFill>
                  <a:srgbClr val="FF0000"/>
                </a:solidFill>
                <a:latin typeface="Palatino Linotype" pitchFamily="18" charset="0"/>
              </a:rPr>
              <a:t>somente há omissão constitucional que justifique a concessão de aposentadoria especial por meio de mandado de injunção quando a periculosidade for inequivocamente inerente à atividade profissional</a:t>
            </a:r>
            <a:r>
              <a:rPr lang="pt-BR" sz="1600" dirty="0" smtClean="0">
                <a:latin typeface="Palatino Linotype" pitchFamily="18" charset="0"/>
              </a:rPr>
              <a:t>. Seguiram esse entendimento os ministros Luiz </a:t>
            </a:r>
            <a:r>
              <a:rPr lang="pt-BR" sz="1600" dirty="0" err="1" smtClean="0">
                <a:latin typeface="Palatino Linotype" pitchFamily="18" charset="0"/>
              </a:rPr>
              <a:t>Fux</a:t>
            </a:r>
            <a:r>
              <a:rPr lang="pt-BR" sz="1600" dirty="0" smtClean="0">
                <a:latin typeface="Palatino Linotype" pitchFamily="18" charset="0"/>
              </a:rPr>
              <a:t>, Rosa Weber, Marco Aurélio e Gilmar Mendes.</a:t>
            </a:r>
          </a:p>
          <a:p>
            <a:pPr algn="just"/>
            <a:endParaRPr lang="pt-BR" sz="1600" dirty="0" smtClean="0">
              <a:latin typeface="Palatino Linotype" pitchFamily="18" charset="0"/>
            </a:endParaRPr>
          </a:p>
          <a:p>
            <a:pPr algn="just"/>
            <a:r>
              <a:rPr lang="pt-BR" sz="1400" dirty="0" smtClean="0">
                <a:latin typeface="Palatino Linotype" pitchFamily="18" charset="0"/>
              </a:rPr>
              <a:t>Fonte: http://www.stf.jus.br/portal/cms/verNoticiaDetalhe.asp?</a:t>
            </a:r>
            <a:r>
              <a:rPr lang="pt-BR" sz="1400" dirty="0" err="1" smtClean="0">
                <a:latin typeface="Palatino Linotype" pitchFamily="18" charset="0"/>
              </a:rPr>
              <a:t>idConteudo</a:t>
            </a:r>
            <a:r>
              <a:rPr lang="pt-BR" sz="1400" dirty="0" smtClean="0">
                <a:latin typeface="Palatino Linotype" pitchFamily="18" charset="0"/>
              </a:rPr>
              <a:t>=293402</a:t>
            </a:r>
            <a:endParaRPr lang="pt-BR" sz="1400" dirty="0">
              <a:latin typeface="Palatino Linotype"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pPr algn="ctr"/>
            <a:r>
              <a:rPr lang="pt-BR" dirty="0" smtClean="0"/>
              <a:t>Conversão de tempo especial em tempo comum no regime próprio</a:t>
            </a:r>
            <a:endParaRPr lang="pt-BR" dirty="0"/>
          </a:p>
        </p:txBody>
      </p:sp>
      <p:sp>
        <p:nvSpPr>
          <p:cNvPr id="3" name="Subtítulo 2"/>
          <p:cNvSpPr>
            <a:spLocks noGrp="1"/>
          </p:cNvSpPr>
          <p:nvPr>
            <p:ph type="subTitle" idx="1"/>
          </p:nvPr>
        </p:nvSpPr>
        <p:spPr/>
        <p:txBody>
          <a:bodyPr>
            <a:normAutofit/>
          </a:bodyPr>
          <a:lstStyle/>
          <a:p>
            <a:r>
              <a:rPr lang="pt-BR" sz="100" dirty="0" smtClean="0"/>
              <a:t>.</a:t>
            </a:r>
            <a:endParaRPr lang="pt-BR" sz="1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51520" y="332656"/>
            <a:ext cx="8640960" cy="5109091"/>
          </a:xfrm>
          <a:prstGeom prst="rect">
            <a:avLst/>
          </a:prstGeom>
          <a:noFill/>
        </p:spPr>
        <p:txBody>
          <a:bodyPr wrap="square" rtlCol="0">
            <a:spAutoFit/>
          </a:bodyPr>
          <a:lstStyle/>
          <a:p>
            <a:pPr algn="just"/>
            <a:r>
              <a:rPr lang="pt-BR" sz="1600" b="1" dirty="0" smtClean="0">
                <a:latin typeface="Palatino Linotype" pitchFamily="18" charset="0"/>
              </a:rPr>
              <a:t>Constituição Federal de 1988</a:t>
            </a:r>
          </a:p>
          <a:p>
            <a:pPr algn="just"/>
            <a:endParaRPr lang="pt-BR" sz="1400" b="1" dirty="0" smtClean="0">
              <a:latin typeface="Palatino Linotype" pitchFamily="18" charset="0"/>
            </a:endParaRPr>
          </a:p>
          <a:p>
            <a:pPr algn="just"/>
            <a:r>
              <a:rPr lang="pt-BR" sz="1400" dirty="0" smtClean="0">
                <a:latin typeface="Palatino Linotype" pitchFamily="18" charset="0"/>
              </a:rPr>
              <a:t>Não há dispositivo autorizador. Em momento algum a constituição fala da possibilidade de lei infraconstitucional disciplinar a matéria.</a:t>
            </a:r>
          </a:p>
          <a:p>
            <a:pPr algn="just"/>
            <a:endParaRPr lang="pt-BR" sz="1400" dirty="0" smtClean="0">
              <a:latin typeface="Palatino Linotype" pitchFamily="18" charset="0"/>
            </a:endParaRPr>
          </a:p>
          <a:p>
            <a:pPr algn="just"/>
            <a:r>
              <a:rPr lang="pt-BR" sz="1400" dirty="0" smtClean="0">
                <a:latin typeface="Palatino Linotype" pitchFamily="18" charset="0"/>
              </a:rPr>
              <a:t>O §4º do artigo 40 fala em “requisitos e critérios diferenciados”, o que é diverso de conversão de tempo especial em comum.</a:t>
            </a:r>
          </a:p>
          <a:p>
            <a:pPr algn="just"/>
            <a:endParaRPr lang="pt-BR" sz="1400" dirty="0" smtClean="0">
              <a:latin typeface="Palatino Linotype" pitchFamily="18" charset="0"/>
            </a:endParaRPr>
          </a:p>
          <a:p>
            <a:pPr algn="just"/>
            <a:r>
              <a:rPr lang="pt-BR" sz="1600" b="1" dirty="0" smtClean="0">
                <a:latin typeface="Palatino Linotype" pitchFamily="18" charset="0"/>
              </a:rPr>
              <a:t>Aplicação da teoria do silêncio eloquente:</a:t>
            </a:r>
          </a:p>
          <a:p>
            <a:pPr algn="just"/>
            <a:endParaRPr lang="pt-BR" sz="1400" dirty="0" smtClean="0">
              <a:latin typeface="Palatino Linotype" pitchFamily="18" charset="0"/>
            </a:endParaRPr>
          </a:p>
          <a:p>
            <a:pPr algn="just"/>
            <a:r>
              <a:rPr lang="pt-BR" sz="1400" dirty="0" smtClean="0">
                <a:latin typeface="Palatino Linotype" pitchFamily="18" charset="0"/>
              </a:rPr>
              <a:t>A tese é a seguinte: se a lei não disse, é porque não quis dizer. Ainda mais em se tratando de direito público, como é o caso do Constitucional. </a:t>
            </a:r>
            <a:r>
              <a:rPr lang="pt-BR" sz="1400" b="1" dirty="0" smtClean="0">
                <a:solidFill>
                  <a:srgbClr val="FF0000"/>
                </a:solidFill>
                <a:latin typeface="Palatino Linotype" pitchFamily="18" charset="0"/>
              </a:rPr>
              <a:t>Exige-se um mínimo de segurança jurídica, de modo que não se atribua às autoridades públicas a faculdade de fazer algo que a lei não comanda</a:t>
            </a:r>
            <a:r>
              <a:rPr lang="pt-BR" sz="1400" dirty="0" smtClean="0">
                <a:solidFill>
                  <a:srgbClr val="FF0000"/>
                </a:solidFill>
                <a:latin typeface="Palatino Linotype" pitchFamily="18" charset="0"/>
              </a:rPr>
              <a:t>.</a:t>
            </a:r>
            <a:r>
              <a:rPr lang="pt-BR" sz="1400" dirty="0" smtClean="0">
                <a:latin typeface="Palatino Linotype" pitchFamily="18" charset="0"/>
              </a:rPr>
              <a:t> Se não há o comando constitucional pela reedição de medidas provisórias, isso não significa uma omissão ou uma inadvertência do legislador constituinte. </a:t>
            </a:r>
            <a:r>
              <a:rPr lang="pt-BR" sz="1400" b="1" dirty="0" smtClean="0">
                <a:solidFill>
                  <a:srgbClr val="FF0000"/>
                </a:solidFill>
                <a:latin typeface="Palatino Linotype" pitchFamily="18" charset="0"/>
              </a:rPr>
              <a:t>Não disse, porque não quis dizer. Não se trata de uma lacuna, mas de um silêncio eloquente. </a:t>
            </a:r>
            <a:r>
              <a:rPr lang="pt-BR" sz="1400" dirty="0" smtClean="0">
                <a:latin typeface="Palatino Linotype" pitchFamily="18" charset="0"/>
              </a:rPr>
              <a:t>[...] É de insistir, portanto, que, em se tratando das normas constitucionais, tenho como possível o silêncio eloquente (não disse porque não quis dizer), e encontro como o meio mais adequado para uma possível </a:t>
            </a:r>
            <a:r>
              <a:rPr lang="pt-BR" sz="1400" dirty="0" err="1" smtClean="0">
                <a:latin typeface="Palatino Linotype" pitchFamily="18" charset="0"/>
              </a:rPr>
              <a:t>colmatação</a:t>
            </a:r>
            <a:r>
              <a:rPr lang="pt-BR" sz="1400" dirty="0" smtClean="0">
                <a:latin typeface="Palatino Linotype" pitchFamily="18" charset="0"/>
              </a:rPr>
              <a:t> de lacunas o espaço reservado para a Emenda Constitucional. Mas, ainda, considero que haja outra seara de problema. Refiro-me àquela em que a própria Constituição atribui à lei (ordinária, complementar </a:t>
            </a:r>
            <a:r>
              <a:rPr lang="pt-BR" sz="1400" dirty="0" err="1" smtClean="0">
                <a:latin typeface="Palatino Linotype" pitchFamily="18" charset="0"/>
              </a:rPr>
              <a:t>etc</a:t>
            </a:r>
            <a:r>
              <a:rPr lang="pt-BR" sz="1400" dirty="0" smtClean="0">
                <a:latin typeface="Palatino Linotype" pitchFamily="18" charset="0"/>
              </a:rPr>
              <a:t>) ou aos atos administrativos a sua complementação.</a:t>
            </a:r>
          </a:p>
          <a:p>
            <a:pPr algn="just"/>
            <a:endParaRPr lang="pt-BR" sz="1400" dirty="0" smtClean="0">
              <a:latin typeface="Palatino Linotype" pitchFamily="18" charset="0"/>
            </a:endParaRPr>
          </a:p>
          <a:p>
            <a:pPr algn="just"/>
            <a:r>
              <a:rPr lang="pt-BR" sz="1400" dirty="0" smtClean="0">
                <a:latin typeface="Palatino Linotype" pitchFamily="18" charset="0"/>
              </a:rPr>
              <a:t>Tese aplicada pelo Supremo Tribunal Federal no RE 130552, Relator Min. MOREIRA ALVES, PRIMEIRA TURMA, julgado em 04/06/1991, DJ 28/06/1991, p.08907.</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51520" y="332656"/>
            <a:ext cx="8640960" cy="6124754"/>
          </a:xfrm>
          <a:prstGeom prst="rect">
            <a:avLst/>
          </a:prstGeom>
          <a:noFill/>
        </p:spPr>
        <p:txBody>
          <a:bodyPr wrap="square" rtlCol="0">
            <a:spAutoFit/>
          </a:bodyPr>
          <a:lstStyle/>
          <a:p>
            <a:pPr algn="just"/>
            <a:r>
              <a:rPr lang="pt-BR" sz="1400" b="1" dirty="0" smtClean="0">
                <a:latin typeface="Palatino Linotype" pitchFamily="18" charset="0"/>
              </a:rPr>
              <a:t>OBS.: Silêncio eloquente é diferente de Lacuna e de Omissão. </a:t>
            </a:r>
          </a:p>
          <a:p>
            <a:pPr algn="just"/>
            <a:endParaRPr lang="pt-BR" sz="1400" b="1" dirty="0" smtClean="0">
              <a:latin typeface="Palatino Linotype" pitchFamily="18" charset="0"/>
            </a:endParaRPr>
          </a:p>
          <a:p>
            <a:pPr algn="just"/>
            <a:r>
              <a:rPr lang="pt-BR" sz="1400" dirty="0" smtClean="0">
                <a:latin typeface="Palatino Linotype" pitchFamily="18" charset="0"/>
              </a:rPr>
              <a:t>É preciso distinguir, como faz com proveito a doutrina alemã, entre lacuna e ‘silêncio eloquente’:</a:t>
            </a:r>
            <a:r>
              <a:rPr lang="pt-BR" sz="1400" b="1" dirty="0" smtClean="0">
                <a:latin typeface="Palatino Linotype" pitchFamily="18" charset="0"/>
              </a:rPr>
              <a:t> </a:t>
            </a:r>
            <a:r>
              <a:rPr lang="pt-BR" sz="1400" i="1" dirty="0" smtClean="0">
                <a:latin typeface="Palatino Linotype" pitchFamily="18" charset="0"/>
              </a:rPr>
              <a:t>“[...] é preciso distinguir omissão de lacuna e de silêncio eloquente. Silêncio eloquente é quando você, ao não dizer, está se manifestando. Lacuna é quando você não cuidou de uma matéria. E omissão é quando você não cuidou tendo o dever de cuidar. [...]”</a:t>
            </a:r>
            <a:r>
              <a:rPr lang="pt-BR" sz="1400" dirty="0" smtClean="0">
                <a:latin typeface="Palatino Linotype" pitchFamily="18" charset="0"/>
              </a:rPr>
              <a:t> (Luís Roberto Barroso em Revista Consultor Jurídico. "Hegemonia da Justiça se deve a um Legislativo fraco“)</a:t>
            </a:r>
          </a:p>
          <a:p>
            <a:pPr algn="just"/>
            <a:endParaRPr lang="pt-BR" sz="1400" dirty="0" smtClean="0">
              <a:latin typeface="Palatino Linotype" pitchFamily="18" charset="0"/>
            </a:endParaRPr>
          </a:p>
          <a:p>
            <a:pPr algn="ctr"/>
            <a:r>
              <a:rPr lang="pt-BR" sz="1400" b="1" dirty="0" smtClean="0">
                <a:latin typeface="Palatino Linotype" pitchFamily="18" charset="0"/>
              </a:rPr>
              <a:t>Como entende a Corte Constitucional</a:t>
            </a:r>
          </a:p>
          <a:p>
            <a:pPr algn="just"/>
            <a:endParaRPr lang="pt-BR" sz="1400" dirty="0" smtClean="0">
              <a:latin typeface="Palatino Linotype" pitchFamily="18" charset="0"/>
            </a:endParaRPr>
          </a:p>
          <a:p>
            <a:pPr algn="just"/>
            <a:r>
              <a:rPr lang="pt-BR" sz="1400" dirty="0" smtClean="0">
                <a:latin typeface="Palatino Linotype" pitchFamily="18" charset="0"/>
              </a:rPr>
              <a:t>Ementa: ADMINISTRATIVO. EMBARGOS DE DECLARAÇÃO RECEBIDOS COMO AGRAVO REGIMENTAL. SERVIDOR PÚBLICO.CONVERSÃO DO TEMPO ESPECIAL EM COMUM. PERÍODO POSTERIOR À LEI 8.112/90. ILEGITIMIDADE. PRECEDENTES. [...] </a:t>
            </a:r>
            <a:r>
              <a:rPr lang="pt-BR" sz="1400" b="1" dirty="0" smtClean="0">
                <a:solidFill>
                  <a:srgbClr val="FF0000"/>
                </a:solidFill>
                <a:latin typeface="Palatino Linotype" pitchFamily="18" charset="0"/>
              </a:rPr>
              <a:t>2. A Súmula Vinculante 33 garantiu aos servidores públicos o direito de aposentadoria especial, mas não tratou da matéria relativa </a:t>
            </a:r>
            <a:r>
              <a:rPr lang="pt-BR" sz="1400" b="1" dirty="0" err="1" smtClean="0">
                <a:solidFill>
                  <a:srgbClr val="FF0000"/>
                </a:solidFill>
                <a:latin typeface="Palatino Linotype" pitchFamily="18" charset="0"/>
              </a:rPr>
              <a:t>àconversão</a:t>
            </a:r>
            <a:r>
              <a:rPr lang="pt-BR" sz="1400" b="1" dirty="0" smtClean="0">
                <a:solidFill>
                  <a:srgbClr val="FF0000"/>
                </a:solidFill>
                <a:latin typeface="Palatino Linotype" pitchFamily="18" charset="0"/>
              </a:rPr>
              <a:t> do tempo de serviço especial em comum. </a:t>
            </a:r>
            <a:r>
              <a:rPr lang="pt-BR" sz="1400" dirty="0" smtClean="0">
                <a:latin typeface="Palatino Linotype" pitchFamily="18" charset="0"/>
              </a:rPr>
              <a:t>3. Agravo regimental a que se nega provimento. (STF - ARE: 793144 PI , Relator: Min. TEORI ZAVASCKI, Data de Julgamento: 30/09/2014, Segunda Turma, Data de Publicação: ACÓRDÃO ELETRÔNICO </a:t>
            </a:r>
            <a:r>
              <a:rPr lang="pt-BR" sz="1400" dirty="0" err="1" smtClean="0">
                <a:latin typeface="Palatino Linotype" pitchFamily="18" charset="0"/>
              </a:rPr>
              <a:t>DJe</a:t>
            </a:r>
            <a:r>
              <a:rPr lang="pt-BR" sz="1400" dirty="0" smtClean="0">
                <a:latin typeface="Palatino Linotype" pitchFamily="18" charset="0"/>
              </a:rPr>
              <a:t>-199 DIVULG 10-10-2014 PUBLIC 13-10-2014)</a:t>
            </a:r>
          </a:p>
          <a:p>
            <a:pPr algn="just"/>
            <a:endParaRPr lang="pt-BR" sz="1400" dirty="0" smtClean="0">
              <a:latin typeface="Palatino Linotype" pitchFamily="18" charset="0"/>
            </a:endParaRPr>
          </a:p>
          <a:p>
            <a:pPr algn="just"/>
            <a:r>
              <a:rPr lang="pt-BR" sz="1400" dirty="0" smtClean="0">
                <a:latin typeface="Palatino Linotype" pitchFamily="18" charset="0"/>
              </a:rPr>
              <a:t>Ementa: MANDADO DE INJUNÇÃO. APOSENTADORIA ESPECIAL DE SERVIDOR PÚBLICO. ART. 40, § 4º, DA CONSTITUIÇÃO FEDERAL, APLICAÇÃO DAS NORMAS DO REGIME GERAL DE PREVIDÊNCIA SOCIAL. AGRAVO DESPROVIDO. 1. Segundo a jurisprudência do STF, a omissão legislativa na regulamentação do art. 40, § 4º, da Constituição, deve ser suprida mediante a aplicação das normas do Regime Geral de Previdência Social previstas na Lei 8.213/91 e no Decreto 3.048/99. </a:t>
            </a:r>
            <a:r>
              <a:rPr lang="pt-BR" sz="1400" b="1" dirty="0" smtClean="0">
                <a:solidFill>
                  <a:srgbClr val="FF0000"/>
                </a:solidFill>
                <a:latin typeface="Palatino Linotype" pitchFamily="18" charset="0"/>
              </a:rPr>
              <a:t>Não se admite a conversão de períodos especiais em comuns, mas apenas a concessão da aposentadoria especial mediante a prova do exercício de atividades exercidas em condições nocivas.</a:t>
            </a:r>
            <a:r>
              <a:rPr lang="pt-BR" sz="1400" dirty="0" smtClean="0">
                <a:latin typeface="Palatino Linotype" pitchFamily="18" charset="0"/>
              </a:rPr>
              <a:t> [...]. (STF - MI 5700 </a:t>
            </a:r>
            <a:r>
              <a:rPr lang="pt-BR" sz="1400" dirty="0" err="1" smtClean="0">
                <a:latin typeface="Palatino Linotype" pitchFamily="18" charset="0"/>
              </a:rPr>
              <a:t>AgR</a:t>
            </a:r>
            <a:r>
              <a:rPr lang="pt-BR" sz="1400" dirty="0" smtClean="0">
                <a:latin typeface="Palatino Linotype" pitchFamily="18" charset="0"/>
              </a:rPr>
              <a:t>, Relator(a):  Min. TEORI ZAVASCKI, Tribunal Pleno, julgado em 19/06/2013, PROCESSO ELETRÔNICO </a:t>
            </a:r>
            <a:r>
              <a:rPr lang="pt-BR" sz="1400" dirty="0" err="1" smtClean="0">
                <a:latin typeface="Palatino Linotype" pitchFamily="18" charset="0"/>
              </a:rPr>
              <a:t>DJe</a:t>
            </a:r>
            <a:r>
              <a:rPr lang="pt-BR" sz="1400" dirty="0" smtClean="0">
                <a:latin typeface="Palatino Linotype" pitchFamily="18" charset="0"/>
              </a:rPr>
              <a:t>-157 DIVULG 12-08-2013 PUBLIC 13-08-2013 – grifo nosso)</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79512" y="332656"/>
            <a:ext cx="8784976" cy="6124754"/>
          </a:xfrm>
          <a:prstGeom prst="rect">
            <a:avLst/>
          </a:prstGeom>
          <a:noFill/>
        </p:spPr>
        <p:txBody>
          <a:bodyPr wrap="square" rtlCol="0">
            <a:spAutoFit/>
          </a:bodyPr>
          <a:lstStyle/>
          <a:p>
            <a:pPr algn="just"/>
            <a:r>
              <a:rPr lang="pt-BR" sz="1400" dirty="0" smtClean="0">
                <a:latin typeface="Palatino Linotype" pitchFamily="18" charset="0"/>
              </a:rPr>
              <a:t>Ementa: EMBARGOS DE DECLARAÇÃO RECEBIDOS COMO AGRAVO REGIMENTAL. MANDADO DE INJUNÇÃO. SERVIDOR PÚBLICO. ART. 40, § 4º, DA CONSTITUIÇÃO FEDERAL. WRIT JÁ DEFINITIVAMENTE CONCEDIDO AO IMPETRANTE NOS AUTOS, PARA QUE SEU PEDIDO ADMINISTRATIVO DE APOSENTADORIA ESPECIAL SEJA CONCRETAMENTE ANALISADO PELA AUTORIDADE COMPETENTE, À LUZ DO ART. 57 DA LEI 8.213/1991. CONTAGEM E AVERBAÇÃO DO TEMPO DE SERVIÇO PRESTADO EM CONDIÇÕES ESPECIAIS. INADMISSIBILIDADE DA VIA INJUNCIONAL JÁ FIRMEMENTE ASSENTADA PELO PLENÁRIO DESTA CORTE. PRETENSÃO DE SOBRESTAMENTO REJEITADA. AGRAVO IMPROVIDO. I - O Plenário desta Casa posicionou-se definitivamente pela inviabilidade do mandado de injunção quando pretendida a mera contagem diferenciada e a averbação </a:t>
            </a:r>
            <a:r>
              <a:rPr lang="pt-BR" sz="1400" dirty="0" err="1" smtClean="0">
                <a:latin typeface="Palatino Linotype" pitchFamily="18" charset="0"/>
              </a:rPr>
              <a:t>dotempo</a:t>
            </a:r>
            <a:r>
              <a:rPr lang="pt-BR" sz="1400" dirty="0" smtClean="0">
                <a:latin typeface="Palatino Linotype" pitchFamily="18" charset="0"/>
              </a:rPr>
              <a:t> de serviço prestado em condições especiais. Precedentes. II - </a:t>
            </a:r>
            <a:r>
              <a:rPr lang="pt-BR" sz="1400" b="1" dirty="0" smtClean="0">
                <a:solidFill>
                  <a:srgbClr val="FF0000"/>
                </a:solidFill>
                <a:latin typeface="Palatino Linotype" pitchFamily="18" charset="0"/>
              </a:rPr>
              <a:t>O art. 40, § 4º, da Constituição Federal, não garante a contagem de tempo de serviço diferenciada ao servidor público, mas, tão somente, o efetivo gozo da aposentadoria especial.</a:t>
            </a:r>
            <a:r>
              <a:rPr lang="pt-BR" sz="1400" dirty="0" smtClean="0">
                <a:solidFill>
                  <a:srgbClr val="FF0000"/>
                </a:solidFill>
                <a:latin typeface="Palatino Linotype" pitchFamily="18" charset="0"/>
              </a:rPr>
              <a:t> </a:t>
            </a:r>
            <a:r>
              <a:rPr lang="pt-BR" sz="1400" dirty="0" smtClean="0">
                <a:latin typeface="Palatino Linotype" pitchFamily="18" charset="0"/>
              </a:rPr>
              <a:t>III - Embargos de declaração recebidos como agravo regimental, ao qual se nega provimento. (STF - MI 1577 ED-ED, Relator(a):  Min. RICARDO LEWANDOWSKI, Tribunal Pleno, julgado em 18/12/2013, ACÓRDÃO ELETRÔNICO </a:t>
            </a:r>
            <a:r>
              <a:rPr lang="pt-BR" sz="1400" dirty="0" err="1" smtClean="0">
                <a:latin typeface="Palatino Linotype" pitchFamily="18" charset="0"/>
              </a:rPr>
              <a:t>DJe</a:t>
            </a:r>
            <a:r>
              <a:rPr lang="pt-BR" sz="1400" dirty="0" smtClean="0">
                <a:latin typeface="Palatino Linotype" pitchFamily="18" charset="0"/>
              </a:rPr>
              <a:t>-033 DIVULG 17-02-2014 PUBLIC 18-02-2014 – grifo nosso)</a:t>
            </a:r>
          </a:p>
          <a:p>
            <a:pPr algn="just"/>
            <a:r>
              <a:rPr lang="pt-BR" sz="1400" dirty="0" smtClean="0">
                <a:latin typeface="Palatino Linotype" pitchFamily="18" charset="0"/>
              </a:rPr>
              <a:t> </a:t>
            </a:r>
          </a:p>
          <a:p>
            <a:pPr algn="just"/>
            <a:r>
              <a:rPr lang="pt-BR" sz="1400" dirty="0" smtClean="0">
                <a:latin typeface="Palatino Linotype" pitchFamily="18" charset="0"/>
              </a:rPr>
              <a:t>Ementa: MANDADO DE INJUNÇÃO. APOSENTADORIA ESPECIAL DE SERVIDOR PÚBLICO. ART. 40, § 4º, DA CONSTITUIÇÃO FEDERAL, APLICAÇÃO DAS NORMAS DO REGIME GERAL DE PREVIDÊNCIA SOCIAL. AGRAVO DESPROVIDO. 1. Segundo a jurisprudência do STF, a omissão legislativa na regulamentação do art. 40, § 4º, da Constituição, deve ser suprida mediante a aplicação das normas do Regime Geral de Previdência Social previstas na Lei 8.213/91 e no Decreto 3.048/99. </a:t>
            </a:r>
            <a:r>
              <a:rPr lang="pt-BR" sz="1400" b="1" dirty="0" smtClean="0">
                <a:solidFill>
                  <a:srgbClr val="FF0000"/>
                </a:solidFill>
                <a:latin typeface="Palatino Linotype" pitchFamily="18" charset="0"/>
              </a:rPr>
              <a:t>Não se admite a conversão de períodos especiais em comuns, mas apenas a concessão da aposentadoria especial mediante a prova do exercício de atividades exercidas em condições nocivas.</a:t>
            </a:r>
            <a:r>
              <a:rPr lang="pt-BR" sz="1400" dirty="0" smtClean="0">
                <a:latin typeface="Palatino Linotype" pitchFamily="18" charset="0"/>
              </a:rPr>
              <a:t> Ainda, a exigência do requerimento e do indeferimento prévios do beneficio relaciona-se diretamente com a inviabilização do direito pela Administração Pública. Fundamentos observados pela decisão agravada. 2. Agravo regimental desprovido. (STF - MI 5637 </a:t>
            </a:r>
            <a:r>
              <a:rPr lang="pt-BR" sz="1400" dirty="0" err="1" smtClean="0">
                <a:latin typeface="Palatino Linotype" pitchFamily="18" charset="0"/>
              </a:rPr>
              <a:t>AgR</a:t>
            </a:r>
            <a:r>
              <a:rPr lang="pt-BR" sz="1400" dirty="0" smtClean="0">
                <a:latin typeface="Palatino Linotype" pitchFamily="18" charset="0"/>
              </a:rPr>
              <a:t>, Relator(a):  Min. TEORI ZAVASCKI, Tribunal Pleno, julgado em19/06/2013, PROCESSO ELETRÔNICO </a:t>
            </a:r>
            <a:r>
              <a:rPr lang="pt-BR" sz="1400" dirty="0" err="1" smtClean="0">
                <a:latin typeface="Palatino Linotype" pitchFamily="18" charset="0"/>
              </a:rPr>
              <a:t>DJe</a:t>
            </a:r>
            <a:r>
              <a:rPr lang="pt-BR" sz="1400" dirty="0" smtClean="0">
                <a:latin typeface="Palatino Linotype" pitchFamily="18" charset="0"/>
              </a:rPr>
              <a:t>-157 DIVULG 12-08-2013 PUBLIC 13-08-2013- – grifo nosso)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179512" y="332656"/>
            <a:ext cx="8784976" cy="5478423"/>
          </a:xfrm>
          <a:prstGeom prst="rect">
            <a:avLst/>
          </a:prstGeom>
          <a:noFill/>
        </p:spPr>
        <p:txBody>
          <a:bodyPr wrap="square" rtlCol="0">
            <a:spAutoFit/>
          </a:bodyPr>
          <a:lstStyle/>
          <a:p>
            <a:pPr algn="ctr"/>
            <a:r>
              <a:rPr lang="pt-BR" sz="1400" b="1" dirty="0" smtClean="0">
                <a:latin typeface="Palatino Linotype" pitchFamily="18" charset="0"/>
              </a:rPr>
              <a:t>Redação dada pela Emenda a Constituição nº  20/1998</a:t>
            </a:r>
          </a:p>
          <a:p>
            <a:pPr algn="just"/>
            <a:endParaRPr lang="pt-BR" sz="1400" dirty="0" smtClean="0">
              <a:latin typeface="Palatino Linotype" pitchFamily="18" charset="0"/>
            </a:endParaRPr>
          </a:p>
          <a:p>
            <a:pPr algn="just"/>
            <a:r>
              <a:rPr lang="pt-BR" sz="1400" dirty="0" smtClean="0">
                <a:latin typeface="Palatino Linotype" pitchFamily="18" charset="0"/>
              </a:rPr>
              <a:t>Art. 40 - Aos servidores </a:t>
            </a:r>
            <a:r>
              <a:rPr lang="pt-BR" sz="1400" b="1" dirty="0" smtClean="0">
                <a:solidFill>
                  <a:srgbClr val="FF0000"/>
                </a:solidFill>
                <a:latin typeface="Palatino Linotype" pitchFamily="18" charset="0"/>
              </a:rPr>
              <a:t>titulares de cargos efetivos </a:t>
            </a:r>
            <a:r>
              <a:rPr lang="pt-BR" sz="1400" dirty="0" smtClean="0">
                <a:latin typeface="Palatino Linotype" pitchFamily="18" charset="0"/>
              </a:rPr>
              <a:t>da União, dos Estados, do Distrito Federal e dos Municípios, incluídas suas autarquias e fundações, é assegurado regime de previdência de </a:t>
            </a:r>
            <a:r>
              <a:rPr lang="pt-BR" sz="1400" b="1" dirty="0" smtClean="0">
                <a:solidFill>
                  <a:srgbClr val="FF0000"/>
                </a:solidFill>
                <a:latin typeface="Palatino Linotype" pitchFamily="18" charset="0"/>
              </a:rPr>
              <a:t>caráter contributivo</a:t>
            </a:r>
            <a:r>
              <a:rPr lang="pt-BR" sz="1400" dirty="0" smtClean="0">
                <a:latin typeface="Palatino Linotype" pitchFamily="18" charset="0"/>
              </a:rPr>
              <a:t>, observados critérios que preservem o equilíbrio financeiro e atuarial e o disposto neste artigo.</a:t>
            </a:r>
          </a:p>
          <a:p>
            <a:pPr algn="just"/>
            <a:endParaRPr lang="pt-BR" sz="1400" dirty="0" smtClean="0">
              <a:latin typeface="Palatino Linotype" pitchFamily="18" charset="0"/>
            </a:endParaRPr>
          </a:p>
          <a:p>
            <a:pPr algn="just"/>
            <a:r>
              <a:rPr lang="pt-BR" sz="1400" dirty="0" smtClean="0">
                <a:latin typeface="Palatino Linotype" pitchFamily="18" charset="0"/>
              </a:rPr>
              <a:t>§ 2º Os proventos de aposentadoria e as pensões, por ocasião de sua concessão, não poderão exceder a remuneração do respectivo servidor, no cargo efetivo em que se deu a aposentadoria ou que serviu de referência para a concessão da pensão. </a:t>
            </a:r>
            <a:r>
              <a:rPr lang="pt-BR" sz="1400" b="1" dirty="0" smtClean="0">
                <a:solidFill>
                  <a:srgbClr val="FF0000"/>
                </a:solidFill>
                <a:latin typeface="Palatino Linotype" pitchFamily="18" charset="0"/>
              </a:rPr>
              <a:t>(teto para proventos)</a:t>
            </a:r>
          </a:p>
          <a:p>
            <a:pPr algn="just"/>
            <a:endParaRPr lang="pt-BR" sz="1400" b="1" dirty="0" smtClean="0">
              <a:solidFill>
                <a:srgbClr val="FF0000"/>
              </a:solidFill>
              <a:latin typeface="Palatino Linotype" pitchFamily="18" charset="0"/>
            </a:endParaRPr>
          </a:p>
          <a:p>
            <a:pPr algn="just"/>
            <a:r>
              <a:rPr lang="pt-BR" sz="1400" dirty="0" smtClean="0">
                <a:latin typeface="Palatino Linotype" pitchFamily="18" charset="0"/>
              </a:rPr>
              <a:t>§ 3º Os proventos de aposentadoria, por ocasião da sua concessão, serão calculados com base na remuneração do servidor no cargo efetivo em que se der a aposentadoria e, na forma da lei, corresponderão à totalidade da remuneração. (</a:t>
            </a:r>
            <a:endParaRPr lang="pt-BR" sz="1400" b="1" dirty="0" smtClean="0">
              <a:solidFill>
                <a:srgbClr val="FF0000"/>
              </a:solidFill>
              <a:latin typeface="Palatino Linotype" pitchFamily="18" charset="0"/>
            </a:endParaRPr>
          </a:p>
          <a:p>
            <a:pPr algn="just"/>
            <a:endParaRPr lang="pt-BR" sz="1400" dirty="0" smtClean="0">
              <a:latin typeface="Palatino Linotype" pitchFamily="18" charset="0"/>
            </a:endParaRPr>
          </a:p>
          <a:p>
            <a:pPr algn="just"/>
            <a:r>
              <a:rPr lang="pt-BR" sz="1400" dirty="0" smtClean="0">
                <a:latin typeface="Palatino Linotype" pitchFamily="18" charset="0"/>
              </a:rPr>
              <a:t>§ 5º Os requisitos de idade e de tempo de contribuição serão reduzidos em cinco anos, em relação ao disposto no  § 1º, III, "a", para o </a:t>
            </a:r>
            <a:r>
              <a:rPr lang="pt-BR" sz="1400" b="1" dirty="0" smtClean="0">
                <a:solidFill>
                  <a:srgbClr val="FF0000"/>
                </a:solidFill>
                <a:latin typeface="Palatino Linotype" pitchFamily="18" charset="0"/>
              </a:rPr>
              <a:t>professor que comprove exclusivamente tempo de efetivo exercício das funções de magistério na educação infantil e no ensino fundamental e médio.</a:t>
            </a:r>
          </a:p>
          <a:p>
            <a:pPr algn="just"/>
            <a:r>
              <a:rPr lang="pt-BR" sz="1400" dirty="0" smtClean="0">
                <a:latin typeface="Palatino Linotype" pitchFamily="18" charset="0"/>
              </a:rPr>
              <a:t> </a:t>
            </a:r>
          </a:p>
          <a:p>
            <a:pPr algn="just"/>
            <a:r>
              <a:rPr lang="pt-BR" sz="1400" dirty="0" smtClean="0">
                <a:latin typeface="Palatino Linotype" pitchFamily="18" charset="0"/>
              </a:rPr>
              <a:t>§ 8º Observado o disposto no art. 37, XI, os proventos de aposentadoria e as pensões serão revistos na mesma proporção e na mesma data, sempre que se modificar a remuneração dos servidores em atividade, sendo também estendidos aos aposentados e aos pensionistas quaisquer benefícios ou vantagens posteriormente concedidos aos servidores em atividade, inclusive quando decorrentes da transformação ou reclassificação do cargo ou função em que se deu a aposentadoria ou que serviu de referência para a concessão da pensão, na forma da lei. </a:t>
            </a:r>
            <a:r>
              <a:rPr lang="pt-BR" sz="1400" b="1" dirty="0" smtClean="0">
                <a:solidFill>
                  <a:srgbClr val="FF0000"/>
                </a:solidFill>
                <a:latin typeface="Palatino Linotype" pitchFamily="18" charset="0"/>
              </a:rPr>
              <a:t>(manutenção da paridade)</a:t>
            </a:r>
          </a:p>
          <a:p>
            <a:pPr algn="just"/>
            <a:endParaRPr lang="pt-BR" sz="1400" dirty="0">
              <a:latin typeface="Palatino Linotype"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79512" y="188640"/>
            <a:ext cx="8712968" cy="6125334"/>
          </a:xfrm>
          <a:prstGeom prst="rect">
            <a:avLst/>
          </a:prstGeom>
          <a:noFill/>
        </p:spPr>
        <p:txBody>
          <a:bodyPr wrap="square" rtlCol="0">
            <a:spAutoFit/>
          </a:bodyPr>
          <a:lstStyle/>
          <a:p>
            <a:pPr algn="just"/>
            <a:r>
              <a:rPr lang="pt-BR" sz="1400" dirty="0" smtClean="0">
                <a:latin typeface="Palatino Linotype" pitchFamily="18" charset="0"/>
              </a:rPr>
              <a:t>Nesse sentido, com grandioso brilhantismo, manifestou-se a </a:t>
            </a:r>
            <a:r>
              <a:rPr lang="pt-BR" sz="1400" b="1" dirty="0" smtClean="0">
                <a:latin typeface="Palatino Linotype" pitchFamily="18" charset="0"/>
              </a:rPr>
              <a:t>Ministra Cármen Lúcia </a:t>
            </a:r>
            <a:r>
              <a:rPr lang="pt-BR" sz="1400" dirty="0" smtClean="0">
                <a:latin typeface="Palatino Linotype" pitchFamily="18" charset="0"/>
              </a:rPr>
              <a:t>no julgamento do Mandado de Injunção n° 3875 </a:t>
            </a:r>
            <a:r>
              <a:rPr lang="pt-BR" sz="1400" dirty="0" err="1" smtClean="0">
                <a:latin typeface="Palatino Linotype" pitchFamily="18" charset="0"/>
              </a:rPr>
              <a:t>AgR</a:t>
            </a:r>
            <a:r>
              <a:rPr lang="pt-BR" sz="1400" dirty="0" smtClean="0">
                <a:latin typeface="Palatino Linotype" pitchFamily="18" charset="0"/>
              </a:rPr>
              <a:t>/RS. Veja-se, a seguir, trecho de seu voto, </a:t>
            </a:r>
            <a:r>
              <a:rPr lang="pt-BR" sz="1400" i="1" dirty="0" smtClean="0">
                <a:latin typeface="Palatino Linotype" pitchFamily="18" charset="0"/>
              </a:rPr>
              <a:t>in </a:t>
            </a:r>
            <a:r>
              <a:rPr lang="pt-BR" sz="1400" i="1" dirty="0" err="1" smtClean="0">
                <a:latin typeface="Palatino Linotype" pitchFamily="18" charset="0"/>
              </a:rPr>
              <a:t>verbis</a:t>
            </a:r>
            <a:r>
              <a:rPr lang="pt-BR" sz="1400" dirty="0" smtClean="0">
                <a:latin typeface="Palatino Linotype" pitchFamily="18" charset="0"/>
              </a:rPr>
              <a:t>:</a:t>
            </a:r>
          </a:p>
          <a:p>
            <a:pPr algn="just"/>
            <a:r>
              <a:rPr lang="pt-BR" sz="1400" dirty="0" smtClean="0">
                <a:latin typeface="Palatino Linotype" pitchFamily="18" charset="0"/>
              </a:rPr>
              <a:t/>
            </a:r>
            <a:br>
              <a:rPr lang="pt-BR" sz="1400" dirty="0" smtClean="0">
                <a:latin typeface="Palatino Linotype" pitchFamily="18" charset="0"/>
              </a:rPr>
            </a:br>
            <a:r>
              <a:rPr lang="pt-BR" sz="1400" dirty="0" smtClean="0">
                <a:latin typeface="Palatino Linotype" pitchFamily="18" charset="0"/>
              </a:rPr>
              <a:t>“4. O Supremo Tribunal Federal reconheceu a mora legislativa do Presidente da República para regulamentar o art. 40, § 4º, inc. III, da Constituição da República e concluiu ser possível aplicar-se a regra do art. 57 da Lei n. 8.213/1991, de modo a viabilizar que a Administração Pública possa analisar requerimento de aposentadoria especial formulado por servidor público que exerce suas atividades em condições insalubres, até o advento de legislação específica sobre a matéria. Nesse sentido, os seguintes julgados: MI 721, Rel. Min. Marco Aurélio, Plenário, </a:t>
            </a:r>
            <a:r>
              <a:rPr lang="pt-BR" sz="1400" dirty="0" err="1" smtClean="0">
                <a:latin typeface="Palatino Linotype" pitchFamily="18" charset="0"/>
              </a:rPr>
              <a:t>DJe</a:t>
            </a:r>
            <a:r>
              <a:rPr lang="pt-BR" sz="1400" dirty="0" smtClean="0">
                <a:latin typeface="Palatino Linotype" pitchFamily="18" charset="0"/>
              </a:rPr>
              <a:t> 30.11.2007; MI 788, Rel. Min. Ayres Britto, Plenário, </a:t>
            </a:r>
            <a:r>
              <a:rPr lang="pt-BR" sz="1400" dirty="0" err="1" smtClean="0">
                <a:latin typeface="Palatino Linotype" pitchFamily="18" charset="0"/>
              </a:rPr>
              <a:t>DJe</a:t>
            </a:r>
            <a:r>
              <a:rPr lang="pt-BR" sz="1400" dirty="0" smtClean="0">
                <a:latin typeface="Palatino Linotype" pitchFamily="18" charset="0"/>
              </a:rPr>
              <a:t> 8.5.2009; e MI 795, de minha relatoria, Plenário, </a:t>
            </a:r>
            <a:r>
              <a:rPr lang="pt-BR" sz="1400" dirty="0" err="1" smtClean="0">
                <a:latin typeface="Palatino Linotype" pitchFamily="18" charset="0"/>
              </a:rPr>
              <a:t>DJe</a:t>
            </a:r>
            <a:r>
              <a:rPr lang="pt-BR" sz="1400" dirty="0" smtClean="0">
                <a:latin typeface="Palatino Linotype" pitchFamily="18" charset="0"/>
              </a:rPr>
              <a:t> 22.5.2009. Contudo, a questão em exame neste mandado de injunção diferencia-se daquela posta nos precedentes mencionados e naqueles citados pelo ora Agravante, razão pela qual não é possível se valer da solução jurídica antes adotada. O que o Impetrante pretendia com o presente mandado de injunção era ”a contagem diferenciada do tempo de serviço prestado, em razão de ter laborado, durante todo o período (de 09.12.1980 até os dias atuais), de forma permanente e habitual, em condições de insalubridade, conforme disposto no artigo 40, § 4º, inciso III, da Constituição Federal de 1988, situação esta que autorizará a concessão da aposentadoria especial junto ao serviço público federal, bem como a conversão do período especial em tempo comum, para posterior aproveitamento em solicitação de aposentadoria voluntária” (fl. 12, grifos nossos). </a:t>
            </a:r>
            <a:r>
              <a:rPr lang="pt-BR" sz="1400" b="1" dirty="0" smtClean="0">
                <a:solidFill>
                  <a:srgbClr val="FF0000"/>
                </a:solidFill>
                <a:latin typeface="Palatino Linotype" pitchFamily="18" charset="0"/>
              </a:rPr>
              <a:t>O art. 40, § 4º, da Constituição da República não assegura a contagem de prazo diferenciado ao servidor público</a:t>
            </a:r>
            <a:r>
              <a:rPr lang="pt-BR" sz="1400" dirty="0" smtClean="0">
                <a:latin typeface="Palatino Linotype" pitchFamily="18" charset="0"/>
              </a:rPr>
              <a:t>, mas a aposentadoria especial daqueles que: I) sejam portadores de deficiência; II) exerçam atividades de risco; e III) desempenhem suas atividades sob condições especiais que prejudiquem a saúde ou a integridade física, nos termos a serem definidos por leis complementares. Assim, para ser cabível o mandado de injunção, não basta que haja eventual obstáculo ao exercício de direito ou liberdade constitucional em razão de omissão legislativa, mas concreta inviabilidade de sua plena fruição pelo seu titular. Daí porque há de ser comprovada, de plano, a titularidade do direito (no caso, à aposentadoria) e a sua inviabilidade decorrente da ausência de norma regulamentadora do direito constitucional. [...]”</a:t>
            </a:r>
          </a:p>
          <a:p>
            <a:endParaRPr lang="pt-BR" sz="14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692696"/>
            <a:ext cx="9144000" cy="4247317"/>
          </a:xfrm>
          <a:prstGeom prst="rect">
            <a:avLst/>
          </a:prstGeom>
        </p:spPr>
        <p:txBody>
          <a:bodyPr wrap="square">
            <a:spAutoFit/>
          </a:bodyPr>
          <a:lstStyle/>
          <a:p>
            <a:pPr algn="just"/>
            <a:r>
              <a:rPr lang="pt-BR" dirty="0" smtClean="0">
                <a:latin typeface="Palatino Linotype" pitchFamily="18" charset="0"/>
              </a:rPr>
              <a:t> “(...) 1. O direito à contagem, conversão e averbação de tempo de serviço é de natureza subjetiva, enquanto relativo à realização de fato continuado, constitutivo de requisito à aquisição de direito subjetivo outro, estatutário ou previdenciário, não havendo razão legal ou doutrinária para </a:t>
            </a:r>
            <a:r>
              <a:rPr lang="pt-BR" dirty="0" err="1" smtClean="0">
                <a:latin typeface="Palatino Linotype" pitchFamily="18" charset="0"/>
              </a:rPr>
              <a:t>identifi</a:t>
            </a:r>
            <a:r>
              <a:rPr lang="pt-BR" dirty="0" smtClean="0">
                <a:latin typeface="Palatino Linotype" pitchFamily="18" charset="0"/>
              </a:rPr>
              <a:t>- </a:t>
            </a:r>
            <a:r>
              <a:rPr lang="pt-BR" dirty="0" err="1" smtClean="0">
                <a:latin typeface="Palatino Linotype" pitchFamily="18" charset="0"/>
              </a:rPr>
              <a:t>car-lhe</a:t>
            </a:r>
            <a:r>
              <a:rPr lang="pt-BR" dirty="0" smtClean="0">
                <a:latin typeface="Palatino Linotype" pitchFamily="18" charset="0"/>
              </a:rPr>
              <a:t> a norma legal de regência com aquela que esteja a viger somente ao tempo da produção do direito à aposentadoria de que é instrumental. 2. O tempo de serviço é regido sempre pela lei da época em que foi prestado. Dessa forma, em respeito ao direito adquirido, se o trabalhador laborou em condições adversas e a lei da época permitia a contagem de forma mais vantajosa, o tempo de serviço assim deve ser contado. 3. </a:t>
            </a:r>
            <a:r>
              <a:rPr lang="pt-BR" b="1" dirty="0" smtClean="0">
                <a:solidFill>
                  <a:srgbClr val="FF0000"/>
                </a:solidFill>
                <a:latin typeface="Palatino Linotype" pitchFamily="18" charset="0"/>
              </a:rPr>
              <a:t>Para fins de contagem recíproca de tempo de serviço, isto é, aquela que soma o tempo de serviço de atividade privada, seja ela urbana ou rural, ao serviço público, não se admite a conversão do tempo de serviço especial em comum, por expressa proibição legal.</a:t>
            </a:r>
            <a:r>
              <a:rPr lang="pt-BR" dirty="0" smtClean="0">
                <a:latin typeface="Palatino Linotype" pitchFamily="18" charset="0"/>
              </a:rPr>
              <a:t> Inteligência dos Decretos n. 72.771, de 6 de setembro de 1973, 83.080, de 24 de janeiro de 1979 (artigo 203, inciso I), 89.312, de 23 de janeiro de 1984 (art. 72, I) e da Lei n. 8.213/91 (art. 96, I). (...)” (STJ, </a:t>
            </a:r>
            <a:r>
              <a:rPr lang="pt-BR" dirty="0" err="1" smtClean="0">
                <a:latin typeface="Palatino Linotype" pitchFamily="18" charset="0"/>
              </a:rPr>
              <a:t>EDREsp</a:t>
            </a:r>
            <a:r>
              <a:rPr lang="pt-BR" dirty="0" smtClean="0">
                <a:latin typeface="Palatino Linotype" pitchFamily="18" charset="0"/>
              </a:rPr>
              <a:t> 200400171139, 6ª Turma, Rel. Min. Hamilton </a:t>
            </a:r>
            <a:r>
              <a:rPr lang="pt-BR" dirty="0" err="1" smtClean="0">
                <a:latin typeface="Palatino Linotype" pitchFamily="18" charset="0"/>
              </a:rPr>
              <a:t>Carvalhido</a:t>
            </a:r>
            <a:r>
              <a:rPr lang="pt-BR" dirty="0" smtClean="0">
                <a:latin typeface="Palatino Linotype" pitchFamily="18" charset="0"/>
              </a:rPr>
              <a:t>, DJ 12.09.2005, p. 383). </a:t>
            </a:r>
            <a:endParaRPr lang="pt-BR" dirty="0">
              <a:latin typeface="Palatino Linotype"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pPr algn="ctr"/>
            <a:r>
              <a:rPr lang="pt-BR" dirty="0" smtClean="0">
                <a:effectLst>
                  <a:outerShdw blurRad="38100" dist="38100" dir="2700000" algn="tl">
                    <a:srgbClr val="000000">
                      <a:alpha val="43137"/>
                    </a:srgbClr>
                  </a:outerShdw>
                </a:effectLst>
                <a:latin typeface="Palatino Linotype" pitchFamily="18" charset="0"/>
              </a:rPr>
              <a:t>PENSÕES</a:t>
            </a:r>
            <a:endParaRPr lang="pt-BR" dirty="0">
              <a:effectLst>
                <a:outerShdw blurRad="38100" dist="38100" dir="2700000" algn="tl">
                  <a:srgbClr val="000000">
                    <a:alpha val="43137"/>
                  </a:srgbClr>
                </a:outerShdw>
              </a:effectLst>
              <a:latin typeface="Palatino Linotype" pitchFamily="18" charset="0"/>
            </a:endParaRPr>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179512" y="188640"/>
            <a:ext cx="8784976" cy="5818651"/>
          </a:xfrm>
        </p:spPr>
        <p:txBody>
          <a:bodyPr>
            <a:normAutofit/>
          </a:bodyPr>
          <a:lstStyle/>
          <a:p>
            <a:pPr algn="just">
              <a:buNone/>
            </a:pPr>
            <a:r>
              <a:rPr lang="pt-BR" sz="1800" dirty="0" smtClean="0">
                <a:latin typeface="Palatino Linotype" pitchFamily="18" charset="0"/>
              </a:rPr>
              <a:t>CR/88. Art. 40. [...] § 7º </a:t>
            </a:r>
            <a:r>
              <a:rPr lang="pt-BR" sz="1800" b="1" dirty="0" smtClean="0">
                <a:solidFill>
                  <a:srgbClr val="FF0000"/>
                </a:solidFill>
                <a:latin typeface="Palatino Linotype" pitchFamily="18" charset="0"/>
              </a:rPr>
              <a:t>Lei disporá sobre a concessão</a:t>
            </a:r>
            <a:r>
              <a:rPr lang="pt-BR" sz="1800" dirty="0" smtClean="0">
                <a:latin typeface="Palatino Linotype" pitchFamily="18" charset="0"/>
              </a:rPr>
              <a:t> do benefício de pensão por morte, que será igual: I - ao valor da totalidade dos proventos do servidor falecido, até o limite máximo estabelecido para os benefícios do regime geral de previdência social de que trata o art. 201, acrescido de setenta por cento da parcela excedente a este limite, caso aposentado à data do óbito; ou II - ao valor da totalidade da remuneração do servidor no cargo efetivo em que se deu o falecimento, até o limite máximo estabelecido para os benefícios do regime geral de previdência social de que trata o art. 201, acrescido de setenta por cento da parcela excedente a este limite, caso em atividade na data do óbito.</a:t>
            </a:r>
          </a:p>
          <a:p>
            <a:pPr algn="just">
              <a:buNone/>
            </a:pPr>
            <a:endParaRPr lang="pt-BR" sz="1800" dirty="0" smtClean="0">
              <a:latin typeface="Palatino Linotype" pitchFamily="18" charset="0"/>
            </a:endParaRPr>
          </a:p>
          <a:p>
            <a:pPr algn="just"/>
            <a:r>
              <a:rPr lang="pt-BR" sz="1800" dirty="0" smtClean="0">
                <a:latin typeface="Palatino Linotype" pitchFamily="18" charset="0"/>
              </a:rPr>
              <a:t>As pensões cujo fato gerador tenha ocorrido após 19.12.2003 não terão paridade, </a:t>
            </a:r>
            <a:r>
              <a:rPr lang="pt-BR" sz="1800" b="1" dirty="0" smtClean="0">
                <a:solidFill>
                  <a:srgbClr val="FF0000"/>
                </a:solidFill>
                <a:latin typeface="Palatino Linotype" pitchFamily="18" charset="0"/>
              </a:rPr>
              <a:t>salvo se </a:t>
            </a:r>
            <a:r>
              <a:rPr lang="pt-BR" sz="1800" dirty="0" smtClean="0">
                <a:latin typeface="Palatino Linotype" pitchFamily="18" charset="0"/>
              </a:rPr>
              <a:t>advindas de servidor beneficiado pela aposentadoria por invalidez, por expresso comando constitucional (EC nº 70/2012), OU de servidor que tenha se aposentado pelas regras do artigo 3º da EC 47/05</a:t>
            </a:r>
          </a:p>
          <a:p>
            <a:pPr algn="just">
              <a:buNone/>
            </a:pPr>
            <a:endParaRPr lang="pt-BR" sz="1800" dirty="0" smtClean="0">
              <a:latin typeface="Palatino Linotype" pitchFamily="18" charset="0"/>
            </a:endParaRPr>
          </a:p>
          <a:p>
            <a:pPr algn="just"/>
            <a:r>
              <a:rPr lang="pt-BR" sz="1800" dirty="0" smtClean="0">
                <a:latin typeface="Palatino Linotype" pitchFamily="18" charset="0"/>
              </a:rPr>
              <a:t>STJ. Súmula nº 340. </a:t>
            </a:r>
            <a:r>
              <a:rPr lang="pt-BR" sz="1800" i="1" dirty="0" smtClean="0">
                <a:latin typeface="Palatino Linotype" pitchFamily="18" charset="0"/>
              </a:rPr>
              <a:t>A lei aplicável à concessão de pensão previdenciária por morte é aquela vigente na data do óbito do segurado.</a:t>
            </a:r>
            <a:endParaRPr lang="pt-BR" sz="1800" dirty="0" smtClean="0">
              <a:latin typeface="Palatino Linotype" pitchFamily="18" charset="0"/>
            </a:endParaRPr>
          </a:p>
          <a:p>
            <a:pPr algn="just"/>
            <a:endParaRPr lang="pt-BR" sz="2400" dirty="0">
              <a:latin typeface="Palatino Linotype" pitchFamily="18" charset="0"/>
            </a:endParaRPr>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79512" y="260648"/>
            <a:ext cx="8784976" cy="3416320"/>
          </a:xfrm>
          <a:prstGeom prst="rect">
            <a:avLst/>
          </a:prstGeom>
        </p:spPr>
        <p:txBody>
          <a:bodyPr wrap="square">
            <a:spAutoFit/>
          </a:bodyPr>
          <a:lstStyle/>
          <a:p>
            <a:r>
              <a:rPr lang="pt-BR" b="1" dirty="0" smtClean="0">
                <a:latin typeface="Palatino Linotype" pitchFamily="18" charset="0"/>
              </a:rPr>
              <a:t>Indagações:</a:t>
            </a:r>
          </a:p>
          <a:p>
            <a:endParaRPr lang="pt-BR" dirty="0" smtClean="0">
              <a:latin typeface="Palatino Linotype" pitchFamily="18" charset="0"/>
            </a:endParaRPr>
          </a:p>
          <a:p>
            <a:pPr marL="342900" indent="-342900">
              <a:buAutoNum type="arabicPeriod"/>
            </a:pPr>
            <a:r>
              <a:rPr lang="pt-BR" dirty="0" smtClean="0">
                <a:latin typeface="Palatino Linotype" pitchFamily="18" charset="0"/>
              </a:rPr>
              <a:t>Aplicam-se as regras de pensão do RGPS aos servidores públicos?</a:t>
            </a:r>
          </a:p>
          <a:p>
            <a:endParaRPr lang="pt-BR" dirty="0" smtClean="0">
              <a:latin typeface="Palatino Linotype" pitchFamily="18" charset="0"/>
            </a:endParaRPr>
          </a:p>
          <a:p>
            <a:r>
              <a:rPr lang="pt-BR" dirty="0" smtClean="0">
                <a:latin typeface="Palatino Linotype" pitchFamily="18" charset="0"/>
              </a:rPr>
              <a:t>2. Qual a amplitude constitucional da expressão “Lei disporá sobre a concessão “?</a:t>
            </a:r>
          </a:p>
          <a:p>
            <a:endParaRPr lang="pt-BR" dirty="0" smtClean="0">
              <a:latin typeface="Palatino Linotype" pitchFamily="18" charset="0"/>
            </a:endParaRPr>
          </a:p>
          <a:p>
            <a:r>
              <a:rPr lang="pt-BR" dirty="0" smtClean="0">
                <a:latin typeface="Palatino Linotype" pitchFamily="18" charset="0"/>
              </a:rPr>
              <a:t>3. Se o servidor já estava de gozo de abono de permanência por ter cumprido os requisitos do artigo 3º da EC nº 47/2005, a regra aplicável a aposentadoria se estende a pensão?</a:t>
            </a:r>
          </a:p>
          <a:p>
            <a:endParaRPr lang="pt-BR" dirty="0" smtClean="0">
              <a:latin typeface="Palatino Linotype" pitchFamily="18" charset="0"/>
            </a:endParaRPr>
          </a:p>
          <a:p>
            <a:endParaRPr lang="pt-BR" dirty="0" smtClean="0">
              <a:latin typeface="Palatino Linotype" pitchFamily="18" charset="0"/>
            </a:endParaRPr>
          </a:p>
          <a:p>
            <a:endParaRPr lang="pt-B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pPr algn="ctr"/>
            <a:r>
              <a:rPr lang="pt-BR" dirty="0" smtClean="0"/>
              <a:t>Tempo de serviço, ficto e de contribuição</a:t>
            </a:r>
            <a:endParaRPr lang="pt-BR" dirty="0"/>
          </a:p>
        </p:txBody>
      </p:sp>
      <p:sp>
        <p:nvSpPr>
          <p:cNvPr id="3" name="Subtítulo 2"/>
          <p:cNvSpPr>
            <a:spLocks noGrp="1"/>
          </p:cNvSpPr>
          <p:nvPr>
            <p:ph type="subTitle" idx="1"/>
          </p:nvPr>
        </p:nvSpPr>
        <p:spPr/>
        <p:txBody>
          <a:bodyPr>
            <a:normAutofit/>
          </a:bodyPr>
          <a:lstStyle/>
          <a:p>
            <a:r>
              <a:rPr lang="pt-BR" sz="100" dirty="0" smtClean="0"/>
              <a:t>.</a:t>
            </a:r>
            <a:endParaRPr lang="pt-BR" sz="1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79512" y="332657"/>
            <a:ext cx="8784976" cy="4031873"/>
          </a:xfrm>
          <a:prstGeom prst="rect">
            <a:avLst/>
          </a:prstGeom>
          <a:noFill/>
        </p:spPr>
        <p:txBody>
          <a:bodyPr wrap="square" rtlCol="0">
            <a:spAutoFit/>
          </a:bodyPr>
          <a:lstStyle/>
          <a:p>
            <a:pPr algn="ctr"/>
            <a:r>
              <a:rPr lang="pt-BR" sz="1400" b="1" dirty="0" smtClean="0">
                <a:latin typeface="Palatino Linotype" pitchFamily="18" charset="0"/>
              </a:rPr>
              <a:t>Constituição Federal</a:t>
            </a:r>
          </a:p>
          <a:p>
            <a:pPr algn="just"/>
            <a:endParaRPr lang="pt-BR" sz="1400" dirty="0" smtClean="0">
              <a:latin typeface="Palatino Linotype" pitchFamily="18" charset="0"/>
            </a:endParaRPr>
          </a:p>
          <a:p>
            <a:pPr algn="just"/>
            <a:r>
              <a:rPr lang="pt-BR" sz="1400" dirty="0" smtClean="0">
                <a:latin typeface="Palatino Linotype" pitchFamily="18" charset="0"/>
              </a:rPr>
              <a:t>Artigo 40. [...] § 10 - A lei não poderá estabelecer qualquer forma de contagem de tempo de contribuição fictício. (Incluído pela Emenda Constitucional nº 20, de 15/12/98)</a:t>
            </a:r>
          </a:p>
          <a:p>
            <a:pPr algn="just"/>
            <a:endParaRPr lang="pt-BR" sz="1400" dirty="0" smtClean="0">
              <a:latin typeface="Palatino Linotype" pitchFamily="18" charset="0"/>
            </a:endParaRPr>
          </a:p>
          <a:p>
            <a:pPr algn="ctr"/>
            <a:r>
              <a:rPr lang="pt-BR" sz="1400" b="1" dirty="0" smtClean="0">
                <a:latin typeface="Palatino Linotype" pitchFamily="18" charset="0"/>
              </a:rPr>
              <a:t>O Supremo Tribunal Federal:</a:t>
            </a:r>
          </a:p>
          <a:p>
            <a:pPr algn="just"/>
            <a:endParaRPr lang="pt-BR" sz="1400" dirty="0" smtClean="0">
              <a:latin typeface="Palatino Linotype" pitchFamily="18" charset="0"/>
            </a:endParaRPr>
          </a:p>
          <a:p>
            <a:pPr algn="just"/>
            <a:r>
              <a:rPr lang="pt-BR" sz="1400" dirty="0" smtClean="0">
                <a:latin typeface="Palatino Linotype" pitchFamily="18" charset="0"/>
              </a:rPr>
              <a:t>"A CF estabelece tempo mínimo para a aposentadoria, não podendo norma infraconstitucional reduzi-lo mediante a fixação de tempo ficto." (ADI 404, Rel. Min. Carlos Velloso, julgamento em 1º-4-2004, Plenário, DJ de 14-5-2004.)</a:t>
            </a:r>
          </a:p>
          <a:p>
            <a:pPr algn="just"/>
            <a:endParaRPr lang="pt-BR" sz="1400" dirty="0" smtClean="0">
              <a:latin typeface="Palatino Linotype" pitchFamily="18" charset="0"/>
            </a:endParaRPr>
          </a:p>
          <a:p>
            <a:pPr algn="ctr"/>
            <a:r>
              <a:rPr lang="pt-BR" sz="1400" b="1" dirty="0" smtClean="0">
                <a:latin typeface="Palatino Linotype" pitchFamily="18" charset="0"/>
              </a:rPr>
              <a:t>A Legislação do Estado de Rondônia (LC nº 68/1992):</a:t>
            </a:r>
          </a:p>
          <a:p>
            <a:pPr algn="just"/>
            <a:endParaRPr lang="pt-BR" sz="1400" dirty="0" smtClean="0">
              <a:latin typeface="Palatino Linotype" pitchFamily="18" charset="0"/>
            </a:endParaRPr>
          </a:p>
          <a:p>
            <a:pPr algn="just"/>
            <a:r>
              <a:rPr lang="pt-BR" sz="1400" dirty="0" smtClean="0">
                <a:latin typeface="Palatino Linotype" pitchFamily="18" charset="0"/>
              </a:rPr>
              <a:t>Art. 127 - Para efeito de aposentadoria será contado em dobro o tempo de licença prêmio por assiduidade que o servidor não houver gozado. (Revogado pela LC nº 694, de 3.12.2012)</a:t>
            </a:r>
          </a:p>
          <a:p>
            <a:pPr algn="just"/>
            <a:r>
              <a:rPr lang="pt-BR" sz="1400" dirty="0" smtClean="0">
                <a:latin typeface="Palatino Linotype" pitchFamily="18" charset="0"/>
              </a:rPr>
              <a:t>Art. 139. [...] § 3º - Será contado em dobro o tempo de serviço prestado às forças armadas em operações de guerra.</a:t>
            </a:r>
          </a:p>
          <a:p>
            <a:pPr algn="just"/>
            <a:endParaRPr lang="pt-BR" sz="1400" dirty="0" smtClean="0">
              <a:latin typeface="Palatino Linotype"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pPr algn="ctr"/>
            <a:r>
              <a:rPr lang="pt-BR" dirty="0" smtClean="0"/>
              <a:t/>
            </a:r>
            <a:br>
              <a:rPr lang="pt-BR" dirty="0" smtClean="0"/>
            </a:br>
            <a:r>
              <a:rPr lang="pt-BR" dirty="0" smtClean="0"/>
              <a:t/>
            </a:r>
            <a:br>
              <a:rPr lang="pt-BR" dirty="0" smtClean="0"/>
            </a:br>
            <a:r>
              <a:rPr lang="pt-BR" dirty="0" smtClean="0"/>
              <a:t>Tempo de exercício no serviço público, no cargo efetivo, na carreira e magistério</a:t>
            </a:r>
            <a:endParaRPr lang="pt-BR" dirty="0"/>
          </a:p>
        </p:txBody>
      </p:sp>
      <p:sp>
        <p:nvSpPr>
          <p:cNvPr id="3" name="Subtítulo 2"/>
          <p:cNvSpPr>
            <a:spLocks noGrp="1"/>
          </p:cNvSpPr>
          <p:nvPr>
            <p:ph type="subTitle" idx="1"/>
          </p:nvPr>
        </p:nvSpPr>
        <p:spPr/>
        <p:txBody>
          <a:bodyPr>
            <a:normAutofit/>
          </a:bodyPr>
          <a:lstStyle/>
          <a:p>
            <a:r>
              <a:rPr lang="pt-BR" sz="100" dirty="0" smtClean="0"/>
              <a:t>.</a:t>
            </a:r>
            <a:endParaRPr lang="pt-BR" sz="1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79512" y="188640"/>
            <a:ext cx="8784976" cy="5262979"/>
          </a:xfrm>
          <a:prstGeom prst="rect">
            <a:avLst/>
          </a:prstGeom>
        </p:spPr>
        <p:txBody>
          <a:bodyPr wrap="square">
            <a:spAutoFit/>
          </a:bodyPr>
          <a:lstStyle/>
          <a:p>
            <a:pPr algn="ctr"/>
            <a:r>
              <a:rPr lang="pt-BR" sz="1400" b="1" dirty="0" smtClean="0">
                <a:latin typeface="Palatino Linotype" pitchFamily="18" charset="0"/>
              </a:rPr>
              <a:t>Constituição Federal de 1988</a:t>
            </a:r>
          </a:p>
          <a:p>
            <a:pPr algn="just"/>
            <a:endParaRPr lang="pt-BR" sz="1400" b="1" dirty="0" smtClean="0">
              <a:latin typeface="Palatino Linotype" pitchFamily="18" charset="0"/>
            </a:endParaRPr>
          </a:p>
          <a:p>
            <a:pPr algn="just"/>
            <a:r>
              <a:rPr lang="pt-BR" sz="1400" dirty="0" smtClean="0">
                <a:latin typeface="Palatino Linotype" pitchFamily="18" charset="0"/>
              </a:rPr>
              <a:t>Art. 40. Aos servidores </a:t>
            </a:r>
            <a:r>
              <a:rPr lang="pt-BR" sz="1400" b="1" dirty="0" smtClean="0">
                <a:solidFill>
                  <a:srgbClr val="FF0000"/>
                </a:solidFill>
                <a:latin typeface="Palatino Linotype" pitchFamily="18" charset="0"/>
              </a:rPr>
              <a:t>titulares de cargos efetivos </a:t>
            </a:r>
            <a:r>
              <a:rPr lang="pt-BR" sz="1400" dirty="0" smtClean="0">
                <a:latin typeface="Palatino Linotype" pitchFamily="18" charset="0"/>
              </a:rPr>
              <a:t>da União, dos Estados, do Distrito Federal e dos Municípios, incluídas suas autarquias e fundações, é assegurado regime de previdência de caráter contributivo e solidário, mediante contribuição do respectivo ente público, dos servidores ativos e inativos e dos pensionistas, observados critérios que preservem o equilíbrio financeiro e atuarial e o disposto neste artigo. (Redação dada pela Emenda Constitucional nº 41, 19.12.2003)</a:t>
            </a:r>
          </a:p>
          <a:p>
            <a:pPr algn="just"/>
            <a:r>
              <a:rPr lang="pt-BR" sz="1400" dirty="0" smtClean="0">
                <a:latin typeface="Palatino Linotype" pitchFamily="18" charset="0"/>
              </a:rPr>
              <a:t>[...] § 13 - Ao servidor ocupante, exclusivamente, de </a:t>
            </a:r>
            <a:r>
              <a:rPr lang="pt-BR" sz="1400" b="1" dirty="0" smtClean="0">
                <a:solidFill>
                  <a:srgbClr val="FF0000"/>
                </a:solidFill>
                <a:latin typeface="Palatino Linotype" pitchFamily="18" charset="0"/>
              </a:rPr>
              <a:t>cargo em comissão </a:t>
            </a:r>
            <a:r>
              <a:rPr lang="pt-BR" sz="1400" dirty="0" smtClean="0">
                <a:latin typeface="Palatino Linotype" pitchFamily="18" charset="0"/>
              </a:rPr>
              <a:t>declarado em lei de livre nomeação e exoneração bem como de outro cargo temporário ou de emprego público, </a:t>
            </a:r>
            <a:r>
              <a:rPr lang="pt-BR" sz="1400" b="1" dirty="0" smtClean="0">
                <a:solidFill>
                  <a:srgbClr val="FF0000"/>
                </a:solidFill>
                <a:latin typeface="Palatino Linotype" pitchFamily="18" charset="0"/>
              </a:rPr>
              <a:t>aplica-se o regime geral de previdência social.</a:t>
            </a:r>
          </a:p>
          <a:p>
            <a:pPr algn="just"/>
            <a:endParaRPr lang="pt-BR" sz="1400" b="1" dirty="0" smtClean="0">
              <a:latin typeface="Palatino Linotype" pitchFamily="18" charset="0"/>
            </a:endParaRPr>
          </a:p>
          <a:p>
            <a:pPr algn="ctr"/>
            <a:r>
              <a:rPr lang="pt-BR" sz="1400" b="1" dirty="0" smtClean="0">
                <a:latin typeface="Palatino Linotype" pitchFamily="18" charset="0"/>
              </a:rPr>
              <a:t>Conceito de carreira e de cargo</a:t>
            </a:r>
          </a:p>
          <a:p>
            <a:pPr algn="just"/>
            <a:endParaRPr lang="pt-BR" sz="1400" b="1" dirty="0" smtClean="0">
              <a:latin typeface="Palatino Linotype" pitchFamily="18" charset="0"/>
            </a:endParaRPr>
          </a:p>
          <a:p>
            <a:pPr algn="just"/>
            <a:r>
              <a:rPr lang="pt-BR" sz="1400" dirty="0" smtClean="0">
                <a:latin typeface="Palatino Linotype" pitchFamily="18" charset="0"/>
              </a:rPr>
              <a:t>"carreira é o </a:t>
            </a:r>
            <a:r>
              <a:rPr lang="pt-BR" sz="1400" b="1" dirty="0" smtClean="0">
                <a:solidFill>
                  <a:srgbClr val="FF0000"/>
                </a:solidFill>
                <a:latin typeface="Palatino Linotype" pitchFamily="18" charset="0"/>
              </a:rPr>
              <a:t>agrupamento de classes da mesma profissão </a:t>
            </a:r>
            <a:r>
              <a:rPr lang="pt-BR" sz="1400" dirty="0" smtClean="0">
                <a:latin typeface="Palatino Linotype" pitchFamily="18" charset="0"/>
              </a:rPr>
              <a:t>ou atividade, escalonadas segundo a hierarquia do serviço, para acesso privativo dos titulares dos cargos que a integram. O </a:t>
            </a:r>
            <a:r>
              <a:rPr lang="pt-BR" sz="1400" b="1" dirty="0" smtClean="0">
                <a:solidFill>
                  <a:srgbClr val="FF0000"/>
                </a:solidFill>
                <a:latin typeface="Palatino Linotype" pitchFamily="18" charset="0"/>
              </a:rPr>
              <a:t>conjunto de carreiras e de cargos isolados constitui o quadro permanente</a:t>
            </a:r>
            <a:r>
              <a:rPr lang="pt-BR" sz="1400" dirty="0" smtClean="0">
                <a:solidFill>
                  <a:srgbClr val="FF0000"/>
                </a:solidFill>
                <a:latin typeface="Palatino Linotype" pitchFamily="18" charset="0"/>
              </a:rPr>
              <a:t> </a:t>
            </a:r>
            <a:r>
              <a:rPr lang="pt-BR" sz="1400" dirty="0" smtClean="0">
                <a:latin typeface="Palatino Linotype" pitchFamily="18" charset="0"/>
              </a:rPr>
              <a:t>do serviço dos diversos Poderes e órgãos da Administração Pública. As carreiras se iniciam e terminam nos respectivos quadros" (MEIRELLES, </a:t>
            </a:r>
            <a:r>
              <a:rPr lang="pt-BR" sz="1400" dirty="0" err="1" smtClean="0">
                <a:latin typeface="Palatino Linotype" pitchFamily="18" charset="0"/>
              </a:rPr>
              <a:t>Hely</a:t>
            </a:r>
            <a:r>
              <a:rPr lang="pt-BR" sz="1400" dirty="0" smtClean="0">
                <a:latin typeface="Palatino Linotype" pitchFamily="18" charset="0"/>
              </a:rPr>
              <a:t> Lopes. Direito Administrativo Brasileiro. 14 ed. São Paulo: Revista dos Tribunais. 1989. P. 360.)</a:t>
            </a:r>
          </a:p>
          <a:p>
            <a:pPr algn="just"/>
            <a:endParaRPr lang="pt-BR" sz="1400" b="1" dirty="0" smtClean="0">
              <a:latin typeface="Palatino Linotype" pitchFamily="18" charset="0"/>
            </a:endParaRPr>
          </a:p>
          <a:p>
            <a:pPr algn="just"/>
            <a:r>
              <a:rPr lang="pt-BR" sz="1400" dirty="0" smtClean="0">
                <a:latin typeface="Palatino Linotype" pitchFamily="18" charset="0"/>
              </a:rPr>
              <a:t>Cargo público efetivo é o conjunto de atribuições e responsabilidades previstas na estrutura organizacional que devem ser cometidas a um servidor aprovado em concurso público (CR/88, artigo 37, II - </a:t>
            </a:r>
            <a:r>
              <a:rPr lang="pt-BR" sz="1400" i="1" dirty="0" smtClean="0">
                <a:latin typeface="Palatino Linotype" pitchFamily="18" charset="0"/>
              </a:rPr>
              <a:t>a investidura em cargo ou emprego público depende de aprovação prévia em concurso público de provas ou de provas e títulos, de acordo com a natureza e a complexidade do cargo ou emprego, na forma prevista em lei, ressalvadas as nomeações para cargo em comissão declarado em lei de livre nomeação e exoneração</a:t>
            </a:r>
            <a:r>
              <a:rPr lang="pt-BR" sz="1400" dirty="0" smtClean="0">
                <a:latin typeface="Palatino Linotype" pitchFamily="18" charset="0"/>
              </a:rPr>
              <a:t>).</a:t>
            </a:r>
            <a:endParaRPr lang="pt-BR" sz="1400" b="1" dirty="0" smtClean="0">
              <a:latin typeface="Palatino Linotype"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79512" y="332656"/>
            <a:ext cx="8640960" cy="5293757"/>
          </a:xfrm>
          <a:prstGeom prst="rect">
            <a:avLst/>
          </a:prstGeom>
          <a:noFill/>
        </p:spPr>
        <p:txBody>
          <a:bodyPr wrap="square" rtlCol="0">
            <a:spAutoFit/>
          </a:bodyPr>
          <a:lstStyle/>
          <a:p>
            <a:pPr algn="just"/>
            <a:r>
              <a:rPr lang="pt-BR" sz="1600" b="1" dirty="0" smtClean="0">
                <a:latin typeface="Palatino Linotype" pitchFamily="18" charset="0"/>
              </a:rPr>
              <a:t>A Legislação do Estado de Rondônia (LC nº 68/1992):</a:t>
            </a:r>
          </a:p>
          <a:p>
            <a:pPr algn="just"/>
            <a:endParaRPr lang="pt-BR" sz="1600" dirty="0" smtClean="0">
              <a:latin typeface="Palatino Linotype" pitchFamily="18" charset="0"/>
            </a:endParaRPr>
          </a:p>
          <a:p>
            <a:pPr algn="just"/>
            <a:r>
              <a:rPr lang="pt-BR" sz="1600" dirty="0" smtClean="0">
                <a:latin typeface="Palatino Linotype" pitchFamily="18" charset="0"/>
              </a:rPr>
              <a:t>Art. 138 - Além das ausências aos serviços prestadas no artigo 135, são considerados como efetivo exercício os afastamentos em virtude de: I – férias; II- convocação para o serviço militar; III- júri e outros serviços obrigatórios por lei; IV- exercício de cargo de provimento em comissão na Administração Direta, Autárquica ou em Fundações instituídas pelo Estado de Rondônia; V - exercício de cargo ou função de governo ou de administração, em qualquer parte do Território Nacional, por nomeação do Presidente da República; VI - exercício do cargo de Secretário de Estado ou Municipal em outras Unidades da Federação, com prévia e expressa autorização do Chefe do Poder Executivo; VII - desempenho de mandato deliberativo em empresa pública e sociedade de economia mista sob o controle acionário do Estado de Rondônia; VIII - licença especial; IX - licença gestante ou adotante; X - licença paternidade; XI - licença para tratamento de saúde até o limite máximo de 24 (vinte e quatro) meses; XII - licença por motivo de doença em pessoa da família, enquanto remunerada; XIII - licença ao servidor acidentado em serviço ou acometido de doença profissional; XIV - trânsito do servidor que passar a ter exercício em nova sede, definido como período de tempo não superior a 30 (trinta) dias, contados do seu deslocamento, necessário à viagem para o novo local de trabalho; XV - missão ou estudo no país ou no exterior, quando o afastamento for com ou sem remuneração; XVI - exercício de mandato eletivo federal, estadual, municipal ou sindical, mesmo que em licença Constitucional remunerada.</a:t>
            </a:r>
          </a:p>
          <a:p>
            <a:endParaRPr lang="pt-BR"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79512" y="260648"/>
            <a:ext cx="8712968" cy="3877985"/>
          </a:xfrm>
          <a:prstGeom prst="rect">
            <a:avLst/>
          </a:prstGeom>
        </p:spPr>
        <p:txBody>
          <a:bodyPr wrap="square">
            <a:spAutoFit/>
          </a:bodyPr>
          <a:lstStyle/>
          <a:p>
            <a:pPr algn="ctr"/>
            <a:r>
              <a:rPr lang="pt-BR" sz="1400" b="1" dirty="0" smtClean="0">
                <a:latin typeface="Palatino Linotype" pitchFamily="18" charset="0"/>
              </a:rPr>
              <a:t>Redação dada pela Emenda a Constituição nº 41/2003</a:t>
            </a:r>
          </a:p>
          <a:p>
            <a:pPr algn="just"/>
            <a:endParaRPr lang="pt-BR" sz="1400" dirty="0" smtClean="0">
              <a:latin typeface="Palatino Linotype" pitchFamily="18" charset="0"/>
            </a:endParaRPr>
          </a:p>
          <a:p>
            <a:pPr algn="just"/>
            <a:r>
              <a:rPr lang="pt-BR" sz="1400" dirty="0" smtClean="0">
                <a:latin typeface="Palatino Linotype" pitchFamily="18" charset="0"/>
              </a:rPr>
              <a:t>Art. 40. Aos servidores titulares de cargos efetivos da União, dos Estados, do Distrito Federal e dos Municípios, incluídas suas autarquias e fundações, é assegurado regime de previdência de caráter contributivo </a:t>
            </a:r>
            <a:r>
              <a:rPr lang="pt-BR" sz="1400" b="1" dirty="0" smtClean="0">
                <a:solidFill>
                  <a:srgbClr val="FF0000"/>
                </a:solidFill>
                <a:latin typeface="Palatino Linotype" pitchFamily="18" charset="0"/>
              </a:rPr>
              <a:t>e solidário, mediante contribuição do respectivo ente público, dos servidores ativos e inativos e dos pensionistas, </a:t>
            </a:r>
            <a:r>
              <a:rPr lang="pt-BR" sz="1400" dirty="0" smtClean="0">
                <a:latin typeface="Palatino Linotype" pitchFamily="18" charset="0"/>
              </a:rPr>
              <a:t>observados critérios que preservem o equilíbrio financeiro e atuarial e o disposto neste artigo. </a:t>
            </a:r>
          </a:p>
          <a:p>
            <a:pPr algn="just"/>
            <a:endParaRPr lang="pt-BR" sz="1400" dirty="0" smtClean="0">
              <a:latin typeface="Palatino Linotype" pitchFamily="18" charset="0"/>
            </a:endParaRPr>
          </a:p>
          <a:p>
            <a:pPr algn="just"/>
            <a:r>
              <a:rPr lang="pt-BR" sz="1400" dirty="0" smtClean="0">
                <a:latin typeface="Palatino Linotype" pitchFamily="18" charset="0"/>
              </a:rPr>
              <a:t>§ 1º Os servidores abrangidos pelo regime de previdência de que trata este artigo serão aposentados, </a:t>
            </a:r>
            <a:r>
              <a:rPr lang="pt-BR" sz="1400" b="1" dirty="0" smtClean="0">
                <a:solidFill>
                  <a:srgbClr val="FF0000"/>
                </a:solidFill>
                <a:latin typeface="Palatino Linotype" pitchFamily="18" charset="0"/>
              </a:rPr>
              <a:t>calculados os seus proventos a partir dos valores fixados na forma dos §§ 3º e 17:</a:t>
            </a:r>
          </a:p>
          <a:p>
            <a:pPr algn="just"/>
            <a:endParaRPr lang="pt-BR" sz="1400" dirty="0" smtClean="0">
              <a:latin typeface="Palatino Linotype" pitchFamily="18" charset="0"/>
            </a:endParaRPr>
          </a:p>
          <a:p>
            <a:pPr algn="just"/>
            <a:r>
              <a:rPr lang="pt-BR" sz="1400" dirty="0" smtClean="0">
                <a:latin typeface="Palatino Linotype" pitchFamily="18" charset="0"/>
              </a:rPr>
              <a:t>§ 3º Para o cálculo dos proventos de aposentadoria, por ocasião da sua concessão, serão consideradas as remunerações utilizadas como base para as contribuições do servidor aos regimes de previdência de que tratam este artigo e o art. 201</a:t>
            </a:r>
            <a:r>
              <a:rPr lang="pt-BR" sz="1400" b="1" dirty="0" smtClean="0">
                <a:solidFill>
                  <a:srgbClr val="FF0000"/>
                </a:solidFill>
                <a:latin typeface="Palatino Linotype" pitchFamily="18" charset="0"/>
              </a:rPr>
              <a:t>, na forma da lei</a:t>
            </a:r>
            <a:r>
              <a:rPr lang="pt-BR" sz="1400" dirty="0" smtClean="0">
                <a:latin typeface="Palatino Linotype" pitchFamily="18" charset="0"/>
              </a:rPr>
              <a:t>. </a:t>
            </a:r>
            <a:r>
              <a:rPr lang="pt-BR" sz="1400" dirty="0" smtClean="0">
                <a:solidFill>
                  <a:srgbClr val="FF0000"/>
                </a:solidFill>
                <a:latin typeface="Palatino Linotype" pitchFamily="18" charset="0"/>
              </a:rPr>
              <a:t>* (Leis nº 9.717/1998 e 10.887/2004)</a:t>
            </a:r>
          </a:p>
          <a:p>
            <a:pPr algn="just"/>
            <a:endParaRPr lang="pt-BR" sz="1400" dirty="0" smtClean="0">
              <a:latin typeface="Palatino Linotype" pitchFamily="18" charset="0"/>
            </a:endParaRPr>
          </a:p>
          <a:p>
            <a:pPr algn="just"/>
            <a:r>
              <a:rPr lang="pt-BR" sz="1400" dirty="0" smtClean="0">
                <a:latin typeface="Palatino Linotype" pitchFamily="18" charset="0"/>
              </a:rPr>
              <a:t>§ 17. Todos os valores de remuneração considerados para o cálculo do benefício previsto no § 3° serão devidamente atualizados, </a:t>
            </a:r>
            <a:r>
              <a:rPr lang="pt-BR" sz="1400" b="1" dirty="0" smtClean="0">
                <a:solidFill>
                  <a:srgbClr val="FF0000"/>
                </a:solidFill>
                <a:latin typeface="Palatino Linotype" pitchFamily="18" charset="0"/>
              </a:rPr>
              <a:t>na forma da lei</a:t>
            </a:r>
            <a:r>
              <a:rPr lang="pt-BR" sz="1400" dirty="0" smtClean="0">
                <a:latin typeface="Palatino Linotype" pitchFamily="18" charset="0"/>
              </a:rPr>
              <a:t>. </a:t>
            </a:r>
            <a:r>
              <a:rPr lang="pt-BR" sz="1400" dirty="0" smtClean="0">
                <a:solidFill>
                  <a:srgbClr val="FF0000"/>
                </a:solidFill>
                <a:latin typeface="Palatino Linotype" pitchFamily="18" charset="0"/>
              </a:rPr>
              <a:t>* (Leis nº 9.717/1998 e 10.887/2004)</a:t>
            </a:r>
            <a:endParaRPr lang="pt-BR" sz="1400" dirty="0">
              <a:latin typeface="Palatino Linotype" pitchFamily="18"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23528" y="332656"/>
            <a:ext cx="8568952" cy="4185761"/>
          </a:xfrm>
          <a:prstGeom prst="rect">
            <a:avLst/>
          </a:prstGeom>
        </p:spPr>
        <p:txBody>
          <a:bodyPr wrap="square">
            <a:spAutoFit/>
          </a:bodyPr>
          <a:lstStyle/>
          <a:p>
            <a:pPr algn="just"/>
            <a:r>
              <a:rPr lang="pt-BR" sz="1400" b="1" dirty="0" smtClean="0">
                <a:latin typeface="Palatino Linotype" pitchFamily="18" charset="0"/>
              </a:rPr>
              <a:t>O Supremo Tribunal Federal:</a:t>
            </a:r>
          </a:p>
          <a:p>
            <a:pPr algn="just"/>
            <a:endParaRPr lang="pt-BR" sz="1400" dirty="0" smtClean="0">
              <a:latin typeface="Palatino Linotype" pitchFamily="18" charset="0"/>
            </a:endParaRPr>
          </a:p>
          <a:p>
            <a:pPr algn="just"/>
            <a:r>
              <a:rPr lang="pt-BR" sz="1400" dirty="0" smtClean="0">
                <a:latin typeface="Palatino Linotype" pitchFamily="18" charset="0"/>
              </a:rPr>
              <a:t>“A expressão ‘efetivo exercício em funções de magistério’ (CF, art. 40, III, b) contém a exigência de que o direito à aposentadoria especial dos professores só se aperfeiçoa quando cumprido totalmente este especial requisito temporal no exercício das específicas funções de magistério, excluída qualquer outra. </a:t>
            </a:r>
            <a:r>
              <a:rPr lang="pt-BR" sz="1400" b="1" dirty="0" smtClean="0">
                <a:solidFill>
                  <a:srgbClr val="FF0000"/>
                </a:solidFill>
                <a:latin typeface="Palatino Linotype" pitchFamily="18" charset="0"/>
              </a:rPr>
              <a:t>Não é permitido ao constituinte estadual fundir normas que regem a contagem do tempo de serviço para as aposentadorias normal e especial, contando proporcionalmente o tempo de serviço exercido em funções diversas</a:t>
            </a:r>
            <a:r>
              <a:rPr lang="pt-BR" sz="1400" dirty="0" smtClean="0">
                <a:latin typeface="Palatino Linotype" pitchFamily="18" charset="0"/>
              </a:rPr>
              <a:t>.” (ADI 178, Rel. Min. Maurício Corrêa, julgamento em 22-2-1996, Plenário, DJ de 26-4-1996.) No mesmo sentido: RE 486.155-</a:t>
            </a:r>
            <a:r>
              <a:rPr lang="pt-BR" sz="1400" dirty="0" err="1" smtClean="0">
                <a:latin typeface="Palatino Linotype" pitchFamily="18" charset="0"/>
              </a:rPr>
              <a:t>AgR</a:t>
            </a:r>
            <a:r>
              <a:rPr lang="pt-BR" sz="1400" dirty="0" smtClean="0">
                <a:latin typeface="Palatino Linotype" pitchFamily="18" charset="0"/>
              </a:rPr>
              <a:t>, Rel. Min. Ricardo </a:t>
            </a:r>
            <a:r>
              <a:rPr lang="pt-BR" sz="1400" dirty="0" err="1" smtClean="0">
                <a:latin typeface="Palatino Linotype" pitchFamily="18" charset="0"/>
              </a:rPr>
              <a:t>Lewandowski</a:t>
            </a:r>
            <a:r>
              <a:rPr lang="pt-BR" sz="1400" dirty="0" smtClean="0">
                <a:latin typeface="Palatino Linotype" pitchFamily="18" charset="0"/>
              </a:rPr>
              <a:t>, julgamento em 1º-2-2011, Primeira Turma, DJE de 21-2-2011; RE 602.873-</a:t>
            </a:r>
            <a:r>
              <a:rPr lang="pt-BR" sz="1400" dirty="0" err="1" smtClean="0">
                <a:latin typeface="Palatino Linotype" pitchFamily="18" charset="0"/>
              </a:rPr>
              <a:t>AgR</a:t>
            </a:r>
            <a:r>
              <a:rPr lang="pt-BR" sz="1400" dirty="0" smtClean="0">
                <a:latin typeface="Palatino Linotype" pitchFamily="18" charset="0"/>
              </a:rPr>
              <a:t>, Rel. Min. Cármen Lúcia, julgamento em 2-12-2010, Primeira Turma, DJE de 1º-2-2011; RE 528.343-</a:t>
            </a:r>
            <a:r>
              <a:rPr lang="pt-BR" sz="1400" dirty="0" err="1" smtClean="0">
                <a:latin typeface="Palatino Linotype" pitchFamily="18" charset="0"/>
              </a:rPr>
              <a:t>AgR</a:t>
            </a:r>
            <a:r>
              <a:rPr lang="pt-BR" sz="1400" dirty="0" smtClean="0">
                <a:latin typeface="Palatino Linotype" pitchFamily="18" charset="0"/>
              </a:rPr>
              <a:t>, Rel. Min. Gilmar Mendes, julgamento em 16-11- 2010, Segunda Turma, DJE de 30-11-2010. Vide: ADI 3.772, Rel. p/ o ac. Min. Ricardo </a:t>
            </a:r>
            <a:r>
              <a:rPr lang="pt-BR" sz="1400" dirty="0" err="1" smtClean="0">
                <a:latin typeface="Palatino Linotype" pitchFamily="18" charset="0"/>
              </a:rPr>
              <a:t>Lewandowski</a:t>
            </a:r>
            <a:r>
              <a:rPr lang="pt-BR" sz="1400" dirty="0" smtClean="0">
                <a:latin typeface="Palatino Linotype" pitchFamily="18" charset="0"/>
              </a:rPr>
              <a:t>, julgamento em 29-10-2008, Plenário, DJE de 29-10-2009; ADI 2.253, Rel. Min. Maurício Corrêa, julgamento em 25-3-2004, Plenário, DJ de 7-5-2004.</a:t>
            </a:r>
          </a:p>
          <a:p>
            <a:pPr algn="just"/>
            <a:endParaRPr lang="pt-BR" sz="1400" dirty="0" smtClean="0">
              <a:latin typeface="Palatino Linotype" pitchFamily="18" charset="0"/>
            </a:endParaRPr>
          </a:p>
          <a:p>
            <a:pPr algn="just"/>
            <a:r>
              <a:rPr lang="pt-BR" sz="1400" dirty="0" smtClean="0">
                <a:latin typeface="Palatino Linotype" pitchFamily="18" charset="0"/>
              </a:rPr>
              <a:t>“A CF não exige que os cinco anos de efetivo exercício no cargo em que se dará a aposentadoria sejam ininterruptos.” (RE 591.467-</a:t>
            </a:r>
            <a:r>
              <a:rPr lang="pt-BR" sz="1400" dirty="0" err="1" smtClean="0">
                <a:latin typeface="Palatino Linotype" pitchFamily="18" charset="0"/>
              </a:rPr>
              <a:t>AgR</a:t>
            </a:r>
            <a:r>
              <a:rPr lang="pt-BR" sz="1400" dirty="0" smtClean="0">
                <a:latin typeface="Palatino Linotype" pitchFamily="18" charset="0"/>
              </a:rPr>
              <a:t>, Rel. Min. Gilmar Mendes, julgamento em 10-4-2012, Segunda Turma, DJE de 25-4-2012.</a:t>
            </a:r>
            <a:endParaRPr lang="pt-BR" sz="1400" b="1" dirty="0" smtClean="0">
              <a:latin typeface="Palatino Linotype" pitchFamily="18" charset="0"/>
            </a:endParaRPr>
          </a:p>
          <a:p>
            <a:pPr algn="just"/>
            <a:endParaRPr lang="pt-BR" sz="1400" dirty="0" smtClean="0">
              <a:latin typeface="Palatino Linotype"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rot="10800000" flipV="1">
            <a:off x="395536" y="408778"/>
            <a:ext cx="8568952" cy="4832092"/>
          </a:xfrm>
          <a:prstGeom prst="rect">
            <a:avLst/>
          </a:prstGeom>
        </p:spPr>
        <p:txBody>
          <a:bodyPr wrap="square">
            <a:spAutoFit/>
          </a:bodyPr>
          <a:lstStyle/>
          <a:p>
            <a:pPr algn="just"/>
            <a:r>
              <a:rPr lang="pt-BR" sz="1400" b="1" dirty="0" smtClean="0">
                <a:latin typeface="Palatino Linotype" pitchFamily="18" charset="0"/>
              </a:rPr>
              <a:t>O Superior Tribunal de Justiça:</a:t>
            </a:r>
          </a:p>
          <a:p>
            <a:pPr algn="just"/>
            <a:endParaRPr lang="pt-BR" sz="1400" dirty="0" smtClean="0">
              <a:latin typeface="Palatino Linotype" pitchFamily="18" charset="0"/>
            </a:endParaRPr>
          </a:p>
          <a:p>
            <a:pPr algn="just"/>
            <a:r>
              <a:rPr lang="pt-BR" sz="1400" dirty="0" smtClean="0">
                <a:latin typeface="Palatino Linotype" pitchFamily="18" charset="0"/>
              </a:rPr>
              <a:t>PROCESSUAL  CIVIL E ADMINISTRATIVO. SERVIDOR PÚBLICO ESTADUAL. CONTAGEM DO TEMPO DE SERVIÇO ANTERIOR, PRESTADO A EMPRESAS PÚBLICAS ESTADUAIS, PARA TODOS OS EFEITOS. IMPOSSIBILIDADE. 1. É firme a compreensão desta Corte de Justiça de que o tempo de serviço prestado em sociedades de economia mista e empresas públicas, entidades da Administração Pública Indireta, pode ser considerado apenas para efeitos de aposentadoria e disponibilidade, segundo o disposto no art. 103, V, da Lei n. 8.112/90. 2. No caso, </a:t>
            </a:r>
            <a:r>
              <a:rPr lang="pt-BR" sz="1400" b="1" dirty="0" smtClean="0">
                <a:solidFill>
                  <a:srgbClr val="FF0000"/>
                </a:solidFill>
                <a:latin typeface="Palatino Linotype" pitchFamily="18" charset="0"/>
              </a:rPr>
              <a:t>o tempo de serviço prestado em empresas públicas não pode ser considerado para fins de pagamento de adicional e/ou gratificação, pois não se configura como "tempo de serviço público" para todos os efeitos</a:t>
            </a:r>
            <a:r>
              <a:rPr lang="pt-BR" sz="1400" dirty="0" smtClean="0">
                <a:latin typeface="Palatino Linotype" pitchFamily="18" charset="0"/>
              </a:rPr>
              <a:t>, ao contrário do que pleiteia o recorrente.</a:t>
            </a:r>
          </a:p>
          <a:p>
            <a:pPr algn="just"/>
            <a:r>
              <a:rPr lang="pt-BR" sz="1400" dirty="0" smtClean="0">
                <a:latin typeface="Palatino Linotype" pitchFamily="18" charset="0"/>
              </a:rPr>
              <a:t>3. Recurso ordinário a que se nega provimento. (RMS 46.070/MS, Rel. Ministro OG FERNANDES, SEGUNDA TURMA, julgado em 02/09/2014, </a:t>
            </a:r>
            <a:r>
              <a:rPr lang="pt-BR" sz="1400" dirty="0" err="1" smtClean="0">
                <a:latin typeface="Palatino Linotype" pitchFamily="18" charset="0"/>
              </a:rPr>
              <a:t>DJe</a:t>
            </a:r>
            <a:r>
              <a:rPr lang="pt-BR" sz="1400" dirty="0" smtClean="0">
                <a:latin typeface="Palatino Linotype" pitchFamily="18" charset="0"/>
              </a:rPr>
              <a:t> 10/09/2014)</a:t>
            </a:r>
          </a:p>
          <a:p>
            <a:pPr algn="just"/>
            <a:endParaRPr lang="pt-BR" sz="1400" dirty="0" smtClean="0">
              <a:latin typeface="Palatino Linotype" pitchFamily="18" charset="0"/>
            </a:endParaRPr>
          </a:p>
          <a:p>
            <a:pPr algn="just"/>
            <a:r>
              <a:rPr lang="pt-BR" sz="1400" b="1" dirty="0" smtClean="0">
                <a:latin typeface="Palatino Linotype" pitchFamily="18" charset="0"/>
              </a:rPr>
              <a:t>Lembre-se do que diz a Constituição Federal de 1988:</a:t>
            </a:r>
          </a:p>
          <a:p>
            <a:pPr algn="just"/>
            <a:endParaRPr lang="pt-BR" sz="1400" dirty="0" smtClean="0">
              <a:latin typeface="Palatino Linotype" pitchFamily="18" charset="0"/>
            </a:endParaRPr>
          </a:p>
          <a:p>
            <a:pPr algn="just"/>
            <a:r>
              <a:rPr lang="pt-BR" sz="1400" dirty="0" smtClean="0">
                <a:latin typeface="Palatino Linotype" pitchFamily="18" charset="0"/>
              </a:rPr>
              <a:t>§ 1º A lei estabelecerá o estatuto jurídico da empresa pública, da sociedade de economia mista e de suas subsidiárias que explorem atividade econômica de produção ou comercialização de bens ou de prestação de serviços, dispondo sobre: I - sua função social e formas de fiscalização pelo Estado e pela sociedade; II - a </a:t>
            </a:r>
            <a:r>
              <a:rPr lang="pt-BR" sz="1400" b="1" dirty="0" smtClean="0">
                <a:solidFill>
                  <a:srgbClr val="FF0000"/>
                </a:solidFill>
                <a:latin typeface="Palatino Linotype" pitchFamily="18" charset="0"/>
              </a:rPr>
              <a:t>sujeição ao regime jurídico próprio das empresas privadas</a:t>
            </a:r>
            <a:r>
              <a:rPr lang="pt-BR" sz="1400" dirty="0" smtClean="0">
                <a:latin typeface="Palatino Linotype" pitchFamily="18" charset="0"/>
              </a:rPr>
              <a:t>, inclusive quanto aos direitos e obrigações civis, comerciais, trabalhistas e tributários; [...]</a:t>
            </a:r>
          </a:p>
          <a:p>
            <a:pPr algn="just"/>
            <a:r>
              <a:rPr lang="pt-BR" sz="1400" dirty="0" smtClean="0">
                <a:latin typeface="Palatino Linotype" pitchFamily="18" charset="0"/>
              </a:rPr>
              <a:t>[...] § 2º As empresas públicas e as sociedades de economia mista não poderão gozar de privilégios fiscais não extensivos às do setor privado.</a:t>
            </a:r>
            <a:endParaRPr lang="pt-BR" sz="1400" dirty="0">
              <a:latin typeface="Palatino Linotype"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pPr algn="ctr"/>
            <a:r>
              <a:rPr lang="pt-BR" dirty="0" smtClean="0"/>
              <a:t>Contribuição previdenciária de doença incapacitante, graves e incuráveis</a:t>
            </a:r>
            <a:endParaRPr lang="pt-BR" dirty="0"/>
          </a:p>
        </p:txBody>
      </p:sp>
      <p:sp>
        <p:nvSpPr>
          <p:cNvPr id="3" name="Subtítulo 2"/>
          <p:cNvSpPr>
            <a:spLocks noGrp="1"/>
          </p:cNvSpPr>
          <p:nvPr>
            <p:ph type="subTitle" idx="1"/>
          </p:nvPr>
        </p:nvSpPr>
        <p:spPr/>
        <p:txBody>
          <a:bodyPr>
            <a:normAutofit/>
          </a:bodyPr>
          <a:lstStyle/>
          <a:p>
            <a:r>
              <a:rPr lang="pt-BR" sz="100" dirty="0" smtClean="0"/>
              <a:t>.</a:t>
            </a:r>
            <a:endParaRPr lang="pt-BR" sz="1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51520" y="404664"/>
            <a:ext cx="8712968" cy="5909310"/>
          </a:xfrm>
          <a:prstGeom prst="rect">
            <a:avLst/>
          </a:prstGeom>
          <a:noFill/>
        </p:spPr>
        <p:txBody>
          <a:bodyPr wrap="square" rtlCol="0">
            <a:spAutoFit/>
          </a:bodyPr>
          <a:lstStyle/>
          <a:p>
            <a:pPr algn="just"/>
            <a:r>
              <a:rPr lang="pt-BR" sz="1400" b="1" dirty="0" smtClean="0">
                <a:latin typeface="Palatino Linotype" pitchFamily="18" charset="0"/>
              </a:rPr>
              <a:t>Constituição Federal de 1988:</a:t>
            </a:r>
          </a:p>
          <a:p>
            <a:pPr algn="just"/>
            <a:endParaRPr lang="pt-BR" sz="1400" dirty="0" smtClean="0">
              <a:latin typeface="Palatino Linotype" pitchFamily="18" charset="0"/>
            </a:endParaRPr>
          </a:p>
          <a:p>
            <a:pPr algn="just"/>
            <a:r>
              <a:rPr lang="pt-BR" sz="1400" dirty="0" smtClean="0">
                <a:latin typeface="Palatino Linotype" pitchFamily="18" charset="0"/>
              </a:rPr>
              <a:t>Art. 40.  [...]</a:t>
            </a:r>
          </a:p>
          <a:p>
            <a:pPr algn="just"/>
            <a:r>
              <a:rPr lang="pt-BR" sz="1400" dirty="0" smtClean="0">
                <a:latin typeface="Palatino Linotype" pitchFamily="18" charset="0"/>
              </a:rPr>
              <a:t>§1º. I - por invalidez permanente, sendo os proventos proporcionais ao tempo de contribuição, exceto se decorrente de acidente em serviço, </a:t>
            </a:r>
            <a:r>
              <a:rPr lang="pt-BR" sz="1400" b="1" dirty="0" smtClean="0">
                <a:solidFill>
                  <a:srgbClr val="FF0000"/>
                </a:solidFill>
                <a:latin typeface="Palatino Linotype" pitchFamily="18" charset="0"/>
              </a:rPr>
              <a:t>moléstia profissional ou doença grave, contagiosa ou incurável</a:t>
            </a:r>
            <a:r>
              <a:rPr lang="pt-BR" sz="1400" dirty="0" smtClean="0">
                <a:latin typeface="Palatino Linotype" pitchFamily="18" charset="0"/>
              </a:rPr>
              <a:t>, na forma da lei;</a:t>
            </a:r>
          </a:p>
          <a:p>
            <a:pPr algn="just"/>
            <a:r>
              <a:rPr lang="pt-BR" sz="1400" dirty="0" smtClean="0">
                <a:latin typeface="Palatino Linotype" pitchFamily="18" charset="0"/>
              </a:rPr>
              <a:t>[...] § 21. A contribuição prevista no § 18 deste artigo incidirá apenas sobre as parcelas de proventos de aposentadoria e de pensão que superem o dobro do limite máximo estabelecido para os benefícios do regime geral de previdência social de que trata o art. 201 desta Constituição, quando o beneficiário, na forma da lei, for portador de </a:t>
            </a:r>
            <a:r>
              <a:rPr lang="pt-BR" sz="1400" b="1" dirty="0" smtClean="0">
                <a:solidFill>
                  <a:srgbClr val="FF0000"/>
                </a:solidFill>
                <a:latin typeface="Palatino Linotype" pitchFamily="18" charset="0"/>
              </a:rPr>
              <a:t>doença incapacitante</a:t>
            </a:r>
            <a:r>
              <a:rPr lang="pt-BR" sz="1400" dirty="0" smtClean="0">
                <a:latin typeface="Palatino Linotype" pitchFamily="18" charset="0"/>
              </a:rPr>
              <a:t>.</a:t>
            </a:r>
          </a:p>
          <a:p>
            <a:pPr algn="just"/>
            <a:endParaRPr lang="pt-BR" sz="1400" dirty="0" smtClean="0">
              <a:latin typeface="Palatino Linotype" pitchFamily="18" charset="0"/>
            </a:endParaRPr>
          </a:p>
          <a:p>
            <a:pPr algn="just"/>
            <a:r>
              <a:rPr lang="pt-BR" sz="1400" b="1" dirty="0" smtClean="0">
                <a:latin typeface="Palatino Linotype" pitchFamily="18" charset="0"/>
              </a:rPr>
              <a:t>Atenção: doença grave, contagiosa ou incurável é diferente de doença incapacitante.</a:t>
            </a:r>
          </a:p>
          <a:p>
            <a:pPr algn="just"/>
            <a:r>
              <a:rPr lang="pt-BR" sz="1400" b="1" dirty="0" smtClean="0">
                <a:latin typeface="Palatino Linotype" pitchFamily="18" charset="0"/>
              </a:rPr>
              <a:t>incapacitante </a:t>
            </a:r>
            <a:r>
              <a:rPr lang="pt-BR" sz="1400" dirty="0" smtClean="0">
                <a:latin typeface="Palatino Linotype" pitchFamily="18" charset="0"/>
              </a:rPr>
              <a:t>é “1. Que incapacita ou torna incapaz”. </a:t>
            </a:r>
          </a:p>
          <a:p>
            <a:pPr algn="just"/>
            <a:r>
              <a:rPr lang="pt-BR" sz="1400" b="1" dirty="0" smtClean="0">
                <a:latin typeface="Palatino Linotype" pitchFamily="18" charset="0"/>
              </a:rPr>
              <a:t>Incurável</a:t>
            </a:r>
            <a:r>
              <a:rPr lang="pt-BR" sz="1400" dirty="0" smtClean="0">
                <a:latin typeface="Palatino Linotype" pitchFamily="18" charset="0"/>
              </a:rPr>
              <a:t> é “1. Que não tem cura. 2. [Figurado]  Incorrigível; irremediável”.</a:t>
            </a:r>
          </a:p>
          <a:p>
            <a:pPr algn="just"/>
            <a:endParaRPr lang="pt-BR" sz="1400" b="1" dirty="0" smtClean="0">
              <a:latin typeface="Palatino Linotype" pitchFamily="18" charset="0"/>
            </a:endParaRPr>
          </a:p>
          <a:p>
            <a:pPr algn="just"/>
            <a:r>
              <a:rPr lang="pt-BR" sz="1400" b="1" dirty="0" smtClean="0">
                <a:latin typeface="Palatino Linotype" pitchFamily="18" charset="0"/>
              </a:rPr>
              <a:t>Uma pessoa com doença grave, contagiosa ou incurável (ex. AIDS) não está inapta ao labor (incapacitada).</a:t>
            </a:r>
          </a:p>
          <a:p>
            <a:pPr algn="just"/>
            <a:endParaRPr lang="pt-BR" sz="1400" dirty="0" smtClean="0">
              <a:latin typeface="Palatino Linotype" pitchFamily="18" charset="0"/>
            </a:endParaRPr>
          </a:p>
          <a:p>
            <a:pPr algn="just"/>
            <a:r>
              <a:rPr lang="pt-BR" sz="1400" dirty="0" smtClean="0">
                <a:latin typeface="Palatino Linotype" pitchFamily="18" charset="0"/>
              </a:rPr>
              <a:t>A LC nº 432/2008 dispôs apenas sobre as doenças graves, contagiosas ou incuráveis:</a:t>
            </a:r>
          </a:p>
          <a:p>
            <a:pPr algn="just"/>
            <a:endParaRPr lang="pt-BR" sz="1400" dirty="0" smtClean="0">
              <a:latin typeface="Palatino Linotype" pitchFamily="18" charset="0"/>
            </a:endParaRPr>
          </a:p>
          <a:p>
            <a:pPr algn="just"/>
            <a:r>
              <a:rPr lang="pt-BR" sz="1400" dirty="0" smtClean="0">
                <a:latin typeface="Palatino Linotype" pitchFamily="18" charset="0"/>
              </a:rPr>
              <a:t>Art. 20. [...] § 9º. Consideram-se doenças graves, contagiosas ou incuráveis, a que se refere o </a:t>
            </a:r>
            <a:r>
              <a:rPr lang="pt-BR" sz="1400" i="1" dirty="0" smtClean="0">
                <a:latin typeface="Palatino Linotype" pitchFamily="18" charset="0"/>
              </a:rPr>
              <a:t>caput</a:t>
            </a:r>
            <a:r>
              <a:rPr lang="pt-BR" sz="1400" dirty="0" smtClean="0">
                <a:latin typeface="Palatino Linotype" pitchFamily="18" charset="0"/>
              </a:rPr>
              <a:t> deste artigo a tuberculose ativa; hanseníase; alienação mental; neoplasia maligna; cegueira; paralisia irreversível e incapacitante; cardiopatia grave; doença de Parkinson; </a:t>
            </a:r>
            <a:r>
              <a:rPr lang="pt-BR" sz="1400" dirty="0" err="1" smtClean="0">
                <a:latin typeface="Palatino Linotype" pitchFamily="18" charset="0"/>
              </a:rPr>
              <a:t>espondiloartrose</a:t>
            </a:r>
            <a:r>
              <a:rPr lang="pt-BR" sz="1400" dirty="0" smtClean="0">
                <a:latin typeface="Palatino Linotype" pitchFamily="18" charset="0"/>
              </a:rPr>
              <a:t> anquilosante; </a:t>
            </a:r>
            <a:r>
              <a:rPr lang="pt-BR" sz="1400" dirty="0" err="1" smtClean="0">
                <a:latin typeface="Palatino Linotype" pitchFamily="18" charset="0"/>
              </a:rPr>
              <a:t>nefropatia</a:t>
            </a:r>
            <a:r>
              <a:rPr lang="pt-BR" sz="1400" dirty="0" smtClean="0">
                <a:latin typeface="Palatino Linotype" pitchFamily="18" charset="0"/>
              </a:rPr>
              <a:t> grave; estado avançado da doença de </a:t>
            </a:r>
            <a:r>
              <a:rPr lang="pt-BR" sz="1400" dirty="0" err="1" smtClean="0">
                <a:latin typeface="Palatino Linotype" pitchFamily="18" charset="0"/>
              </a:rPr>
              <a:t>Paget</a:t>
            </a:r>
            <a:r>
              <a:rPr lang="pt-BR" sz="1400" dirty="0" smtClean="0">
                <a:latin typeface="Palatino Linotype" pitchFamily="18" charset="0"/>
              </a:rPr>
              <a:t> (osteíte deformante); síndrome da deficiência imunológica </a:t>
            </a:r>
            <a:r>
              <a:rPr lang="pt-BR" sz="1400" dirty="0" err="1" smtClean="0">
                <a:latin typeface="Palatino Linotype" pitchFamily="18" charset="0"/>
              </a:rPr>
              <a:t>adquirida-AIDS</a:t>
            </a:r>
            <a:r>
              <a:rPr lang="pt-BR" sz="1400" dirty="0" smtClean="0">
                <a:latin typeface="Palatino Linotype" pitchFamily="18" charset="0"/>
              </a:rPr>
              <a:t>; contaminação por radiação, neste caso, com base em conclusão da medicina especializada e hepatopatia grave. Acrescentando-se, no caso de magistério, surdez permanente, anomalia da fala e outras que a lei indicar com base na medicina especializada.</a:t>
            </a:r>
            <a:endParaRPr lang="pt-BR" sz="1400" dirty="0">
              <a:latin typeface="Palatino Linotype" pitchFamily="18"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51520" y="548680"/>
            <a:ext cx="8640960" cy="5262979"/>
          </a:xfrm>
          <a:prstGeom prst="rect">
            <a:avLst/>
          </a:prstGeom>
          <a:noFill/>
        </p:spPr>
        <p:txBody>
          <a:bodyPr wrap="square" rtlCol="0">
            <a:spAutoFit/>
          </a:bodyPr>
          <a:lstStyle/>
          <a:p>
            <a:pPr algn="just"/>
            <a:r>
              <a:rPr lang="pt-BR" sz="1400" b="1" dirty="0" smtClean="0">
                <a:latin typeface="Palatino Linotype" pitchFamily="18" charset="0"/>
              </a:rPr>
              <a:t>O Supremo Tribunal Federal:</a:t>
            </a:r>
            <a:endParaRPr lang="pt-BR" sz="1400" dirty="0" smtClean="0">
              <a:latin typeface="Palatino Linotype" pitchFamily="18" charset="0"/>
            </a:endParaRPr>
          </a:p>
          <a:p>
            <a:pPr algn="just"/>
            <a:endParaRPr lang="pt-BR" sz="1400" dirty="0" smtClean="0">
              <a:latin typeface="Palatino Linotype" pitchFamily="18" charset="0"/>
            </a:endParaRPr>
          </a:p>
          <a:p>
            <a:pPr algn="just"/>
            <a:r>
              <a:rPr lang="pt-BR" sz="1400" dirty="0" smtClean="0">
                <a:latin typeface="Palatino Linotype" pitchFamily="18" charset="0"/>
              </a:rPr>
              <a:t>Ementa: CONSTITUCIONAL. TRIBUTÁRIO. CONTRIBUIÇÃO SOCIAL DESTINADA AO CUSTEIO DA PREVIDÊNCIA SOCIAL. IMUNIDADE CONCEDIDA NA HIPÓTESE DE ACOMETIMENTO DO SERVIDOR PÚBLICO POR DOENÇA INCAPACITANTE. ACÓRDÃO-RECORRIDO QUE ENTENDE SER A NORMA DE IMUNIDADE PLENAMENTE APLICÁVEL. AUSÊNCIA DE LEGISLAÇÃO COMPLEMENTAR. TOMADA DE EMPRÉSTIMO DE LEGISLAÇÃO LOCAL DEFINIDORA DAS DOENÇAS QUE PERMITEM A CONCESSÃO DE APOSENTADORIA ESPECIAL. REPERCUSSÃO GERAL DAS QUESTÕES CONSTITUCIONAIS. EXISTÊNCIA. Tem repercussão geral a discussão acerca da: 1. Eficácia da norma de imunização tributária prevista no art. 40, § 21 da Constituição (EC 47/2005), se plena (independente de intermediação por lei federal ou lei local), limitada (dependente de intermediação por lei federal ou lei local) ou contextual (em razão do transcurso do tempo, caracterizado pela omissão legislativa); e da 2 Possibilidade de o Judiciário utilizar as hipóteses estabelecidas em lei local específica para os casos de </a:t>
            </a:r>
            <a:r>
              <a:rPr lang="pt-BR" sz="1400" dirty="0" err="1" smtClean="0">
                <a:latin typeface="Palatino Linotype" pitchFamily="18" charset="0"/>
              </a:rPr>
              <a:t>aposentação</a:t>
            </a:r>
            <a:r>
              <a:rPr lang="pt-BR" sz="1400" dirty="0" smtClean="0">
                <a:latin typeface="Palatino Linotype" pitchFamily="18" charset="0"/>
              </a:rPr>
              <a:t> especial (Lei 10.098/1994) para o reconhecimento da imunidade tributária (separação dos Poderes). (RE 630137 RG, Relator(a): Min. JOAQUIM BARBOSA, julgado em 07/10/2010, </a:t>
            </a:r>
            <a:r>
              <a:rPr lang="pt-BR" sz="1400" dirty="0" err="1" smtClean="0">
                <a:latin typeface="Palatino Linotype" pitchFamily="18" charset="0"/>
              </a:rPr>
              <a:t>DJe</a:t>
            </a:r>
            <a:r>
              <a:rPr lang="pt-BR" sz="1400" dirty="0" smtClean="0">
                <a:latin typeface="Palatino Linotype" pitchFamily="18" charset="0"/>
              </a:rPr>
              <a:t>-211 DIVULG 03-11-2010 PUBLIC 04-11-2010 EMENT VOL-02424-01 PP-00216 RIP v. 12, n. 64, 2010, p. 315-319 LEXSTF v. 32, n. 383, 2010, p. 266-274 )</a:t>
            </a:r>
          </a:p>
          <a:p>
            <a:pPr algn="just"/>
            <a:endParaRPr lang="pt-BR" sz="1400" dirty="0" smtClean="0">
              <a:latin typeface="Palatino Linotype" pitchFamily="18" charset="0"/>
            </a:endParaRPr>
          </a:p>
          <a:p>
            <a:pPr algn="just"/>
            <a:r>
              <a:rPr lang="pt-BR" sz="1400" dirty="0" smtClean="0">
                <a:latin typeface="Palatino Linotype" pitchFamily="18" charset="0"/>
              </a:rPr>
              <a:t>“Enquanto não editada a lei a que se refere o § 21 do art. 40 da CF/1988, vigem os diplomas estaduais que regem a matéria, que só serão suspensos se, e no que, forem contrários à lei complementar nacional (CF, art. 24, § 3º e § 4º).” (SS 3.679-</a:t>
            </a:r>
            <a:r>
              <a:rPr lang="pt-BR" sz="1400" dirty="0" err="1" smtClean="0">
                <a:latin typeface="Palatino Linotype" pitchFamily="18" charset="0"/>
              </a:rPr>
              <a:t>AgR</a:t>
            </a:r>
            <a:r>
              <a:rPr lang="pt-BR" sz="1400" dirty="0" smtClean="0">
                <a:latin typeface="Palatino Linotype" pitchFamily="18" charset="0"/>
              </a:rPr>
              <a:t>, Rel. Min. Presidente Gilmar Mendes, julgamento em 4-2-2010, Plenário, DJE de 26-2-2010.)</a:t>
            </a:r>
          </a:p>
          <a:p>
            <a:pPr algn="just"/>
            <a:endParaRPr lang="pt-BR" sz="1400" dirty="0" smtClean="0">
              <a:latin typeface="Palatino Linotype" pitchFamily="18" charset="0"/>
            </a:endParaRPr>
          </a:p>
          <a:p>
            <a:pPr algn="just"/>
            <a:endParaRPr lang="pt-BR" sz="1400" dirty="0">
              <a:latin typeface="Palatino Linotype"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79512" y="260648"/>
            <a:ext cx="8640960" cy="5693866"/>
          </a:xfrm>
          <a:prstGeom prst="rect">
            <a:avLst/>
          </a:prstGeom>
        </p:spPr>
        <p:txBody>
          <a:bodyPr wrap="square">
            <a:spAutoFit/>
          </a:bodyPr>
          <a:lstStyle/>
          <a:p>
            <a:pPr algn="just"/>
            <a:r>
              <a:rPr lang="pt-BR" sz="1400" dirty="0" smtClean="0">
                <a:latin typeface="Palatino Linotype" pitchFamily="18" charset="0"/>
              </a:rPr>
              <a:t>EMENTA: AGRAVO REGIMENTAL. CONTRIBUIÇÃO SOBRE PROVENTOS DE INATIVO COM DOENÇA INCAPACITANTE. ART. 40, § 21 DA CONSTITUIÇÃO. AUSÊNCIA DE IMPUGNAÇÃO DE FUNDAMENTO DO ACÓRDÃO RECORRIDO. SÚMULA/STF, ENUNCIADO 283. Com efeito, para dar provimento à apelação, o Tribunal de Justiça do Estado de São Paulo entendeu i) que o § 21 do art. 40 é </a:t>
            </a:r>
            <a:r>
              <a:rPr lang="pt-BR" sz="1400" dirty="0" err="1" smtClean="0">
                <a:latin typeface="Palatino Linotype" pitchFamily="18" charset="0"/>
              </a:rPr>
              <a:t>auto-aplicável</a:t>
            </a:r>
            <a:r>
              <a:rPr lang="pt-BR" sz="1400" dirty="0" smtClean="0">
                <a:latin typeface="Palatino Linotype" pitchFamily="18" charset="0"/>
              </a:rPr>
              <a:t> e ii) que o impetrante teria direito ao disposto no mencionado dispositivo constitucional, uma vez que o Estado já reconhecera sua incapacidade para fins de isenção do Imposto de Renda. O segundo fundamento do acórdão recorrido não foi impugnado pela parte agravante, o que inviabiliza o presente recurso. Agravo regimental a que se nega provimento. (AI 711930 </a:t>
            </a:r>
            <a:r>
              <a:rPr lang="pt-BR" sz="1400" dirty="0" err="1" smtClean="0">
                <a:latin typeface="Palatino Linotype" pitchFamily="18" charset="0"/>
              </a:rPr>
              <a:t>AgR</a:t>
            </a:r>
            <a:r>
              <a:rPr lang="pt-BR" sz="1400" dirty="0" smtClean="0">
                <a:latin typeface="Palatino Linotype" pitchFamily="18" charset="0"/>
              </a:rPr>
              <a:t>, Relator(a):  Min. JOAQUIM BARBOSA, Segunda Turma, julgado em 10/08/2010, </a:t>
            </a:r>
            <a:r>
              <a:rPr lang="pt-BR" sz="1400" dirty="0" err="1" smtClean="0">
                <a:latin typeface="Palatino Linotype" pitchFamily="18" charset="0"/>
              </a:rPr>
              <a:t>DJe</a:t>
            </a:r>
            <a:r>
              <a:rPr lang="pt-BR" sz="1400" dirty="0" smtClean="0">
                <a:latin typeface="Palatino Linotype" pitchFamily="18" charset="0"/>
              </a:rPr>
              <a:t>-185 DIVULG 30-09-2010 PUBLIC 01-10-2010 EMENT VOL-02417-11 PP-02336)</a:t>
            </a:r>
          </a:p>
          <a:p>
            <a:pPr algn="just"/>
            <a:endParaRPr lang="pt-BR" sz="1400" dirty="0" smtClean="0">
              <a:latin typeface="Palatino Linotype" pitchFamily="18" charset="0"/>
            </a:endParaRPr>
          </a:p>
          <a:p>
            <a:pPr algn="just"/>
            <a:r>
              <a:rPr lang="pt-BR" sz="1400" b="1" dirty="0" smtClean="0">
                <a:latin typeface="Palatino Linotype" pitchFamily="18" charset="0"/>
              </a:rPr>
              <a:t>O Tribunal de Justiça do RS:</a:t>
            </a:r>
          </a:p>
          <a:p>
            <a:pPr algn="just"/>
            <a:endParaRPr lang="pt-BR" sz="1400" dirty="0" smtClean="0">
              <a:latin typeface="Palatino Linotype" pitchFamily="18" charset="0"/>
            </a:endParaRPr>
          </a:p>
          <a:p>
            <a:pPr algn="just"/>
            <a:r>
              <a:rPr lang="pt-BR" sz="1400" dirty="0" smtClean="0">
                <a:latin typeface="Palatino Linotype" pitchFamily="18" charset="0"/>
              </a:rPr>
              <a:t>EMENTA: DECISÃO MONOCRÁTICA. APELAÇÃO CÍVEL. Contribuição previdenciária. Beneficiária portadora de doença incapacitante. ART. 40, § 21, DA CONSTITUIÇÃO FEDERAL. IMUNIDADE. DEVOLUÇÃO. - A contribuição previdenciária prevista no § 18 do artigo 40 da Constituição Federal incidirá apenas sobre as parcelas de proventos de aposentadoria e de pensão que superem o dobro do limite máximo estabelecido para os benefícios do regime geral de previdência social de que trata o art. 201 da CF, quando o beneficiário, na forma da lei, for portador de doença incapacitante. - Autora da demanda, portadora de doença considerada incapacitante, nos termos do art. 158, § 1º, da Lei Complementar Estadual 10.098/94. - A norma prevista no art. 40, § 21, da Constituição Federal incluída pela EC nº 47/05, com efeitos retroativos à data da vigência da EC nº 41/03, é de eficácia plena, pois quando confere a imunidade ao beneficiário portador de doença incapacitante, na forma da lei, </a:t>
            </a:r>
            <a:r>
              <a:rPr lang="pt-BR" sz="1400" b="1" dirty="0" smtClean="0">
                <a:solidFill>
                  <a:srgbClr val="FF0000"/>
                </a:solidFill>
                <a:latin typeface="Palatino Linotype" pitchFamily="18" charset="0"/>
              </a:rPr>
              <a:t>faz referência às doenças incapacitantes legalmente definidas.</a:t>
            </a:r>
            <a:r>
              <a:rPr lang="pt-BR" sz="1400" dirty="0" smtClean="0">
                <a:latin typeface="Palatino Linotype" pitchFamily="18" charset="0"/>
              </a:rPr>
              <a:t> (Apelação Cível, n. 70053366597 (n. CNJ: 0061284-48.2013.8.21.7000), Vigésima Quinta Câmara Cível, Tribunal de Justiça do RS, Relator (a): Leila </a:t>
            </a:r>
            <a:r>
              <a:rPr lang="pt-BR" sz="1400" dirty="0" err="1" smtClean="0">
                <a:latin typeface="Palatino Linotype" pitchFamily="18" charset="0"/>
              </a:rPr>
              <a:t>Vani</a:t>
            </a:r>
            <a:r>
              <a:rPr lang="pt-BR" sz="1400" dirty="0" smtClean="0">
                <a:latin typeface="Palatino Linotype" pitchFamily="18" charset="0"/>
              </a:rPr>
              <a:t> </a:t>
            </a:r>
            <a:r>
              <a:rPr lang="pt-BR" sz="1400" dirty="0" err="1" smtClean="0">
                <a:latin typeface="Palatino Linotype" pitchFamily="18" charset="0"/>
              </a:rPr>
              <a:t>Pandolfo</a:t>
            </a:r>
            <a:r>
              <a:rPr lang="pt-BR" sz="1400" dirty="0" smtClean="0">
                <a:latin typeface="Palatino Linotype" pitchFamily="18" charset="0"/>
              </a:rPr>
              <a:t> Machado, Julgado em 07/01/2014).</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pPr algn="ctr"/>
            <a:r>
              <a:rPr lang="pt-BR" dirty="0" smtClean="0"/>
              <a:t>Abono de permanência</a:t>
            </a:r>
            <a:endParaRPr lang="pt-BR" dirty="0"/>
          </a:p>
        </p:txBody>
      </p:sp>
      <p:sp>
        <p:nvSpPr>
          <p:cNvPr id="3" name="Subtítulo 2"/>
          <p:cNvSpPr>
            <a:spLocks noGrp="1"/>
          </p:cNvSpPr>
          <p:nvPr>
            <p:ph type="subTitle" idx="1"/>
          </p:nvPr>
        </p:nvSpPr>
        <p:spPr/>
        <p:txBody>
          <a:bodyPr>
            <a:normAutofit/>
          </a:bodyPr>
          <a:lstStyle/>
          <a:p>
            <a:r>
              <a:rPr lang="pt-BR" sz="100" dirty="0" smtClean="0"/>
              <a:t>.</a:t>
            </a:r>
            <a:endParaRPr lang="pt-BR" sz="10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23528" y="332656"/>
            <a:ext cx="8568952" cy="3970318"/>
          </a:xfrm>
          <a:prstGeom prst="rect">
            <a:avLst/>
          </a:prstGeom>
          <a:noFill/>
        </p:spPr>
        <p:txBody>
          <a:bodyPr wrap="square" rtlCol="0">
            <a:spAutoFit/>
          </a:bodyPr>
          <a:lstStyle/>
          <a:p>
            <a:pPr algn="just"/>
            <a:r>
              <a:rPr lang="pt-BR" sz="1400" b="1" dirty="0" smtClean="0">
                <a:latin typeface="Palatino Linotype" pitchFamily="18" charset="0"/>
              </a:rPr>
              <a:t>Constituição Federal de 1988:</a:t>
            </a:r>
          </a:p>
          <a:p>
            <a:pPr algn="just"/>
            <a:endParaRPr lang="pt-BR" sz="1400" dirty="0" smtClean="0">
              <a:latin typeface="Palatino Linotype" pitchFamily="18" charset="0"/>
            </a:endParaRPr>
          </a:p>
          <a:p>
            <a:pPr algn="just"/>
            <a:r>
              <a:rPr lang="pt-BR" sz="1400" dirty="0" smtClean="0">
                <a:latin typeface="Palatino Linotype" pitchFamily="18" charset="0"/>
              </a:rPr>
              <a:t>Art. 40. [...] § 19. O servidor de que trata este artigo que tenha completado as exigências para aposentadoria voluntária estabelecidas no § 1º, III, a, e que opte por permanecer em atividade fará jus a um abono de permanência equivalente ao valor da sua contribuição previdenciária até completar as exigências para aposentadoria compulsória contidas no § 1º, II.</a:t>
            </a:r>
          </a:p>
          <a:p>
            <a:pPr algn="just"/>
            <a:endParaRPr lang="pt-BR" sz="1400" dirty="0" smtClean="0">
              <a:latin typeface="Palatino Linotype" pitchFamily="18" charset="0"/>
            </a:endParaRPr>
          </a:p>
          <a:p>
            <a:pPr algn="just"/>
            <a:r>
              <a:rPr lang="pt-BR" sz="1400" b="1" dirty="0" smtClean="0">
                <a:latin typeface="Palatino Linotype" pitchFamily="18" charset="0"/>
              </a:rPr>
              <a:t>EC nº 41/2003:</a:t>
            </a:r>
          </a:p>
          <a:p>
            <a:pPr algn="just"/>
            <a:endParaRPr lang="pt-BR" sz="1400" dirty="0" smtClean="0">
              <a:latin typeface="Palatino Linotype" pitchFamily="18" charset="0"/>
            </a:endParaRPr>
          </a:p>
          <a:p>
            <a:pPr algn="just"/>
            <a:r>
              <a:rPr lang="pt-BR" sz="1400" dirty="0" smtClean="0">
                <a:latin typeface="Palatino Linotype" pitchFamily="18" charset="0"/>
              </a:rPr>
              <a:t>Art. 2º. [...] § 5º O servidor de que trata este artigo, que tenha completado as exigências para aposentadoria voluntária estabelecidas no </a:t>
            </a:r>
            <a:r>
              <a:rPr lang="pt-BR" sz="1400" i="1" dirty="0" smtClean="0">
                <a:latin typeface="Palatino Linotype" pitchFamily="18" charset="0"/>
              </a:rPr>
              <a:t>capu</a:t>
            </a:r>
            <a:r>
              <a:rPr lang="pt-BR" sz="1400" dirty="0" smtClean="0">
                <a:latin typeface="Palatino Linotype" pitchFamily="18" charset="0"/>
              </a:rPr>
              <a:t>t, e que opte por permanecer em atividade, fará jus a um abono de permanência equivalente ao valor da sua contribuição previdenciária até completar as exigências para aposentadoria compulsória contidas no art. 40, § 1º, II, da Constituição Federal.</a:t>
            </a:r>
          </a:p>
          <a:p>
            <a:pPr algn="just"/>
            <a:r>
              <a:rPr lang="pt-BR" sz="1400" dirty="0" smtClean="0">
                <a:latin typeface="Palatino Linotype" pitchFamily="18" charset="0"/>
              </a:rPr>
              <a:t>Art. 3º. [...] § 1º O servidor de que trata este artigo que opte por permanecer em atividade tendo completado as exigências para aposentadoria voluntária e que conte com, no mínimo, vinte e cinco anos de contribuição, se mulher, ou trinta anos de contribuição, se homem, fará jus a um abono de permanência equivalente ao valor da sua contribuição previdenciária até completar as exigências para aposentadoria compulsória contidas no art. 40, § 1º, II, da Constituição Federal.</a:t>
            </a:r>
            <a:endParaRPr lang="pt-BR" sz="1400" dirty="0">
              <a:latin typeface="Palatino Linotype" pitchFamily="18"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23528" y="332656"/>
            <a:ext cx="8568952" cy="4616648"/>
          </a:xfrm>
          <a:prstGeom prst="rect">
            <a:avLst/>
          </a:prstGeom>
          <a:noFill/>
        </p:spPr>
        <p:txBody>
          <a:bodyPr wrap="square" rtlCol="0">
            <a:spAutoFit/>
          </a:bodyPr>
          <a:lstStyle/>
          <a:p>
            <a:pPr algn="just"/>
            <a:r>
              <a:rPr lang="pt-BR" sz="1400" b="1" dirty="0" smtClean="0">
                <a:latin typeface="Palatino Linotype" pitchFamily="18" charset="0"/>
              </a:rPr>
              <a:t>Orientação Normativa MPS/SPS nº 02/2009:</a:t>
            </a:r>
          </a:p>
          <a:p>
            <a:pPr algn="just"/>
            <a:endParaRPr lang="pt-BR" sz="1400" dirty="0" smtClean="0">
              <a:latin typeface="Palatino Linotype" pitchFamily="18" charset="0"/>
            </a:endParaRPr>
          </a:p>
          <a:p>
            <a:pPr algn="just"/>
            <a:r>
              <a:rPr lang="pt-BR" sz="1400" dirty="0" smtClean="0">
                <a:latin typeface="Palatino Linotype" pitchFamily="18" charset="0"/>
              </a:rPr>
              <a:t>‘Art. 86. O servidor titular de cargo efetivo que tenha completado as exigências para aposentadoria voluntária estabelecidas nos </a:t>
            </a:r>
            <a:r>
              <a:rPr lang="pt-BR" sz="1400" dirty="0" err="1" smtClean="0">
                <a:latin typeface="Palatino Linotype" pitchFamily="18" charset="0"/>
              </a:rPr>
              <a:t>arts</a:t>
            </a:r>
            <a:r>
              <a:rPr lang="pt-BR" sz="1400" dirty="0" smtClean="0">
                <a:latin typeface="Palatino Linotype" pitchFamily="18" charset="0"/>
              </a:rPr>
              <a:t>. 58 e 67 e que optar por permanecer em atividade, fará jus a um abono de permanência equivalente ao valor da sua contribuição previdenciária, até completar as exigências para aposentadoria compulsória contida no art. 57 [ou seja, idade de setenta anos].</a:t>
            </a:r>
          </a:p>
          <a:p>
            <a:pPr algn="just"/>
            <a:r>
              <a:rPr lang="pt-BR" sz="1400" dirty="0" smtClean="0">
                <a:latin typeface="Palatino Linotype" pitchFamily="18" charset="0"/>
              </a:rPr>
              <a:t>§ 1º O abono previsto no </a:t>
            </a:r>
            <a:r>
              <a:rPr lang="pt-BR" sz="1400" b="1" dirty="0" smtClean="0">
                <a:latin typeface="Palatino Linotype" pitchFamily="18" charset="0"/>
              </a:rPr>
              <a:t>caput</a:t>
            </a:r>
            <a:r>
              <a:rPr lang="pt-BR" sz="1400" dirty="0" smtClean="0">
                <a:latin typeface="Palatino Linotype" pitchFamily="18" charset="0"/>
              </a:rPr>
              <a:t> será concedido, nas mesmas condições, ao servidor que, até 31 de dezembro de 2003, tenha cumprido todos os requisitos para obtenção da aposentadoria voluntária, com proventos integrais ou proporcionais, com base nos critérios da legislação então vigente, como previsto no art. 81, desde que conte com, no mínimo, vinte e cinco anos de contribuição, se mulher, ou trinta anos, se homem.</a:t>
            </a:r>
          </a:p>
          <a:p>
            <a:pPr algn="just"/>
            <a:r>
              <a:rPr lang="pt-BR" sz="1400" dirty="0" smtClean="0">
                <a:latin typeface="Palatino Linotype" pitchFamily="18" charset="0"/>
              </a:rPr>
              <a:t>§ 2º </a:t>
            </a:r>
            <a:r>
              <a:rPr lang="pt-BR" sz="1400" b="1" dirty="0" smtClean="0">
                <a:solidFill>
                  <a:srgbClr val="FF0000"/>
                </a:solidFill>
                <a:latin typeface="Palatino Linotype" pitchFamily="18" charset="0"/>
              </a:rPr>
              <a:t>O recebimento do abono de permanência pelo servidor que cumpriu todos os requisitos para obtenção da aposentadoria voluntária</a:t>
            </a:r>
            <a:r>
              <a:rPr lang="pt-BR" sz="1400" dirty="0" smtClean="0">
                <a:latin typeface="Palatino Linotype" pitchFamily="18" charset="0"/>
              </a:rPr>
              <a:t>, com proventos integrais ou proporcionais, em qualquer das hipóteses previstas nos </a:t>
            </a:r>
            <a:r>
              <a:rPr lang="pt-BR" sz="1400" dirty="0" err="1" smtClean="0">
                <a:latin typeface="Palatino Linotype" pitchFamily="18" charset="0"/>
              </a:rPr>
              <a:t>arts</a:t>
            </a:r>
            <a:r>
              <a:rPr lang="pt-BR" sz="1400" dirty="0" smtClean="0">
                <a:latin typeface="Palatino Linotype" pitchFamily="18" charset="0"/>
              </a:rPr>
              <a:t>. 58 [ou seja, aposentadoria voluntária por idade e tempo de contribuição, pela regra geral instituída pela EC nº 20/1998], 67 [ou seja, aposentadoria voluntária pela regra de transição do art. 2º da EC nº 41/2003] e 81 [ou seja, aposentadoria voluntária pela regra do art. 3º da EC nº 41/2003], conforme previsto no caput e § 1º, </a:t>
            </a:r>
            <a:r>
              <a:rPr lang="pt-BR" sz="1400" b="1" dirty="0" smtClean="0">
                <a:solidFill>
                  <a:srgbClr val="FF0000"/>
                </a:solidFill>
                <a:latin typeface="Palatino Linotype" pitchFamily="18" charset="0"/>
              </a:rPr>
              <a:t>não constitui impedimento à concessão do benefício de acordo com outra regra vigente</a:t>
            </a:r>
            <a:r>
              <a:rPr lang="pt-BR" sz="1400" dirty="0" smtClean="0">
                <a:latin typeface="Palatino Linotype" pitchFamily="18" charset="0"/>
              </a:rPr>
              <a:t>, inclusive as previstas nos </a:t>
            </a:r>
            <a:r>
              <a:rPr lang="pt-BR" sz="1400" dirty="0" err="1" smtClean="0">
                <a:latin typeface="Palatino Linotype" pitchFamily="18" charset="0"/>
              </a:rPr>
              <a:t>arts</a:t>
            </a:r>
            <a:r>
              <a:rPr lang="pt-BR" sz="1400" dirty="0" smtClean="0">
                <a:latin typeface="Palatino Linotype" pitchFamily="18" charset="0"/>
              </a:rPr>
              <a:t>. 68 [ou seja, aposentadoria voluntária pela regra do art. 6º da EC nº 41/2003] e 69 [ou seja, aposentadoria voluntária pela regra do art. 3º da EC nº 47/2005], desde que cumpridos os requisitos previstos para essas hipóteses, garantida ao segurado a opção pela mais vantajosa.</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51520" y="404664"/>
            <a:ext cx="8712968" cy="2462213"/>
          </a:xfrm>
          <a:prstGeom prst="rect">
            <a:avLst/>
          </a:prstGeom>
          <a:noFill/>
        </p:spPr>
        <p:txBody>
          <a:bodyPr wrap="square" rtlCol="0">
            <a:spAutoFit/>
          </a:bodyPr>
          <a:lstStyle/>
          <a:p>
            <a:pPr algn="just"/>
            <a:endParaRPr lang="pt-BR" sz="1400" b="1" dirty="0" smtClean="0">
              <a:latin typeface="Palatino Linotype" pitchFamily="18" charset="0"/>
            </a:endParaRPr>
          </a:p>
          <a:p>
            <a:pPr algn="just"/>
            <a:endParaRPr lang="pt-BR" sz="1400" b="1" dirty="0" smtClean="0">
              <a:latin typeface="Palatino Linotype" pitchFamily="18" charset="0"/>
            </a:endParaRPr>
          </a:p>
          <a:p>
            <a:pPr algn="just"/>
            <a:r>
              <a:rPr lang="pt-BR" sz="1400" b="1" dirty="0" smtClean="0">
                <a:latin typeface="Palatino Linotype" pitchFamily="18" charset="0"/>
              </a:rPr>
              <a:t>Tribunal de Contas da União:</a:t>
            </a:r>
          </a:p>
          <a:p>
            <a:pPr algn="just"/>
            <a:endParaRPr lang="pt-BR" sz="1400" dirty="0" smtClean="0">
              <a:latin typeface="Palatino Linotype" pitchFamily="18" charset="0"/>
            </a:endParaRPr>
          </a:p>
          <a:p>
            <a:pPr algn="just"/>
            <a:endParaRPr lang="pt-BR" sz="1400" dirty="0" smtClean="0">
              <a:latin typeface="Palatino Linotype" pitchFamily="18" charset="0"/>
            </a:endParaRPr>
          </a:p>
          <a:p>
            <a:pPr algn="just"/>
            <a:r>
              <a:rPr lang="pt-BR" sz="1400" dirty="0" smtClean="0">
                <a:latin typeface="Palatino Linotype" pitchFamily="18" charset="0"/>
              </a:rPr>
              <a:t>[...] 9.2. Responder ao nobre Presidente do Conselho Superior da Justiça do Trabalho que </a:t>
            </a:r>
            <a:r>
              <a:rPr lang="pt-BR" sz="1400" b="1" dirty="0" smtClean="0">
                <a:solidFill>
                  <a:srgbClr val="FF0000"/>
                </a:solidFill>
                <a:latin typeface="Palatino Linotype" pitchFamily="18" charset="0"/>
              </a:rPr>
              <a:t>é lícita a concessão de abono de permanência</a:t>
            </a:r>
            <a:r>
              <a:rPr lang="pt-BR" sz="1400" dirty="0" smtClean="0">
                <a:latin typeface="Palatino Linotype" pitchFamily="18" charset="0"/>
              </a:rPr>
              <a:t>, de que trata o art. 3º, § 1º, da Emenda Constitucional nº 20, de 15 de dezembro de 1998, </a:t>
            </a:r>
            <a:r>
              <a:rPr lang="pt-BR" sz="1400" b="1" dirty="0" smtClean="0">
                <a:solidFill>
                  <a:srgbClr val="FF0000"/>
                </a:solidFill>
                <a:latin typeface="Palatino Linotype" pitchFamily="18" charset="0"/>
              </a:rPr>
              <a:t>nas hipóteses em que sejam implementados, por servidores ou magistrados, os requisitos para aposentadoria com base na regra do art. 3º da Emenda Constitucional nº 47, de 5 de julho de 2005</a:t>
            </a:r>
            <a:r>
              <a:rPr lang="pt-BR" sz="1400" dirty="0" smtClean="0">
                <a:latin typeface="Palatino Linotype" pitchFamily="18" charset="0"/>
              </a:rPr>
              <a:t>, no caso de opção por permanecer em atividade, sendo aplicável ao caso, por analogia, o disposto no art. 86 da Orientação Normativa MPS/SPS nº 2, de 2009;</a:t>
            </a:r>
            <a:endParaRPr lang="pt-BR" sz="1400" dirty="0">
              <a:latin typeface="Palatino Linotype"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42910" y="620689"/>
            <a:ext cx="7772400" cy="1584176"/>
          </a:xfrm>
        </p:spPr>
        <p:txBody>
          <a:bodyPr/>
          <a:lstStyle/>
          <a:p>
            <a:pPr algn="ctr"/>
            <a:r>
              <a:rPr lang="pt-BR" sz="5400" dirty="0" smtClean="0"/>
              <a:t>LEGISLAÇÃO</a:t>
            </a:r>
            <a:endParaRPr lang="pt-BR" dirty="0"/>
          </a:p>
        </p:txBody>
      </p:sp>
      <p:sp>
        <p:nvSpPr>
          <p:cNvPr id="3" name="Subtítulo 2"/>
          <p:cNvSpPr>
            <a:spLocks noGrp="1"/>
          </p:cNvSpPr>
          <p:nvPr>
            <p:ph type="subTitle" idx="1"/>
          </p:nvPr>
        </p:nvSpPr>
        <p:spPr>
          <a:xfrm>
            <a:off x="685800" y="2924944"/>
            <a:ext cx="7772400" cy="1886367"/>
          </a:xfrm>
        </p:spPr>
        <p:txBody>
          <a:bodyPr>
            <a:noAutofit/>
          </a:bodyPr>
          <a:lstStyle/>
          <a:p>
            <a:pPr algn="ctr"/>
            <a:r>
              <a:rPr lang="pt-BR" sz="1600" dirty="0" smtClean="0">
                <a:latin typeface="Palatino Linotype" pitchFamily="18" charset="0"/>
              </a:rPr>
              <a:t>Constituição Federal de 1988</a:t>
            </a:r>
          </a:p>
          <a:p>
            <a:pPr algn="ctr"/>
            <a:r>
              <a:rPr lang="pt-BR" sz="1600" dirty="0" smtClean="0">
                <a:latin typeface="Palatino Linotype" pitchFamily="18" charset="0"/>
              </a:rPr>
              <a:t>Lei nº 9.717/1998</a:t>
            </a:r>
          </a:p>
          <a:p>
            <a:pPr algn="ctr"/>
            <a:r>
              <a:rPr lang="pt-BR" sz="1600" dirty="0" smtClean="0">
                <a:latin typeface="Palatino Linotype" pitchFamily="18" charset="0"/>
              </a:rPr>
              <a:t>Lei nº 10.887/2004</a:t>
            </a:r>
          </a:p>
          <a:p>
            <a:pPr algn="ctr"/>
            <a:r>
              <a:rPr lang="pt-BR" sz="1600" dirty="0" smtClean="0">
                <a:latin typeface="Palatino Linotype" pitchFamily="18" charset="0"/>
              </a:rPr>
              <a:t>Lei Complementar Estadual nº 432/2008 (compilada)</a:t>
            </a:r>
          </a:p>
          <a:p>
            <a:pPr algn="ctr"/>
            <a:r>
              <a:rPr lang="pt-BR" sz="1600" dirty="0" smtClean="0">
                <a:latin typeface="Palatino Linotype" pitchFamily="18" charset="0"/>
              </a:rPr>
              <a:t>Decreto n° 19.454/2015</a:t>
            </a:r>
          </a:p>
          <a:p>
            <a:pPr algn="ctr"/>
            <a:r>
              <a:rPr lang="pt-BR" sz="1600" dirty="0" smtClean="0">
                <a:latin typeface="Palatino Linotype" pitchFamily="18" charset="0"/>
              </a:rPr>
              <a:t>Atos infralegais </a:t>
            </a:r>
          </a:p>
          <a:p>
            <a:pPr algn="ctr"/>
            <a:r>
              <a:rPr lang="pt-BR" sz="1600" dirty="0" smtClean="0">
                <a:latin typeface="Palatino Linotype" pitchFamily="18" charset="0"/>
              </a:rPr>
              <a:t>(Provimento e Instrução Normativa)</a:t>
            </a:r>
            <a:endParaRPr lang="pt-BR" sz="1600" dirty="0">
              <a:latin typeface="Palatino Linotype" pitchFamily="18" charset="0"/>
            </a:endParaRPr>
          </a:p>
        </p:txBody>
      </p:sp>
    </p:spTree>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pPr algn="ctr"/>
            <a:r>
              <a:rPr lang="pt-BR" sz="4400" dirty="0" smtClean="0">
                <a:latin typeface="Palatino Linotype" pitchFamily="18" charset="0"/>
              </a:rPr>
              <a:t>PRINCÍPIO DA SOLIDARIEDADE</a:t>
            </a:r>
            <a:endParaRPr lang="pt-BR" sz="4400" dirty="0">
              <a:latin typeface="Palatino Linotype" pitchFamily="18" charset="0"/>
            </a:endParaRPr>
          </a:p>
        </p:txBody>
      </p:sp>
      <p:sp>
        <p:nvSpPr>
          <p:cNvPr id="3" name="Subtítulo 2"/>
          <p:cNvSpPr>
            <a:spLocks noGrp="1"/>
          </p:cNvSpPr>
          <p:nvPr>
            <p:ph type="subTitle" idx="1"/>
          </p:nvPr>
        </p:nvSpPr>
        <p:spPr>
          <a:xfrm>
            <a:off x="1475656" y="6021288"/>
            <a:ext cx="6192688" cy="504057"/>
          </a:xfrm>
        </p:spPr>
        <p:txBody>
          <a:bodyPr>
            <a:normAutofit/>
          </a:bodyPr>
          <a:lstStyle/>
          <a:p>
            <a:r>
              <a:rPr lang="pt-BR" sz="100" dirty="0" smtClean="0">
                <a:latin typeface="Palatino Linotype" pitchFamily="18" charset="0"/>
              </a:rPr>
              <a:t>.</a:t>
            </a:r>
            <a:endParaRPr lang="pt-BR" sz="100" dirty="0">
              <a:latin typeface="Palatino Linotype"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79512" y="188640"/>
            <a:ext cx="8784976" cy="5970865"/>
          </a:xfrm>
          <a:prstGeom prst="rect">
            <a:avLst/>
          </a:prstGeom>
          <a:noFill/>
        </p:spPr>
        <p:txBody>
          <a:bodyPr wrap="square" rtlCol="0">
            <a:spAutoFit/>
          </a:bodyPr>
          <a:lstStyle/>
          <a:p>
            <a:pPr algn="just"/>
            <a:r>
              <a:rPr lang="pt-BR" sz="1600" b="1" dirty="0" smtClean="0">
                <a:latin typeface="Palatino Linotype" pitchFamily="18" charset="0"/>
              </a:rPr>
              <a:t>Evolução do texto Constitucional:</a:t>
            </a:r>
          </a:p>
          <a:p>
            <a:pPr algn="just"/>
            <a:endParaRPr lang="pt-BR" sz="1600" b="1" dirty="0" smtClean="0">
              <a:latin typeface="Palatino Linotype" pitchFamily="18" charset="0"/>
            </a:endParaRPr>
          </a:p>
          <a:p>
            <a:pPr algn="just"/>
            <a:r>
              <a:rPr lang="pt-BR" sz="1400" dirty="0" smtClean="0">
                <a:latin typeface="Palatino Linotype" pitchFamily="18" charset="0"/>
              </a:rPr>
              <a:t>Redação original (05.10.1988) </a:t>
            </a:r>
          </a:p>
          <a:p>
            <a:pPr algn="just"/>
            <a:r>
              <a:rPr lang="pt-BR" sz="1400" dirty="0" smtClean="0">
                <a:latin typeface="Palatino Linotype" pitchFamily="18" charset="0"/>
              </a:rPr>
              <a:t>Art. 40. O servidor será aposentado: [...]</a:t>
            </a:r>
          </a:p>
          <a:p>
            <a:pPr algn="just"/>
            <a:r>
              <a:rPr lang="pt-BR" sz="1400" dirty="0" smtClean="0">
                <a:latin typeface="Palatino Linotype" pitchFamily="18" charset="0"/>
              </a:rPr>
              <a:t>Art. 149. Compete exclusivamente à União instituir contribuições sociais, de intervenção no domínio econômico e de interesse das categorias profissionais ou econômicas, como instrumento de sua atuação nas respectivas áreas, observado o disposto nos </a:t>
            </a:r>
            <a:r>
              <a:rPr lang="pt-BR" sz="1400" dirty="0" err="1" smtClean="0">
                <a:latin typeface="Palatino Linotype" pitchFamily="18" charset="0"/>
              </a:rPr>
              <a:t>arts</a:t>
            </a:r>
            <a:r>
              <a:rPr lang="pt-BR" sz="1400" dirty="0" smtClean="0">
                <a:latin typeface="Palatino Linotype" pitchFamily="18" charset="0"/>
              </a:rPr>
              <a:t>. 146, III, e 150, I e III, e sem prejuízo do previsto no art. 195, § 6º, relativamente às contribuições a que alude o dispositivo.</a:t>
            </a:r>
          </a:p>
          <a:p>
            <a:pPr algn="just"/>
            <a:endParaRPr lang="pt-BR" sz="1400" dirty="0" smtClean="0">
              <a:latin typeface="Palatino Linotype" pitchFamily="18" charset="0"/>
            </a:endParaRPr>
          </a:p>
          <a:p>
            <a:pPr algn="just"/>
            <a:r>
              <a:rPr lang="pt-BR" sz="1400" dirty="0" smtClean="0">
                <a:latin typeface="Palatino Linotype" pitchFamily="18" charset="0"/>
              </a:rPr>
              <a:t>Redação da EC nº 20/1998</a:t>
            </a:r>
          </a:p>
          <a:p>
            <a:pPr algn="just"/>
            <a:r>
              <a:rPr lang="pt-BR" sz="1400" dirty="0" smtClean="0">
                <a:latin typeface="Palatino Linotype" pitchFamily="18" charset="0"/>
              </a:rPr>
              <a:t>Art. 40 - Aos servidores titulares de cargos efetivos da União, dos Estados, do Distrito Federal e dos Municípios, incluídas suas autarquias e fundações, é assegurado regime de previdência de </a:t>
            </a:r>
            <a:r>
              <a:rPr lang="pt-BR" sz="1400" b="1" dirty="0" smtClean="0">
                <a:solidFill>
                  <a:srgbClr val="FF0000"/>
                </a:solidFill>
                <a:latin typeface="Palatino Linotype" pitchFamily="18" charset="0"/>
              </a:rPr>
              <a:t>caráter contributivo</a:t>
            </a:r>
            <a:r>
              <a:rPr lang="pt-BR" sz="1400" dirty="0" smtClean="0">
                <a:latin typeface="Palatino Linotype" pitchFamily="18" charset="0"/>
              </a:rPr>
              <a:t>, observados critérios que preservem o equilíbrio financeiro e atuarial e o disposto neste artigo.</a:t>
            </a:r>
          </a:p>
          <a:p>
            <a:pPr algn="just"/>
            <a:r>
              <a:rPr lang="pt-BR" sz="1400" dirty="0" smtClean="0">
                <a:latin typeface="Palatino Linotype" pitchFamily="18" charset="0"/>
              </a:rPr>
              <a:t>Art. 149. [...] § único. Os Estados, o Distrito Federal e os Municípios </a:t>
            </a:r>
            <a:r>
              <a:rPr lang="pt-BR" sz="1400" b="1" dirty="0" smtClean="0">
                <a:solidFill>
                  <a:srgbClr val="FF0000"/>
                </a:solidFill>
                <a:latin typeface="Palatino Linotype" pitchFamily="18" charset="0"/>
              </a:rPr>
              <a:t>poderão</a:t>
            </a:r>
            <a:r>
              <a:rPr lang="pt-BR" sz="1400" dirty="0" smtClean="0">
                <a:latin typeface="Palatino Linotype" pitchFamily="18" charset="0"/>
              </a:rPr>
              <a:t> instituir contribuição, cobrada de seus servidores, para o custeio, em benefício destes, de sistemas de previdência e assistência social.</a:t>
            </a:r>
          </a:p>
          <a:p>
            <a:pPr algn="just"/>
            <a:endParaRPr lang="pt-BR" sz="1400" dirty="0" smtClean="0">
              <a:latin typeface="Palatino Linotype" pitchFamily="18" charset="0"/>
            </a:endParaRPr>
          </a:p>
          <a:p>
            <a:pPr algn="just"/>
            <a:r>
              <a:rPr lang="pt-BR" sz="1400" dirty="0" smtClean="0">
                <a:latin typeface="Palatino Linotype" pitchFamily="18" charset="0"/>
              </a:rPr>
              <a:t>Redação da EC nº 41/2003</a:t>
            </a:r>
          </a:p>
          <a:p>
            <a:pPr algn="just"/>
            <a:r>
              <a:rPr lang="pt-BR" sz="1400" dirty="0" smtClean="0">
                <a:latin typeface="Palatino Linotype" pitchFamily="18" charset="0"/>
              </a:rPr>
              <a:t>Art. 40. Aos servidores titulares de cargos efetivos da União, dos Estados, do Distrito Federal e dos Municípios, incluídas suas autarquias e fundações, é assegurado regime de previdência de </a:t>
            </a:r>
            <a:r>
              <a:rPr lang="pt-BR" sz="1400" b="1" dirty="0" smtClean="0">
                <a:solidFill>
                  <a:srgbClr val="FF0000"/>
                </a:solidFill>
                <a:latin typeface="Palatino Linotype" pitchFamily="18" charset="0"/>
              </a:rPr>
              <a:t>caráter contributivo e solidário</a:t>
            </a:r>
            <a:r>
              <a:rPr lang="pt-BR" sz="1400" dirty="0" smtClean="0">
                <a:latin typeface="Palatino Linotype" pitchFamily="18" charset="0"/>
              </a:rPr>
              <a:t>, mediante contribuição do respectivo ente público, dos servidores ativos e inativos e dos pensionistas, observados critérios que preservem o equilíbrio financeiro e atuarial e o disposto neste artigo.</a:t>
            </a:r>
          </a:p>
          <a:p>
            <a:pPr algn="just"/>
            <a:r>
              <a:rPr lang="pt-BR" sz="1400" dirty="0" smtClean="0">
                <a:latin typeface="Palatino Linotype" pitchFamily="18" charset="0"/>
              </a:rPr>
              <a:t>Art. 149. [...] § 1º Os Estados, o Distrito Federal e os Municípios </a:t>
            </a:r>
            <a:r>
              <a:rPr lang="pt-BR" sz="1400" b="1" dirty="0" smtClean="0">
                <a:solidFill>
                  <a:srgbClr val="FF0000"/>
                </a:solidFill>
                <a:latin typeface="Palatino Linotype" pitchFamily="18" charset="0"/>
              </a:rPr>
              <a:t>instituirão</a:t>
            </a:r>
            <a:r>
              <a:rPr lang="pt-BR" sz="1400" dirty="0" smtClean="0">
                <a:latin typeface="Palatino Linotype" pitchFamily="18" charset="0"/>
              </a:rPr>
              <a:t> contribuição, cobrada de seus servidores, para o custeio, em benefício destes, do regime previdenciário de que trata o art. 40, cuja alíquota não será inferior à da contribuição dos servidores titulares de cargos efetivos da União.</a:t>
            </a:r>
          </a:p>
          <a:p>
            <a:pPr algn="just"/>
            <a:endParaRPr lang="pt-BR" sz="1400" dirty="0" smtClean="0">
              <a:latin typeface="Palatino Linotype" pitchFamily="18"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51520" y="332656"/>
            <a:ext cx="8712968" cy="5478423"/>
          </a:xfrm>
          <a:prstGeom prst="rect">
            <a:avLst/>
          </a:prstGeom>
          <a:noFill/>
        </p:spPr>
        <p:txBody>
          <a:bodyPr wrap="square" rtlCol="0">
            <a:spAutoFit/>
          </a:bodyPr>
          <a:lstStyle/>
          <a:p>
            <a:pPr algn="just"/>
            <a:r>
              <a:rPr lang="pt-BR" sz="1400" dirty="0" smtClean="0">
                <a:latin typeface="Palatino Linotype" pitchFamily="18" charset="0"/>
              </a:rPr>
              <a:t>O Ministro Luis Roberto Barroso. O princípio da solidariedade faz com que a </a:t>
            </a:r>
            <a:r>
              <a:rPr lang="pt-BR" sz="1400" dirty="0" err="1" smtClean="0">
                <a:latin typeface="Palatino Linotype" pitchFamily="18" charset="0"/>
              </a:rPr>
              <a:t>referibilidade</a:t>
            </a:r>
            <a:r>
              <a:rPr lang="pt-BR" sz="1400" dirty="0" smtClean="0">
                <a:latin typeface="Palatino Linotype" pitchFamily="18" charset="0"/>
              </a:rPr>
              <a:t> das contribuições sociais alcance a maior amplitude possível, </a:t>
            </a:r>
            <a:r>
              <a:rPr lang="pt-BR" sz="1400" b="1" dirty="0" smtClean="0">
                <a:solidFill>
                  <a:srgbClr val="FF0000"/>
                </a:solidFill>
                <a:latin typeface="Palatino Linotype" pitchFamily="18" charset="0"/>
              </a:rPr>
              <a:t>de modo que não há uma correlação necessária e indispensável entre o dever de contribuir e a possibilidade de auferir proveito das contribuições vertidas</a:t>
            </a:r>
            <a:r>
              <a:rPr lang="pt-BR" sz="1400" dirty="0" smtClean="0">
                <a:latin typeface="Palatino Linotype" pitchFamily="18" charset="0"/>
              </a:rPr>
              <a:t> em favor da seguridade</a:t>
            </a:r>
            <a:r>
              <a:rPr lang="pt-BR" sz="1400" b="1" dirty="0" smtClean="0">
                <a:latin typeface="Palatino Linotype" pitchFamily="18" charset="0"/>
              </a:rPr>
              <a:t>. </a:t>
            </a:r>
            <a:r>
              <a:rPr lang="pt-BR" sz="1400" dirty="0" smtClean="0">
                <a:latin typeface="Palatino Linotype" pitchFamily="18" charset="0"/>
              </a:rPr>
              <a:t>(RE 430.418 e RE 381.367). Nesta linha: RE 396.020-</a:t>
            </a:r>
            <a:r>
              <a:rPr lang="pt-BR" sz="1400" dirty="0" err="1" smtClean="0">
                <a:latin typeface="Palatino Linotype" pitchFamily="18" charset="0"/>
              </a:rPr>
              <a:t>AgR</a:t>
            </a:r>
            <a:r>
              <a:rPr lang="pt-BR" sz="1400" dirty="0" smtClean="0">
                <a:latin typeface="Palatino Linotype" pitchFamily="18" charset="0"/>
              </a:rPr>
              <a:t>, Rel. Min. Dias </a:t>
            </a:r>
            <a:r>
              <a:rPr lang="pt-BR" sz="1400" dirty="0" err="1" smtClean="0">
                <a:latin typeface="Palatino Linotype" pitchFamily="18" charset="0"/>
              </a:rPr>
              <a:t>Toffoli</a:t>
            </a:r>
            <a:r>
              <a:rPr lang="pt-BR" sz="1400" dirty="0" smtClean="0">
                <a:latin typeface="Palatino Linotype" pitchFamily="18" charset="0"/>
              </a:rPr>
              <a:t>; RE 372.506-</a:t>
            </a:r>
            <a:r>
              <a:rPr lang="pt-BR" sz="1400" dirty="0" err="1" smtClean="0">
                <a:latin typeface="Palatino Linotype" pitchFamily="18" charset="0"/>
              </a:rPr>
              <a:t>AgR</a:t>
            </a:r>
            <a:r>
              <a:rPr lang="pt-BR" sz="1400" dirty="0" smtClean="0">
                <a:latin typeface="Palatino Linotype" pitchFamily="18" charset="0"/>
              </a:rPr>
              <a:t>, Rel. Min. Gilmar Mendes; e RE 364.224-</a:t>
            </a:r>
            <a:r>
              <a:rPr lang="pt-BR" sz="1400" dirty="0" err="1" smtClean="0">
                <a:latin typeface="Palatino Linotype" pitchFamily="18" charset="0"/>
              </a:rPr>
              <a:t>AgR</a:t>
            </a:r>
            <a:r>
              <a:rPr lang="pt-BR" sz="1400" dirty="0" smtClean="0">
                <a:latin typeface="Palatino Linotype" pitchFamily="18" charset="0"/>
              </a:rPr>
              <a:t>, julgado sob a relatoria do Ministro Ricardo </a:t>
            </a:r>
            <a:r>
              <a:rPr lang="pt-BR" sz="1400" dirty="0" err="1" smtClean="0">
                <a:latin typeface="Palatino Linotype" pitchFamily="18" charset="0"/>
              </a:rPr>
              <a:t>Lewandowski</a:t>
            </a:r>
            <a:r>
              <a:rPr lang="pt-BR" sz="1400" dirty="0" smtClean="0">
                <a:latin typeface="Palatino Linotype" pitchFamily="18" charset="0"/>
              </a:rPr>
              <a:t>.</a:t>
            </a:r>
          </a:p>
          <a:p>
            <a:endParaRPr lang="pt-BR" sz="1400" dirty="0" smtClean="0">
              <a:latin typeface="Palatino Linotype" pitchFamily="18" charset="0"/>
            </a:endParaRPr>
          </a:p>
          <a:p>
            <a:pPr algn="just"/>
            <a:r>
              <a:rPr lang="pt-BR" sz="1400" dirty="0" smtClean="0">
                <a:latin typeface="Palatino Linotype" pitchFamily="18" charset="0"/>
              </a:rPr>
              <a:t>O douto professor Vagner </a:t>
            </a:r>
            <a:r>
              <a:rPr lang="pt-BR" sz="1400" dirty="0" err="1" smtClean="0">
                <a:latin typeface="Palatino Linotype" pitchFamily="18" charset="0"/>
              </a:rPr>
              <a:t>Balera</a:t>
            </a:r>
            <a:r>
              <a:rPr lang="pt-BR" sz="1400" dirty="0" smtClean="0">
                <a:latin typeface="Palatino Linotype" pitchFamily="18" charset="0"/>
              </a:rPr>
              <a:t>. A solidariedade surge a partir das necessidades vitais dos indivíduos, que passam a ser garantidas pelo Estado, pois, em última análise, a instabilidade social que poderá advir do não atendimento de tais garantias essenciais poderá acarretar sérios danos para a sociedade, haja vista que o dano sofrido por um membro da sociedade reflete-se, de modo inexorável, em toda a sociedade.</a:t>
            </a:r>
          </a:p>
          <a:p>
            <a:pPr algn="just"/>
            <a:endParaRPr lang="pt-BR" sz="1400" dirty="0" smtClean="0">
              <a:latin typeface="Palatino Linotype" pitchFamily="18" charset="0"/>
            </a:endParaRPr>
          </a:p>
          <a:p>
            <a:pPr algn="just"/>
            <a:r>
              <a:rPr lang="pt-BR" sz="1400" dirty="0" smtClean="0">
                <a:latin typeface="Palatino Linotype" pitchFamily="18" charset="0"/>
              </a:rPr>
              <a:t>O regime previdenciário do servidor público hoje consagrado na Constituição está expressamente fundado no princípio da solidariedade (art. 40 da CF), por força do qual </a:t>
            </a:r>
            <a:r>
              <a:rPr lang="pt-BR" sz="1400" b="1" dirty="0" smtClean="0">
                <a:solidFill>
                  <a:srgbClr val="FF0000"/>
                </a:solidFill>
                <a:latin typeface="Palatino Linotype" pitchFamily="18" charset="0"/>
              </a:rPr>
              <a:t>o financiamento da previdência não tem como contrapartida necessária a previsão de prestações específicas ou proporcionais em favor do contribuinte.</a:t>
            </a:r>
            <a:r>
              <a:rPr lang="pt-BR" sz="1400" dirty="0" smtClean="0">
                <a:solidFill>
                  <a:srgbClr val="FF0000"/>
                </a:solidFill>
                <a:latin typeface="Palatino Linotype" pitchFamily="18" charset="0"/>
              </a:rPr>
              <a:t> </a:t>
            </a:r>
            <a:r>
              <a:rPr lang="pt-BR" sz="1400" dirty="0" smtClean="0">
                <a:latin typeface="Palatino Linotype" pitchFamily="18" charset="0"/>
              </a:rPr>
              <a:t>A manifestação mais evidente desse princípio é a sujeição à contribuição dos próprios inativos e pensionistas. (</a:t>
            </a:r>
            <a:r>
              <a:rPr lang="pt-BR" sz="1400" dirty="0" err="1" smtClean="0">
                <a:latin typeface="Palatino Linotype" pitchFamily="18" charset="0"/>
              </a:rPr>
              <a:t>AgRg</a:t>
            </a:r>
            <a:r>
              <a:rPr lang="pt-BR" sz="1400" dirty="0" smtClean="0">
                <a:latin typeface="Palatino Linotype" pitchFamily="18" charset="0"/>
              </a:rPr>
              <a:t> no </a:t>
            </a:r>
            <a:r>
              <a:rPr lang="pt-BR" sz="1400" dirty="0" err="1" smtClean="0">
                <a:latin typeface="Palatino Linotype" pitchFamily="18" charset="0"/>
              </a:rPr>
              <a:t>REsp</a:t>
            </a:r>
            <a:r>
              <a:rPr lang="pt-BR" sz="1400" dirty="0" smtClean="0">
                <a:latin typeface="Palatino Linotype" pitchFamily="18" charset="0"/>
              </a:rPr>
              <a:t> 957.719/SC, Rel. Ministro LUIZ FUX, PRIMEIRA TURMA, julgado em 17/11/2009, </a:t>
            </a:r>
            <a:r>
              <a:rPr lang="pt-BR" sz="1400" dirty="0" err="1" smtClean="0">
                <a:latin typeface="Palatino Linotype" pitchFamily="18" charset="0"/>
              </a:rPr>
              <a:t>DJe</a:t>
            </a:r>
            <a:r>
              <a:rPr lang="pt-BR" sz="1400" dirty="0" smtClean="0">
                <a:latin typeface="Palatino Linotype" pitchFamily="18" charset="0"/>
              </a:rPr>
              <a:t> 02/12/2009)</a:t>
            </a:r>
          </a:p>
          <a:p>
            <a:pPr algn="just"/>
            <a:endParaRPr lang="pt-BR" sz="1400" dirty="0" smtClean="0">
              <a:latin typeface="Palatino Linotype" pitchFamily="18" charset="0"/>
            </a:endParaRPr>
          </a:p>
          <a:p>
            <a:pPr algn="just"/>
            <a:r>
              <a:rPr lang="pt-BR" sz="1400" dirty="0" smtClean="0">
                <a:latin typeface="Palatino Linotype" pitchFamily="18" charset="0"/>
              </a:rPr>
              <a:t>A observância da alíquota mínima fixada na Emenda Constitucional n. 41/2003 não configura quebra da autonomia dos Estados Federados. O art. 201, § 9º, da Constituição da República, ao estabelecer um sistema geral de compensação, </a:t>
            </a:r>
            <a:r>
              <a:rPr lang="pt-BR" sz="1400" b="1" dirty="0" smtClean="0">
                <a:solidFill>
                  <a:srgbClr val="FF0000"/>
                </a:solidFill>
                <a:latin typeface="Palatino Linotype" pitchFamily="18" charset="0"/>
              </a:rPr>
              <a:t>há ser interpretado à luz dos princípios da solidariedade e da </a:t>
            </a:r>
            <a:r>
              <a:rPr lang="pt-BR" sz="1400" b="1" dirty="0" err="1" smtClean="0">
                <a:solidFill>
                  <a:srgbClr val="FF0000"/>
                </a:solidFill>
                <a:latin typeface="Palatino Linotype" pitchFamily="18" charset="0"/>
              </a:rPr>
              <a:t>contributividade</a:t>
            </a:r>
            <a:r>
              <a:rPr lang="pt-BR" sz="1400" b="1" dirty="0" smtClean="0">
                <a:solidFill>
                  <a:srgbClr val="FF0000"/>
                </a:solidFill>
                <a:latin typeface="Palatino Linotype" pitchFamily="18" charset="0"/>
              </a:rPr>
              <a:t>, que regem o atual sistema previdenciário brasileiro.</a:t>
            </a:r>
            <a:r>
              <a:rPr lang="pt-BR" sz="1400" dirty="0" smtClean="0">
                <a:solidFill>
                  <a:srgbClr val="FF0000"/>
                </a:solidFill>
                <a:latin typeface="Palatino Linotype" pitchFamily="18" charset="0"/>
              </a:rPr>
              <a:t> </a:t>
            </a:r>
            <a:r>
              <a:rPr lang="pt-BR" sz="1400" dirty="0" smtClean="0">
                <a:latin typeface="Palatino Linotype" pitchFamily="18" charset="0"/>
              </a:rPr>
              <a:t>3. Ação julgada improcedente. (ADI 3138, Relator(a):  Min. CÁRMEN LÚCIA, Tribunal Pleno, julgado em 14/09/2011, ACÓRDÃO ELETRÔNICO </a:t>
            </a:r>
            <a:r>
              <a:rPr lang="pt-BR" sz="1400" dirty="0" err="1" smtClean="0">
                <a:latin typeface="Palatino Linotype" pitchFamily="18" charset="0"/>
              </a:rPr>
              <a:t>DJe</a:t>
            </a:r>
            <a:r>
              <a:rPr lang="pt-BR" sz="1400" dirty="0" smtClean="0">
                <a:latin typeface="Palatino Linotype" pitchFamily="18" charset="0"/>
              </a:rPr>
              <a:t>-030 DIVULG 10-02-2012 PUBLIC 13-02-2012)</a:t>
            </a:r>
            <a:endParaRPr lang="pt-BR" sz="1400" dirty="0">
              <a:latin typeface="Palatino Linotype" pitchFamily="18"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51520" y="188640"/>
            <a:ext cx="8640960" cy="5693866"/>
          </a:xfrm>
          <a:prstGeom prst="rect">
            <a:avLst/>
          </a:prstGeom>
          <a:noFill/>
        </p:spPr>
        <p:txBody>
          <a:bodyPr wrap="square" rtlCol="0">
            <a:spAutoFit/>
          </a:bodyPr>
          <a:lstStyle/>
          <a:p>
            <a:pPr algn="just"/>
            <a:r>
              <a:rPr lang="pt-BR" sz="1400" dirty="0" smtClean="0">
                <a:latin typeface="Palatino Linotype" pitchFamily="18" charset="0"/>
              </a:rPr>
              <a:t>TRIBUTÁRIO. RECURSO ESPECIAL. SERVIDOR PÚBLICO CIVIL. CONTRIBUIÇÃO PREVIDENCIÁRIA. BASE DE CÁLCULO. LEI 9.783/99 E LEI 10.887/2004. INCIDÊNCIA, SALVO EM CASO DE INCONSTITUCIONALIDADE (SÚMULA VINCULANTE 10/STF), O QUE NÃO É O CASO. 1. O art. 1º e seu parágrafo da Lei 9.783/99 estabeleceu como </a:t>
            </a:r>
            <a:r>
              <a:rPr lang="pt-BR" sz="1400" dirty="0" smtClean="0">
                <a:solidFill>
                  <a:srgbClr val="FF0000"/>
                </a:solidFill>
                <a:latin typeface="Palatino Linotype" pitchFamily="18" charset="0"/>
              </a:rPr>
              <a:t>base de cálculo da contribuição social do servidor público</a:t>
            </a:r>
            <a:r>
              <a:rPr lang="pt-BR" sz="1400" dirty="0" smtClean="0">
                <a:latin typeface="Palatino Linotype" pitchFamily="18" charset="0"/>
              </a:rPr>
              <a:t> para a manutenção do seu regime de </a:t>
            </a:r>
            <a:r>
              <a:rPr lang="pt-BR" sz="1400" dirty="0" smtClean="0">
                <a:solidFill>
                  <a:srgbClr val="FF0000"/>
                </a:solidFill>
                <a:latin typeface="Palatino Linotype" pitchFamily="18" charset="0"/>
              </a:rPr>
              <a:t>previdência "a totalidade da sua remuneração",</a:t>
            </a:r>
            <a:r>
              <a:rPr lang="pt-BR" sz="1400" dirty="0" smtClean="0">
                <a:latin typeface="Palatino Linotype" pitchFamily="18" charset="0"/>
              </a:rPr>
              <a:t> na qual se compreendem, para esse efeito, "o vencimento do cargo efetivo, acrescido de vantagens pecuniárias permanentes estabelecidas em lei, os adicionais de caráter individual, ou quaisquer vantagens, (...) excluídas: I - as diárias para viagens, desde que não excedam a cinquenta por cento da remuneração mensal; II - a ajuda de custo em razão de mudança de sede; III - a indenização de transporte; IV - o salário família“. [...] 3. </a:t>
            </a:r>
            <a:r>
              <a:rPr lang="pt-BR" sz="1400" dirty="0" smtClean="0">
                <a:solidFill>
                  <a:srgbClr val="FF0000"/>
                </a:solidFill>
                <a:latin typeface="Palatino Linotype" pitchFamily="18" charset="0"/>
              </a:rPr>
              <a:t>Não há dúvida, portanto, de que o legislador adotou, para efeito da base de cálculo (ou de contribuição), o critério da remuneração total do servidor público, com exclusão apenas das parcelas por ele indicadas. </a:t>
            </a:r>
            <a:r>
              <a:rPr lang="pt-BR" sz="1400" dirty="0" smtClean="0">
                <a:latin typeface="Palatino Linotype" pitchFamily="18" charset="0"/>
              </a:rPr>
              <a:t>A adoção de outro critério (considerando como base de cálculo as parcelas que serão incorporadas aos proventos de aposentadoria), significa negar vigência à norma legal estabelecida, o que somente será viável se tal norma for declarada inconstitucional, na forma do art. 97 da Constituição (Súmula vinculante 10/STF). 4. Não há razão para declarar a inconstitucionalidade do art. 1º da Lei 9.783/99 ou do art. 4º da Lei 10.887/2004. </a:t>
            </a:r>
            <a:r>
              <a:rPr lang="pt-BR" sz="1400" dirty="0" smtClean="0">
                <a:solidFill>
                  <a:srgbClr val="FF0000"/>
                </a:solidFill>
                <a:latin typeface="Palatino Linotype" pitchFamily="18" charset="0"/>
              </a:rPr>
              <a:t>O regime previdenciário hoje consagrado na Constituição, especialmente após a EC 41/2003, que alterou o art. 40, § 3º, da CF, tem caráter contributivo, mas traz incorporado um princípio antes previsto apenas para o regime geral da previdência: o princípio da solidariedade</a:t>
            </a:r>
            <a:r>
              <a:rPr lang="pt-BR" sz="1400" b="1" dirty="0" smtClean="0">
                <a:latin typeface="Palatino Linotype" pitchFamily="18" charset="0"/>
              </a:rPr>
              <a:t>.</a:t>
            </a:r>
            <a:r>
              <a:rPr lang="pt-BR" sz="1400" dirty="0" smtClean="0">
                <a:latin typeface="Palatino Linotype" pitchFamily="18" charset="0"/>
              </a:rPr>
              <a:t> Por força desse princípio, o financiamento da previdência não tem como contrapartida necessária a previsão de prestações específicas ou proporcionais em favor do contribuinte. A manifestação mais evidente do enunciado é a sujeição à contribuição dos próprios inativos e pensionistas. 5. A gratificação natalina (13º salário) e o acréscimo de 1/3 sobre a remuneração de férias, direitos assegurados pela Constituição aos empregados (CF, art. 7º, incisos VIII, XVII e XVI) e aos servidores públicos (CF, art. 39, § 3º), por integrarem o conceito de remuneração, estão sujeitos à contribuição previdenciária. 6. Recurso especial a que se nega provimento. (</a:t>
            </a:r>
            <a:r>
              <a:rPr lang="pt-BR" sz="1400" dirty="0" err="1" smtClean="0">
                <a:latin typeface="Palatino Linotype" pitchFamily="18" charset="0"/>
              </a:rPr>
              <a:t>REsp</a:t>
            </a:r>
            <a:r>
              <a:rPr lang="pt-BR" sz="1400" dirty="0" smtClean="0">
                <a:latin typeface="Palatino Linotype" pitchFamily="18" charset="0"/>
              </a:rPr>
              <a:t> 731.132/PE, Rel. Ministro TEORI ALBINO ZAVASCKI, PRIMEIRA SEÇÃO, </a:t>
            </a:r>
            <a:r>
              <a:rPr lang="pt-BR" sz="1400" b="1" dirty="0" smtClean="0">
                <a:latin typeface="Palatino Linotype" pitchFamily="18" charset="0"/>
              </a:rPr>
              <a:t>julgado em 08/10/2008</a:t>
            </a:r>
            <a:r>
              <a:rPr lang="pt-BR" sz="1400" dirty="0" smtClean="0">
                <a:latin typeface="Palatino Linotype" pitchFamily="18" charset="0"/>
              </a:rPr>
              <a:t>, </a:t>
            </a:r>
            <a:r>
              <a:rPr lang="pt-BR" sz="1400" dirty="0" err="1" smtClean="0">
                <a:latin typeface="Palatino Linotype" pitchFamily="18" charset="0"/>
              </a:rPr>
              <a:t>DJe</a:t>
            </a:r>
            <a:r>
              <a:rPr lang="pt-BR" sz="1400" dirty="0" smtClean="0">
                <a:latin typeface="Palatino Linotype" pitchFamily="18" charset="0"/>
              </a:rPr>
              <a:t> 20/10/2008, ressalva do destaque)</a:t>
            </a:r>
            <a:endParaRPr lang="pt-BR" sz="1400" dirty="0">
              <a:latin typeface="Palatino Linotype" pitchFamily="18"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pPr algn="ctr"/>
            <a:r>
              <a:rPr lang="pt-BR" dirty="0" smtClean="0"/>
              <a:t>Verbas incorporáveis e não incorporáveis aos proventos e Limite remuneratório constitucional.</a:t>
            </a:r>
            <a:endParaRPr lang="pt-BR" dirty="0"/>
          </a:p>
        </p:txBody>
      </p:sp>
      <p:sp>
        <p:nvSpPr>
          <p:cNvPr id="3" name="Subtítulo 2"/>
          <p:cNvSpPr>
            <a:spLocks noGrp="1"/>
          </p:cNvSpPr>
          <p:nvPr>
            <p:ph type="subTitle" idx="1"/>
          </p:nvPr>
        </p:nvSpPr>
        <p:spPr/>
        <p:txBody>
          <a:bodyPr>
            <a:normAutofit/>
          </a:bodyPr>
          <a:lstStyle/>
          <a:p>
            <a:r>
              <a:rPr lang="pt-BR" sz="100" dirty="0" smtClean="0"/>
              <a:t>.</a:t>
            </a:r>
            <a:endParaRPr lang="pt-BR" sz="100"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23528" y="332656"/>
            <a:ext cx="8496944" cy="3754874"/>
          </a:xfrm>
          <a:prstGeom prst="rect">
            <a:avLst/>
          </a:prstGeom>
          <a:noFill/>
        </p:spPr>
        <p:txBody>
          <a:bodyPr wrap="square" rtlCol="0">
            <a:spAutoFit/>
          </a:bodyPr>
          <a:lstStyle/>
          <a:p>
            <a:pPr algn="just"/>
            <a:r>
              <a:rPr lang="pt-BR" sz="1600" dirty="0" smtClean="0">
                <a:latin typeface="Palatino Linotype" pitchFamily="18" charset="0"/>
              </a:rPr>
              <a:t>Somente as verbas de caráter permanente comporão os proventos de inatividade, pois estas são as rubricas que se enquadram no conceito de irredutibilidade salarial, excluindo as vantagens temporárias, de incentivo a eficiência administrativa, </a:t>
            </a:r>
            <a:r>
              <a:rPr lang="pt-BR" sz="1600" i="1" dirty="0" err="1" smtClean="0">
                <a:latin typeface="Palatino Linotype" pitchFamily="18" charset="0"/>
              </a:rPr>
              <a:t>plus</a:t>
            </a:r>
            <a:r>
              <a:rPr lang="pt-BR" sz="1600" dirty="0" smtClean="0">
                <a:latin typeface="Palatino Linotype" pitchFamily="18" charset="0"/>
              </a:rPr>
              <a:t> remuneratório de concessão e exclusão facultada à autoridade competente de cada poder e órgão autônomo.</a:t>
            </a:r>
          </a:p>
          <a:p>
            <a:pPr algn="just"/>
            <a:endParaRPr lang="pt-BR" sz="1600" dirty="0" smtClean="0">
              <a:latin typeface="Palatino Linotype" pitchFamily="18" charset="0"/>
            </a:endParaRPr>
          </a:p>
          <a:p>
            <a:pPr algn="just"/>
            <a:r>
              <a:rPr lang="pt-BR" sz="1600" b="1" dirty="0" err="1" smtClean="0">
                <a:latin typeface="Palatino Linotype" pitchFamily="18" charset="0"/>
              </a:rPr>
              <a:t>Hely</a:t>
            </a:r>
            <a:r>
              <a:rPr lang="pt-BR" sz="1600" b="1" dirty="0" smtClean="0">
                <a:latin typeface="Palatino Linotype" pitchFamily="18" charset="0"/>
              </a:rPr>
              <a:t> Lopes Meirelles</a:t>
            </a:r>
            <a:r>
              <a:rPr lang="pt-BR" sz="1600" dirty="0" smtClean="0">
                <a:latin typeface="Palatino Linotype" pitchFamily="18" charset="0"/>
              </a:rPr>
              <a:t> afirma que vencimentos seriam o conjunto de verbas incorporáveis e não transitórias percebidas pelo servidor. Nesse caso não se considerariam como vencimentos verbas indenizatórias (diárias, ajudas de custo), nem mesmo as de caráter eventual (gratificação de férias, 13º salário) ou meramente transitórias (recebimento de gratificação por ocupar cargo comissionado). </a:t>
            </a:r>
            <a:r>
              <a:rPr lang="x-none" sz="1600" smtClean="0">
                <a:latin typeface="Palatino Linotype" pitchFamily="18" charset="0"/>
              </a:rPr>
              <a:t>MEIRELLES, Hely Lopes. Direito administrativo brasileiro. 22. ed. São Paulo: Ed. Malheiros, p. 404.</a:t>
            </a:r>
            <a:endParaRPr lang="pt-BR" sz="1600" dirty="0" smtClean="0">
              <a:latin typeface="Palatino Linotype" pitchFamily="18" charset="0"/>
            </a:endParaRPr>
          </a:p>
          <a:p>
            <a:pPr algn="just"/>
            <a:endParaRPr lang="pt-BR" sz="1600" dirty="0" smtClean="0">
              <a:latin typeface="Palatino Linotype" pitchFamily="18" charset="0"/>
            </a:endParaRPr>
          </a:p>
          <a:p>
            <a:pPr algn="just"/>
            <a:r>
              <a:rPr lang="pt-BR" sz="1600" dirty="0" smtClean="0">
                <a:latin typeface="Palatino Linotype" pitchFamily="18" charset="0"/>
              </a:rPr>
              <a:t>O servidor público  não tem direito a regime jurídico, mas a manutenção formal do valor de sua remuneração.</a:t>
            </a:r>
          </a:p>
          <a:p>
            <a:pPr algn="just"/>
            <a:endParaRPr lang="pt-BR" sz="1400" dirty="0" smtClean="0">
              <a:latin typeface="Palatino Linotype" pitchFamily="18"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79512" y="332656"/>
            <a:ext cx="8712968" cy="5262979"/>
          </a:xfrm>
          <a:prstGeom prst="rect">
            <a:avLst/>
          </a:prstGeom>
          <a:noFill/>
        </p:spPr>
        <p:txBody>
          <a:bodyPr wrap="square" rtlCol="0">
            <a:spAutoFit/>
          </a:bodyPr>
          <a:lstStyle/>
          <a:p>
            <a:pPr algn="just"/>
            <a:r>
              <a:rPr lang="pt-BR" sz="1400" b="1" dirty="0" smtClean="0">
                <a:latin typeface="Palatino Linotype" pitchFamily="18" charset="0"/>
              </a:rPr>
              <a:t>O Supremo Tribunal Federal:</a:t>
            </a:r>
          </a:p>
          <a:p>
            <a:pPr algn="just"/>
            <a:endParaRPr lang="pt-BR" sz="1400" dirty="0" smtClean="0">
              <a:latin typeface="Palatino Linotype" pitchFamily="18" charset="0"/>
            </a:endParaRPr>
          </a:p>
          <a:p>
            <a:pPr algn="just"/>
            <a:r>
              <a:rPr lang="pt-BR" sz="1400" dirty="0" smtClean="0">
                <a:latin typeface="Palatino Linotype" pitchFamily="18" charset="0"/>
              </a:rPr>
              <a:t>EMENTA: DIREITOS CONSTITUCIONAL E ADMINISTRATIVO. ESTABILIDADE FINANCEIRA. MODIFICAÇÃO DE FORMA DE CÁLCULO DA REMUNERAÇÃO. OFENSA À GARANTIA CONSTITUCIONAL DA IRREDUTIBILIDADE DA REMUNERAÇÃO: AUSÊNCIA. JURISPRUDÊNCIA. LEI COMPLEMENTAR N. 203/2001 DO ESTADO DO RIO GRANDE DO NORTE: CONSTITUCIONALIDADE. 1. O Supremo Tribunal Federal pacificou a sua jurisprudência sobre a constitucionalidade do instituto da estabilidade financeira e sobre a </a:t>
            </a:r>
            <a:r>
              <a:rPr lang="pt-BR" sz="1400" b="1" dirty="0" smtClean="0">
                <a:solidFill>
                  <a:srgbClr val="FF0000"/>
                </a:solidFill>
                <a:latin typeface="Palatino Linotype" pitchFamily="18" charset="0"/>
              </a:rPr>
              <a:t>ausência de direito adquirido a regime jurídico</a:t>
            </a:r>
            <a:r>
              <a:rPr lang="pt-BR" sz="1400" dirty="0" smtClean="0">
                <a:solidFill>
                  <a:srgbClr val="FF0000"/>
                </a:solidFill>
                <a:latin typeface="Palatino Linotype" pitchFamily="18" charset="0"/>
              </a:rPr>
              <a:t>. </a:t>
            </a:r>
            <a:r>
              <a:rPr lang="pt-BR" sz="1400" dirty="0" smtClean="0">
                <a:latin typeface="Palatino Linotype" pitchFamily="18" charset="0"/>
              </a:rPr>
              <a:t>2. Nesta linha, </a:t>
            </a:r>
            <a:r>
              <a:rPr lang="pt-BR" sz="1400" b="1" dirty="0" smtClean="0">
                <a:solidFill>
                  <a:srgbClr val="FF0000"/>
                </a:solidFill>
                <a:latin typeface="Palatino Linotype" pitchFamily="18" charset="0"/>
              </a:rPr>
              <a:t>a Lei Complementar n. 203/2001, do Estado do Rio Grande do Norte, no ponto que alterou a forma de cálculo de gratificações e, </a:t>
            </a:r>
            <a:r>
              <a:rPr lang="pt-BR" sz="1400" b="1" dirty="0" err="1" smtClean="0">
                <a:solidFill>
                  <a:srgbClr val="FF0000"/>
                </a:solidFill>
                <a:latin typeface="Palatino Linotype" pitchFamily="18" charset="0"/>
              </a:rPr>
              <a:t>conseqüentemente</a:t>
            </a:r>
            <a:r>
              <a:rPr lang="pt-BR" sz="1400" b="1" dirty="0" smtClean="0">
                <a:solidFill>
                  <a:srgbClr val="FF0000"/>
                </a:solidFill>
                <a:latin typeface="Palatino Linotype" pitchFamily="18" charset="0"/>
              </a:rPr>
              <a:t>, a composição da remuneração de servidores públicos, não ofende a Constituição da República de 1988, por dar cumprimento ao princípio da irredutibilidade da remuneração</a:t>
            </a:r>
            <a:r>
              <a:rPr lang="pt-BR" sz="1400" dirty="0" smtClean="0">
                <a:solidFill>
                  <a:srgbClr val="FF0000"/>
                </a:solidFill>
                <a:latin typeface="Palatino Linotype" pitchFamily="18" charset="0"/>
              </a:rPr>
              <a:t>. </a:t>
            </a:r>
            <a:r>
              <a:rPr lang="pt-BR" sz="1400" dirty="0" smtClean="0">
                <a:latin typeface="Palatino Linotype" pitchFamily="18" charset="0"/>
              </a:rPr>
              <a:t>3. Recurso extraordinário ao qual se nega provimento. (RE 563965, Relator(a):  Min. CÁRMEN LÚCIA, Tribunal Pleno, julgado em 11/02/2009, </a:t>
            </a:r>
            <a:r>
              <a:rPr lang="pt-BR" sz="1400" b="1" dirty="0" smtClean="0">
                <a:solidFill>
                  <a:srgbClr val="FF0000"/>
                </a:solidFill>
                <a:latin typeface="Palatino Linotype" pitchFamily="18" charset="0"/>
              </a:rPr>
              <a:t>REPERCUSSÃO GERAL </a:t>
            </a:r>
            <a:r>
              <a:rPr lang="pt-BR" sz="1400" dirty="0" smtClean="0">
                <a:latin typeface="Palatino Linotype" pitchFamily="18" charset="0"/>
              </a:rPr>
              <a:t>- MÉRITO </a:t>
            </a:r>
            <a:r>
              <a:rPr lang="pt-BR" sz="1400" dirty="0" err="1" smtClean="0">
                <a:latin typeface="Palatino Linotype" pitchFamily="18" charset="0"/>
              </a:rPr>
              <a:t>DJe</a:t>
            </a:r>
            <a:r>
              <a:rPr lang="pt-BR" sz="1400" dirty="0" smtClean="0">
                <a:latin typeface="Palatino Linotype" pitchFamily="18" charset="0"/>
              </a:rPr>
              <a:t>-053 DIVULG 19-03-2009 PUBLIC 20-03-2009 EMENT VOL-02353-06 PP-01099 RTJ VOL-00208-03 PP-01254)</a:t>
            </a:r>
          </a:p>
          <a:p>
            <a:pPr algn="just"/>
            <a:endParaRPr lang="pt-BR" sz="1400" dirty="0" smtClean="0">
              <a:latin typeface="Palatino Linotype" pitchFamily="18" charset="0"/>
            </a:endParaRPr>
          </a:p>
          <a:p>
            <a:pPr algn="just"/>
            <a:r>
              <a:rPr lang="pt-BR" sz="1400" dirty="0" smtClean="0">
                <a:latin typeface="Palatino Linotype" pitchFamily="18" charset="0"/>
              </a:rPr>
              <a:t>“EMENTA: AGRAVO REGIMENTAL NO RECURSO EXTRAORDINÁRIO. SERVIDOR PÚBLICO ESTADUAL. ALTERAÇÃO NA FORMA DE COMPOSIÇÃO SALARIAL. PRESERVAÇÃO DO VALOR NOMINAL. OFENSA AO PRINCÍPIO IRREDUTIBILIDADE DEVENCIMENTOS. INOCORRÊNCIA. 1. </a:t>
            </a:r>
            <a:r>
              <a:rPr lang="pt-BR" sz="1400" b="1" dirty="0" smtClean="0">
                <a:solidFill>
                  <a:srgbClr val="FF0000"/>
                </a:solidFill>
                <a:latin typeface="Palatino Linotype" pitchFamily="18" charset="0"/>
              </a:rPr>
              <a:t>Não há direito adquirido a regime jurídico, sendo possível, portanto, a redução ou mesmo a supressão de gratificações ou outras parcelas remuneratórias, desde que preservado o valor nominal da remuneração.</a:t>
            </a:r>
            <a:r>
              <a:rPr lang="pt-BR" sz="1400" dirty="0" smtClean="0">
                <a:solidFill>
                  <a:srgbClr val="FF0000"/>
                </a:solidFill>
                <a:latin typeface="Palatino Linotype" pitchFamily="18" charset="0"/>
              </a:rPr>
              <a:t> </a:t>
            </a:r>
            <a:r>
              <a:rPr lang="pt-BR" sz="1400" dirty="0" smtClean="0">
                <a:latin typeface="Palatino Linotype" pitchFamily="18" charset="0"/>
              </a:rPr>
              <a:t>Precedentes.2. Reexame de fatos e provas. Inviabilidade do recurso extraordinário. Súmula 279 do Supremo Tribunal Federal. Agravo regimental a que se nega provimento” (STF. Agravo Regimento no Recurso Extraordinário nº 593.711/PE. Segunda Turma. Ministro Eros Grau. Julgamento em 17.03.2009).</a:t>
            </a:r>
            <a:endParaRPr lang="pt-BR" sz="1400" dirty="0">
              <a:latin typeface="Palatino Linotype" pitchFamily="18"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51520" y="332656"/>
            <a:ext cx="8640960" cy="6555641"/>
          </a:xfrm>
          <a:prstGeom prst="rect">
            <a:avLst/>
          </a:prstGeom>
          <a:noFill/>
        </p:spPr>
        <p:txBody>
          <a:bodyPr wrap="square" rtlCol="0">
            <a:spAutoFit/>
          </a:bodyPr>
          <a:lstStyle/>
          <a:p>
            <a:pPr algn="just"/>
            <a:r>
              <a:rPr lang="pt-BR" sz="1600" b="1" dirty="0" smtClean="0">
                <a:latin typeface="Palatino Linotype" pitchFamily="18" charset="0"/>
              </a:rPr>
              <a:t>Natureza "pro labore </a:t>
            </a:r>
            <a:r>
              <a:rPr lang="pt-BR" sz="1600" b="1" dirty="0" err="1" smtClean="0">
                <a:latin typeface="Palatino Linotype" pitchFamily="18" charset="0"/>
              </a:rPr>
              <a:t>faciendo</a:t>
            </a:r>
            <a:r>
              <a:rPr lang="pt-BR" sz="1600" b="1" dirty="0" smtClean="0">
                <a:latin typeface="Palatino Linotype" pitchFamily="18" charset="0"/>
              </a:rPr>
              <a:t>" e impossibilidade de estender aos inativos</a:t>
            </a:r>
          </a:p>
          <a:p>
            <a:pPr algn="just"/>
            <a:r>
              <a:rPr lang="pt-BR" sz="1400" dirty="0" smtClean="0">
                <a:latin typeface="Palatino Linotype" pitchFamily="18" charset="0"/>
              </a:rPr>
              <a:t> </a:t>
            </a:r>
          </a:p>
          <a:p>
            <a:pPr algn="just"/>
            <a:r>
              <a:rPr lang="pt-BR" sz="1400" dirty="0" smtClean="0">
                <a:latin typeface="Palatino Linotype" pitchFamily="18" charset="0"/>
              </a:rPr>
              <a:t>"Aposentados – Extensão de benefício – Art. 40, § 8º, da CF. </a:t>
            </a:r>
            <a:r>
              <a:rPr lang="pt-BR" sz="1400" b="1" dirty="0" smtClean="0">
                <a:solidFill>
                  <a:srgbClr val="FF0000"/>
                </a:solidFill>
                <a:latin typeface="Palatino Linotype" pitchFamily="18" charset="0"/>
              </a:rPr>
              <a:t>A pedra de toque da incidência do preceito é saber se em atividade os aposentados lograriam o benefício</a:t>
            </a:r>
            <a:r>
              <a:rPr lang="pt-BR" sz="1400" dirty="0" smtClean="0">
                <a:latin typeface="Palatino Linotype" pitchFamily="18" charset="0"/>
              </a:rPr>
              <a:t>.” (AI 486.042-</a:t>
            </a:r>
            <a:r>
              <a:rPr lang="pt-BR" sz="1400" dirty="0" err="1" smtClean="0">
                <a:latin typeface="Palatino Linotype" pitchFamily="18" charset="0"/>
              </a:rPr>
              <a:t>AgR</a:t>
            </a:r>
            <a:r>
              <a:rPr lang="pt-BR" sz="1400" dirty="0" smtClean="0">
                <a:latin typeface="Palatino Linotype" pitchFamily="18" charset="0"/>
              </a:rPr>
              <a:t>, Rel. Min. Marco Aurélio, julgamento em 25-11-2008, Primeira Turma, DJE de 20-3-2009.)</a:t>
            </a:r>
          </a:p>
          <a:p>
            <a:pPr algn="just"/>
            <a:endParaRPr lang="pt-BR" sz="1400" dirty="0" smtClean="0">
              <a:latin typeface="Palatino Linotype" pitchFamily="18" charset="0"/>
            </a:endParaRPr>
          </a:p>
          <a:p>
            <a:pPr algn="just"/>
            <a:r>
              <a:rPr lang="pt-BR" sz="1400" dirty="0" smtClean="0">
                <a:latin typeface="Palatino Linotype" pitchFamily="18" charset="0"/>
              </a:rPr>
              <a:t>"A Gratificação de Desempenho de Atividade de Ciência e Tecnologia (GDACT), instituída pelo art. 19 da MP 2.048-26, de 29 de junho de 2000, por ocasião de sua criação, </a:t>
            </a:r>
            <a:r>
              <a:rPr lang="pt-BR" sz="1400" b="1" dirty="0" smtClean="0">
                <a:solidFill>
                  <a:srgbClr val="FF0000"/>
                </a:solidFill>
                <a:latin typeface="Palatino Linotype" pitchFamily="18" charset="0"/>
              </a:rPr>
              <a:t>tinha o caráter gratificação pessoal, pro labore </a:t>
            </a:r>
            <a:r>
              <a:rPr lang="pt-BR" sz="1400" b="1" dirty="0" err="1" smtClean="0">
                <a:solidFill>
                  <a:srgbClr val="FF0000"/>
                </a:solidFill>
                <a:latin typeface="Palatino Linotype" pitchFamily="18" charset="0"/>
              </a:rPr>
              <a:t>faciendo</a:t>
            </a:r>
            <a:r>
              <a:rPr lang="pt-BR" sz="1400" b="1" dirty="0" smtClean="0">
                <a:solidFill>
                  <a:srgbClr val="FF0000"/>
                </a:solidFill>
                <a:latin typeface="Palatino Linotype" pitchFamily="18" charset="0"/>
              </a:rPr>
              <a:t>, e, por esse motivo, não foi estendida, automaticamente, aos já aposentados e pensionistas</a:t>
            </a:r>
            <a:r>
              <a:rPr lang="pt-BR" sz="1400" dirty="0" smtClean="0">
                <a:latin typeface="Palatino Linotype" pitchFamily="18" charset="0"/>
              </a:rPr>
              <a:t>. O art. 60-A, acrescentado pela Lei 10.769/2003 à MP 2.229-43/2001, estendeu aos inativos a GDACT, no valor correspondente a trinta por cento do percentual máximo aplicado ao padrão da classe em que o servidor estivesse posicionado. Dessa forma, não houve redução indevida, pois, como visto, a GDACT é gratificação paga em razão do efetivo exercício do cargo e não havia percentual mínimo assegurado ao servidor em exercício." (RE 572.884, rel. min. Ricardo </a:t>
            </a:r>
            <a:r>
              <a:rPr lang="pt-BR" sz="1400" dirty="0" err="1" smtClean="0">
                <a:latin typeface="Palatino Linotype" pitchFamily="18" charset="0"/>
              </a:rPr>
              <a:t>Lewandowski</a:t>
            </a:r>
            <a:r>
              <a:rPr lang="pt-BR" sz="1400" dirty="0" smtClean="0">
                <a:latin typeface="Palatino Linotype" pitchFamily="18" charset="0"/>
              </a:rPr>
              <a:t>, julgamento em 20-6-2012, Plenário DJE de 21-2-2013, com repercussão geral.)</a:t>
            </a:r>
          </a:p>
          <a:p>
            <a:pPr algn="just"/>
            <a:endParaRPr lang="pt-BR" sz="1400" dirty="0" smtClean="0">
              <a:latin typeface="Palatino Linotype" pitchFamily="18" charset="0"/>
            </a:endParaRPr>
          </a:p>
          <a:p>
            <a:pPr algn="just"/>
            <a:r>
              <a:rPr lang="pt-BR" sz="1400" dirty="0" smtClean="0">
                <a:latin typeface="Palatino Linotype" pitchFamily="18" charset="0"/>
              </a:rPr>
              <a:t>"O Supremo Tribunal Federal entende que, após a implementação dos critérios de avaliação de desempenho, </a:t>
            </a:r>
            <a:r>
              <a:rPr lang="pt-BR" sz="1400" b="1" dirty="0" smtClean="0">
                <a:solidFill>
                  <a:srgbClr val="FF0000"/>
                </a:solidFill>
                <a:latin typeface="Palatino Linotype" pitchFamily="18" charset="0"/>
              </a:rPr>
              <a:t>não se afigura possível a manutenção, para os servidores inativos, do mesmo percentual das gratificações concedidas aos servidores em atividade</a:t>
            </a:r>
            <a:r>
              <a:rPr lang="pt-BR" sz="1400" dirty="0" smtClean="0">
                <a:latin typeface="Palatino Linotype" pitchFamily="18" charset="0"/>
              </a:rPr>
              <a:t>." (RE 736.909 </a:t>
            </a:r>
            <a:r>
              <a:rPr lang="pt-BR" sz="1400" dirty="0" err="1" smtClean="0">
                <a:latin typeface="Palatino Linotype" pitchFamily="18" charset="0"/>
              </a:rPr>
              <a:t>AgR</a:t>
            </a:r>
            <a:r>
              <a:rPr lang="pt-BR" sz="1400" dirty="0" smtClean="0">
                <a:latin typeface="Palatino Linotype" pitchFamily="18" charset="0"/>
              </a:rPr>
              <a:t>, Relatora Ministra Rosa Weber, Primeira Turma, julgamento em 12.8.2014, </a:t>
            </a:r>
            <a:r>
              <a:rPr lang="pt-BR" sz="1400" dirty="0" err="1" smtClean="0">
                <a:latin typeface="Palatino Linotype" pitchFamily="18" charset="0"/>
              </a:rPr>
              <a:t>DJe</a:t>
            </a:r>
            <a:r>
              <a:rPr lang="pt-BR" sz="1400" dirty="0" smtClean="0">
                <a:latin typeface="Palatino Linotype" pitchFamily="18" charset="0"/>
              </a:rPr>
              <a:t> de 4.9.2014)</a:t>
            </a:r>
          </a:p>
          <a:p>
            <a:pPr algn="just"/>
            <a:endParaRPr lang="pt-BR" sz="1400" dirty="0" smtClean="0">
              <a:latin typeface="Palatino Linotype" pitchFamily="18" charset="0"/>
            </a:endParaRPr>
          </a:p>
          <a:p>
            <a:pPr algn="just"/>
            <a:r>
              <a:rPr lang="pt-BR" sz="1400" dirty="0" smtClean="0">
                <a:latin typeface="Palatino Linotype" pitchFamily="18" charset="0"/>
              </a:rPr>
              <a:t>EMENTA: CONSTITUCIONAL. ADMINISTRATIVO. SERVIDOR PÚBLICO: ESTADO DE SÃO PAULO. GRATIFICAÇÕES DE CARÁTER PRO LABORE FACIENDO: NÃO-INCLUSÃO NOS PROVENTOS. CF, art. 40, § 8º. I. - O Tribunal do Estado-membro, interpretando normas locais, </a:t>
            </a:r>
            <a:r>
              <a:rPr lang="pt-BR" sz="1400" b="1" dirty="0" smtClean="0">
                <a:solidFill>
                  <a:srgbClr val="FF0000"/>
                </a:solidFill>
                <a:latin typeface="Palatino Linotype" pitchFamily="18" charset="0"/>
              </a:rPr>
              <a:t>entendeu que a gratificação objeto da causa não tem caráter genérico. Sendo assim, não integra os proventos do aposentado</a:t>
            </a:r>
            <a:r>
              <a:rPr lang="pt-BR" sz="1400" dirty="0" smtClean="0">
                <a:latin typeface="Palatino Linotype" pitchFamily="18" charset="0"/>
              </a:rPr>
              <a:t>. A interpretação de normas locais, pelo Tribunal local, é feita de forma soberana. II. - Agravo não provido. (AI 568721 </a:t>
            </a:r>
            <a:r>
              <a:rPr lang="pt-BR" sz="1400" dirty="0" err="1" smtClean="0">
                <a:latin typeface="Palatino Linotype" pitchFamily="18" charset="0"/>
              </a:rPr>
              <a:t>AgR</a:t>
            </a:r>
            <a:r>
              <a:rPr lang="pt-BR" sz="1400" dirty="0" smtClean="0">
                <a:latin typeface="Palatino Linotype" pitchFamily="18" charset="0"/>
              </a:rPr>
              <a:t>, Relator(a):  Min. CARLOS VELLOSO, Segunda Turma, julgado em 13/12/2005, DJ 24-02-2006 PP-00044 EMENT VOL-02222-10 PP-02004) </a:t>
            </a:r>
          </a:p>
          <a:p>
            <a:pPr algn="just"/>
            <a:endParaRPr lang="pt-BR" sz="1400" dirty="0">
              <a:latin typeface="Palatino Linotype" pitchFamily="18"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79512" y="260648"/>
            <a:ext cx="8712968" cy="5478423"/>
          </a:xfrm>
          <a:prstGeom prst="rect">
            <a:avLst/>
          </a:prstGeom>
          <a:noFill/>
        </p:spPr>
        <p:txBody>
          <a:bodyPr wrap="square" rtlCol="0">
            <a:spAutoFit/>
          </a:bodyPr>
          <a:lstStyle/>
          <a:p>
            <a:pPr algn="just"/>
            <a:r>
              <a:rPr lang="pt-BR" sz="1400" dirty="0" smtClean="0">
                <a:latin typeface="Palatino Linotype" pitchFamily="18" charset="0"/>
              </a:rPr>
              <a:t>DIREITO ADMINISTRATIVO. AGRAVO REGIMENTAL EM RECURSO EXTRAORDINÁRIO. SERVIDOR PÚBLICO. GRATIFICAÇÃO DE ESTÍMULO À PRODUÇÃO INDIVIDUAL. LEI ESTADUAL 6.762/75. PRECEDENTES. 1. </a:t>
            </a:r>
            <a:r>
              <a:rPr lang="pt-BR" sz="1400" b="1" dirty="0" smtClean="0">
                <a:solidFill>
                  <a:srgbClr val="FF0000"/>
                </a:solidFill>
                <a:latin typeface="Palatino Linotype" pitchFamily="18" charset="0"/>
              </a:rPr>
              <a:t>A gratificação de estímulo à produção individual tem caráter pro labore </a:t>
            </a:r>
            <a:r>
              <a:rPr lang="pt-BR" sz="1400" b="1" dirty="0" err="1" smtClean="0">
                <a:solidFill>
                  <a:srgbClr val="FF0000"/>
                </a:solidFill>
                <a:latin typeface="Palatino Linotype" pitchFamily="18" charset="0"/>
              </a:rPr>
              <a:t>faciendo</a:t>
            </a:r>
            <a:r>
              <a:rPr lang="pt-BR" sz="1400" b="1" dirty="0" smtClean="0">
                <a:solidFill>
                  <a:srgbClr val="FF0000"/>
                </a:solidFill>
                <a:latin typeface="Palatino Linotype" pitchFamily="18" charset="0"/>
              </a:rPr>
              <a:t>, não devendo ser acrescida à pensão recebida por dependentes de servidores que não estejam na atividade</a:t>
            </a:r>
            <a:r>
              <a:rPr lang="pt-BR" sz="1400" dirty="0" smtClean="0">
                <a:latin typeface="Palatino Linotype" pitchFamily="18" charset="0"/>
              </a:rPr>
              <a:t>. 2. A Lei estadual 6.762/75 disciplina a forma de concessão da GEPI. Para se analisar a controvérsia dos autos seria necessário fazer um exame de fatos, provas e legislação local, o que é defeso nesta fase recursal, nos termos das Súmulas STF 279 e 280. 3. Agravo regimental </a:t>
            </a:r>
            <a:r>
              <a:rPr lang="pt-BR" sz="1400" dirty="0" err="1" smtClean="0">
                <a:latin typeface="Palatino Linotype" pitchFamily="18" charset="0"/>
              </a:rPr>
              <a:t>improvido</a:t>
            </a:r>
            <a:r>
              <a:rPr lang="pt-BR" sz="1400" dirty="0" smtClean="0">
                <a:latin typeface="Palatino Linotype" pitchFamily="18" charset="0"/>
              </a:rPr>
              <a:t>. (RE 472577 </a:t>
            </a:r>
            <a:r>
              <a:rPr lang="pt-BR" sz="1400" dirty="0" err="1" smtClean="0">
                <a:latin typeface="Palatino Linotype" pitchFamily="18" charset="0"/>
              </a:rPr>
              <a:t>AgR</a:t>
            </a:r>
            <a:r>
              <a:rPr lang="pt-BR" sz="1400" dirty="0" smtClean="0">
                <a:latin typeface="Palatino Linotype" pitchFamily="18" charset="0"/>
              </a:rPr>
              <a:t>, Relator(a):  Min. ELLEN GRACIE, Segunda Turma, julgado em 10/03/2009, </a:t>
            </a:r>
            <a:r>
              <a:rPr lang="pt-BR" sz="1400" dirty="0" err="1" smtClean="0">
                <a:latin typeface="Palatino Linotype" pitchFamily="18" charset="0"/>
              </a:rPr>
              <a:t>DJe</a:t>
            </a:r>
            <a:r>
              <a:rPr lang="pt-BR" sz="1400" dirty="0" smtClean="0">
                <a:latin typeface="Palatino Linotype" pitchFamily="18" charset="0"/>
              </a:rPr>
              <a:t>-064 DIVULG 02-04-2009 PUBLIC 03-04-2009 EMENT VOL-02355-05 PP-00899)</a:t>
            </a:r>
          </a:p>
          <a:p>
            <a:pPr algn="just"/>
            <a:endParaRPr lang="pt-BR" sz="1400" dirty="0" smtClean="0">
              <a:latin typeface="Palatino Linotype" pitchFamily="18" charset="0"/>
            </a:endParaRPr>
          </a:p>
          <a:p>
            <a:pPr algn="just"/>
            <a:r>
              <a:rPr lang="pt-BR" sz="1600" b="1" dirty="0" smtClean="0">
                <a:latin typeface="Palatino Linotype" pitchFamily="18" charset="0"/>
              </a:rPr>
              <a:t>O Tribunal de Justiça de MG:</a:t>
            </a:r>
          </a:p>
          <a:p>
            <a:pPr algn="just"/>
            <a:endParaRPr lang="pt-BR" sz="1400" dirty="0" smtClean="0">
              <a:latin typeface="Palatino Linotype" pitchFamily="18" charset="0"/>
            </a:endParaRPr>
          </a:p>
          <a:p>
            <a:pPr algn="just"/>
            <a:r>
              <a:rPr lang="pt-BR" sz="1400" dirty="0" smtClean="0">
                <a:latin typeface="Palatino Linotype" pitchFamily="18" charset="0"/>
              </a:rPr>
              <a:t>APELAÇÃO CÍVEL - AÇÃO ORDINÁRIA - ADMINISTRATIVO - LEI Nº 10.308/2011 - CRIAÇÃO DO CARGO DE FISCAL INTEGRADO - INSTITUIÇÃO DA GRATIFICAÇÃO POR ALCANCE DAS METAS DE PRODUTIVIDADE DA FISCALIZAÇÃO INTEGRADA - GAMPFI -INCORPORAÇÃO NOS PROVENTOS DE APOSENTADORIA - IMPOSSIBILIDADE - VANTAGEM DE NATUREZA PROMPTER LABOREM - INERENTE AO EXERCÍCIO DO CARGO - RECURSO NÃO PROVIDO. </a:t>
            </a:r>
            <a:r>
              <a:rPr lang="pt-BR" sz="1400" b="1" dirty="0" smtClean="0">
                <a:solidFill>
                  <a:srgbClr val="FF0000"/>
                </a:solidFill>
                <a:latin typeface="Palatino Linotype" pitchFamily="18" charset="0"/>
              </a:rPr>
              <a:t>O Supremo Tribunal Federal firmou entendimento no sentido de que apenas as vantagens de caráter geral podem ser estendidas aos inativos. </a:t>
            </a:r>
            <a:r>
              <a:rPr lang="pt-BR" sz="1400" dirty="0" smtClean="0">
                <a:latin typeface="Palatino Linotype" pitchFamily="18" charset="0"/>
              </a:rPr>
              <a:t>A Gratificação por Alcance das Metas de Produtividade da Fiscalização Integrada - GAMPFI foi instituída pela Lei nº 10.308/11, que estabeleceu ser cabível apenas aos servidores da ativa que implementarem os requisitos da lei, mediante alcance de metas de produtividade, apurados por meio de uma Unidade Padrão de Fiscalização. Não há que se falar, portanto, em extensão aos inativos, mormente aos que </a:t>
            </a:r>
            <a:r>
              <a:rPr lang="pt-BR" sz="1400" dirty="0" err="1" smtClean="0">
                <a:latin typeface="Palatino Linotype" pitchFamily="18" charset="0"/>
              </a:rPr>
              <a:t>que</a:t>
            </a:r>
            <a:r>
              <a:rPr lang="pt-BR" sz="1400" dirty="0" smtClean="0">
                <a:latin typeface="Palatino Linotype" pitchFamily="18" charset="0"/>
              </a:rPr>
              <a:t> dela nunca gozaram, considerado seu caráter específico. (TJ-MG - AC: 10024122063779001 MG , Relator: Vanessa </a:t>
            </a:r>
            <a:r>
              <a:rPr lang="pt-BR" sz="1400" dirty="0" err="1" smtClean="0">
                <a:latin typeface="Palatino Linotype" pitchFamily="18" charset="0"/>
              </a:rPr>
              <a:t>Verdolim</a:t>
            </a:r>
            <a:r>
              <a:rPr lang="pt-BR" sz="1400" dirty="0" smtClean="0">
                <a:latin typeface="Palatino Linotype" pitchFamily="18" charset="0"/>
              </a:rPr>
              <a:t> Hudson Andrade, Data de Julgamento: 29/04/2014, Câmaras Cíveis / 1ª CÂMARA CÍVEL, Data de Publicação: 08/05/2014)</a:t>
            </a:r>
            <a:endParaRPr lang="pt-BR" sz="1400" dirty="0">
              <a:latin typeface="Palatino Linotype" pitchFamily="18"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23528" y="404664"/>
            <a:ext cx="8496944" cy="4185761"/>
          </a:xfrm>
          <a:prstGeom prst="rect">
            <a:avLst/>
          </a:prstGeom>
          <a:noFill/>
        </p:spPr>
        <p:txBody>
          <a:bodyPr wrap="square" rtlCol="0">
            <a:spAutoFit/>
          </a:bodyPr>
          <a:lstStyle/>
          <a:p>
            <a:pPr algn="just"/>
            <a:r>
              <a:rPr lang="pt-BR" sz="1600" b="1" dirty="0" smtClean="0">
                <a:latin typeface="Palatino Linotype" pitchFamily="18" charset="0"/>
              </a:rPr>
              <a:t>O Tribunal de Justiça do RJ:</a:t>
            </a:r>
          </a:p>
          <a:p>
            <a:pPr algn="just"/>
            <a:endParaRPr lang="pt-BR" sz="1400" dirty="0" smtClean="0">
              <a:latin typeface="Palatino Linotype" pitchFamily="18" charset="0"/>
            </a:endParaRPr>
          </a:p>
          <a:p>
            <a:pPr algn="just"/>
            <a:r>
              <a:rPr lang="pt-BR" sz="1400" dirty="0" smtClean="0">
                <a:latin typeface="Palatino Linotype" pitchFamily="18" charset="0"/>
              </a:rPr>
              <a:t>EMENTA. APELAÇÃO CÍVEL. EXECUÇÃO FISCAL. MUNICÍPIO DE BARRA MANSA. GRATIFICAÇAO DE INCENTIVO DESEMPENHO (GID). VERBA QUE NÃO SE INCORPORA AOS PROVENTOS DE APOSENTADORIA. 1. Pretensão de incorporação aos proventos de aposentadoria de gratificação em decorrência do exercício de função de confiança, bem como o pagamento das diferenças apuradas. Gratificação decorrente de função de confiança que foi regularmente incorporada à aposentadoria do autor. 2. Autor que, na verdade, pretende a incorporação da Gratificação de Incentivo Desempenho ¿ GID, instituída pela Portaria n. 116/97, paga pelo Governo Federal aos servidores lotados na Secretaria Municipal de Saúde. 3. </a:t>
            </a:r>
            <a:r>
              <a:rPr lang="pt-BR" sz="1400" b="1" dirty="0" smtClean="0">
                <a:solidFill>
                  <a:srgbClr val="FF0000"/>
                </a:solidFill>
                <a:latin typeface="Palatino Linotype" pitchFamily="18" charset="0"/>
              </a:rPr>
              <a:t>Vantagem pecuniária que ostenta caráter precário e somente é paga ao servidor em atividade, visando ao incremento da produtividade, sendo condicionada ao efetivo desempenho do servidor. </a:t>
            </a:r>
            <a:r>
              <a:rPr lang="pt-BR" sz="1400" dirty="0" smtClean="0">
                <a:latin typeface="Palatino Linotype" pitchFamily="18" charset="0"/>
              </a:rPr>
              <a:t>4. Art. 1º, § 4º da referida Portaria que estabelece expressamente que a Gratificação por Incentivo Desempenho não se incorporará aos vencimentos para fins de aposentadoria. 5. </a:t>
            </a:r>
            <a:r>
              <a:rPr lang="pt-BR" sz="1400" b="1" dirty="0" smtClean="0">
                <a:solidFill>
                  <a:srgbClr val="FF0000"/>
                </a:solidFill>
                <a:latin typeface="Palatino Linotype" pitchFamily="18" charset="0"/>
              </a:rPr>
              <a:t>Ausência de direito adquirido à incorporação da GID, tampouco à continuidade de recebimento à vista da sua natureza transitória e </a:t>
            </a:r>
            <a:r>
              <a:rPr lang="pt-BR" sz="1400" b="1" dirty="0" err="1" smtClean="0">
                <a:solidFill>
                  <a:srgbClr val="FF0000"/>
                </a:solidFill>
                <a:latin typeface="Palatino Linotype" pitchFamily="18" charset="0"/>
              </a:rPr>
              <a:t>propter</a:t>
            </a:r>
            <a:r>
              <a:rPr lang="pt-BR" sz="1400" b="1" dirty="0" smtClean="0">
                <a:solidFill>
                  <a:srgbClr val="FF0000"/>
                </a:solidFill>
                <a:latin typeface="Palatino Linotype" pitchFamily="18" charset="0"/>
              </a:rPr>
              <a:t> laborem</a:t>
            </a:r>
            <a:r>
              <a:rPr lang="pt-BR" sz="1400" dirty="0" smtClean="0">
                <a:latin typeface="Palatino Linotype" pitchFamily="18" charset="0"/>
              </a:rPr>
              <a:t>. 6. Sentença de Improcedência que se mantém. 7. Negativa de seguimento ao recurso, com base no art. 557, caput, do CPC, diante da manifesta improcedência da pretensão recursal. (TJ-RJ - APL: 00165229620118190007 RJ 0016522-96.2011.8.19.0007, Relator: DES. MARIO GUIMARAES NETO, Data de Julgamento: 27/01/2014, DÉCIMA SEGUNDA CAMARA CIVEL, Data de Publicação: 30/01/2014 00:01)</a:t>
            </a:r>
            <a:endParaRPr lang="pt-BR" sz="1400" dirty="0">
              <a:latin typeface="Palatino Linotype"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95536" y="332656"/>
            <a:ext cx="8432534" cy="5693866"/>
          </a:xfrm>
          <a:prstGeom prst="rect">
            <a:avLst/>
          </a:prstGeom>
          <a:noFill/>
        </p:spPr>
        <p:txBody>
          <a:bodyPr wrap="square" rtlCol="0">
            <a:spAutoFit/>
          </a:bodyPr>
          <a:lstStyle/>
          <a:p>
            <a:pPr algn="ctr"/>
            <a:r>
              <a:rPr lang="pt-BR" sz="1600" b="1" dirty="0" smtClean="0">
                <a:latin typeface="Palatino Linotype" pitchFamily="18" charset="0"/>
              </a:rPr>
              <a:t>LEI COMPLEMENTAR Nº 432/2008</a:t>
            </a:r>
          </a:p>
          <a:p>
            <a:pPr algn="ctr"/>
            <a:endParaRPr lang="pt-BR" sz="1600" b="1" dirty="0" smtClean="0">
              <a:latin typeface="Palatino Linotype" pitchFamily="18" charset="0"/>
            </a:endParaRPr>
          </a:p>
          <a:p>
            <a:pPr algn="ctr"/>
            <a:r>
              <a:rPr lang="pt-BR" sz="1600" dirty="0" smtClean="0">
                <a:latin typeface="Palatino Linotype" pitchFamily="18" charset="0"/>
              </a:rPr>
              <a:t>TÍTULO </a:t>
            </a:r>
            <a:r>
              <a:rPr lang="pt-BR" sz="1600" dirty="0">
                <a:latin typeface="Palatino Linotype" pitchFamily="18" charset="0"/>
              </a:rPr>
              <a:t>II</a:t>
            </a:r>
          </a:p>
          <a:p>
            <a:pPr algn="ctr"/>
            <a:r>
              <a:rPr lang="pt-BR" sz="1600" dirty="0">
                <a:latin typeface="Palatino Linotype" pitchFamily="18" charset="0"/>
              </a:rPr>
              <a:t>DAS PRESTAÇÕES EM GERAL</a:t>
            </a:r>
          </a:p>
          <a:p>
            <a:pPr algn="ctr"/>
            <a:r>
              <a:rPr lang="pt-BR" sz="1600" dirty="0" smtClean="0">
                <a:latin typeface="Palatino Linotype" pitchFamily="18" charset="0"/>
              </a:rPr>
              <a:t>CAPÍTULO </a:t>
            </a:r>
            <a:r>
              <a:rPr lang="pt-BR" sz="1600" dirty="0">
                <a:latin typeface="Palatino Linotype" pitchFamily="18" charset="0"/>
              </a:rPr>
              <a:t>I</a:t>
            </a:r>
          </a:p>
          <a:p>
            <a:pPr algn="ctr"/>
            <a:r>
              <a:rPr lang="pt-BR" sz="1600" dirty="0">
                <a:latin typeface="Palatino Linotype" pitchFamily="18" charset="0"/>
              </a:rPr>
              <a:t>DAS ESPÉCIES DE PRESTAÇÕES</a:t>
            </a:r>
          </a:p>
          <a:p>
            <a:r>
              <a:rPr lang="pt-BR" sz="1400" dirty="0">
                <a:latin typeface="Palatino Linotype" pitchFamily="18" charset="0"/>
              </a:rPr>
              <a:t> </a:t>
            </a:r>
          </a:p>
          <a:p>
            <a:pPr algn="just"/>
            <a:r>
              <a:rPr lang="pt-BR" sz="1400" dirty="0">
                <a:latin typeface="Palatino Linotype" pitchFamily="18" charset="0"/>
              </a:rPr>
              <a:t>Art. 19. O regime de previdência social de que trata esta Lei Complementar, compreende as seguintes prestações:</a:t>
            </a:r>
          </a:p>
          <a:p>
            <a:pPr algn="just"/>
            <a:r>
              <a:rPr lang="pt-BR" sz="1500" b="1" dirty="0" smtClean="0">
                <a:latin typeface="Palatino Linotype" pitchFamily="18" charset="0"/>
              </a:rPr>
              <a:t>I </a:t>
            </a:r>
            <a:r>
              <a:rPr lang="pt-BR" sz="1500" b="1" dirty="0">
                <a:latin typeface="Palatino Linotype" pitchFamily="18" charset="0"/>
              </a:rPr>
              <a:t>- quanto ao segurado:</a:t>
            </a:r>
          </a:p>
          <a:p>
            <a:pPr marL="228600" indent="-228600" algn="just">
              <a:buAutoNum type="alphaLcParenR"/>
            </a:pPr>
            <a:r>
              <a:rPr lang="pt-BR" sz="1400" dirty="0" smtClean="0">
                <a:latin typeface="Palatino Linotype" pitchFamily="18" charset="0"/>
              </a:rPr>
              <a:t>aposentadoria </a:t>
            </a:r>
            <a:r>
              <a:rPr lang="pt-BR" sz="1400" dirty="0">
                <a:latin typeface="Palatino Linotype" pitchFamily="18" charset="0"/>
              </a:rPr>
              <a:t>por invalidez;</a:t>
            </a:r>
          </a:p>
          <a:p>
            <a:pPr algn="just"/>
            <a:r>
              <a:rPr lang="pt-BR" sz="1400" dirty="0" smtClean="0">
                <a:latin typeface="Palatino Linotype" pitchFamily="18" charset="0"/>
              </a:rPr>
              <a:t>b</a:t>
            </a:r>
            <a:r>
              <a:rPr lang="pt-BR" sz="1400" dirty="0">
                <a:latin typeface="Palatino Linotype" pitchFamily="18" charset="0"/>
              </a:rPr>
              <a:t>) aposentadoria compulsória;</a:t>
            </a:r>
          </a:p>
          <a:p>
            <a:pPr algn="just"/>
            <a:r>
              <a:rPr lang="pt-BR" sz="1400" dirty="0" smtClean="0">
                <a:latin typeface="Palatino Linotype" pitchFamily="18" charset="0"/>
              </a:rPr>
              <a:t>c</a:t>
            </a:r>
            <a:r>
              <a:rPr lang="pt-BR" sz="1400" dirty="0">
                <a:latin typeface="Palatino Linotype" pitchFamily="18" charset="0"/>
              </a:rPr>
              <a:t>) aposentadoria voluntária por idade e tempo de contribuição;</a:t>
            </a:r>
          </a:p>
          <a:p>
            <a:pPr algn="just"/>
            <a:r>
              <a:rPr lang="pt-BR" sz="1400" dirty="0" smtClean="0">
                <a:latin typeface="Palatino Linotype" pitchFamily="18" charset="0"/>
              </a:rPr>
              <a:t>d</a:t>
            </a:r>
            <a:r>
              <a:rPr lang="pt-BR" sz="1400" dirty="0">
                <a:latin typeface="Palatino Linotype" pitchFamily="18" charset="0"/>
              </a:rPr>
              <a:t>) aposentadoria voluntária por idade;</a:t>
            </a:r>
          </a:p>
          <a:p>
            <a:pPr algn="just"/>
            <a:r>
              <a:rPr lang="pt-BR" sz="1400" dirty="0" smtClean="0">
                <a:latin typeface="Palatino Linotype" pitchFamily="18" charset="0"/>
              </a:rPr>
              <a:t>e</a:t>
            </a:r>
            <a:r>
              <a:rPr lang="pt-BR" sz="1400" dirty="0">
                <a:latin typeface="Palatino Linotype" pitchFamily="18" charset="0"/>
              </a:rPr>
              <a:t>) aposentadoria especial de professor; </a:t>
            </a:r>
          </a:p>
          <a:p>
            <a:pPr algn="just"/>
            <a:r>
              <a:rPr lang="pt-BR" sz="1400" dirty="0" smtClean="0">
                <a:latin typeface="Palatino Linotype" pitchFamily="18" charset="0"/>
              </a:rPr>
              <a:t>f</a:t>
            </a:r>
            <a:r>
              <a:rPr lang="pt-BR" sz="1400" dirty="0">
                <a:latin typeface="Palatino Linotype" pitchFamily="18" charset="0"/>
              </a:rPr>
              <a:t>) </a:t>
            </a:r>
            <a:r>
              <a:rPr lang="pt-BR" sz="1400" dirty="0" smtClean="0">
                <a:latin typeface="Palatino Linotype" pitchFamily="18" charset="0"/>
              </a:rPr>
              <a:t>reserva </a:t>
            </a:r>
            <a:r>
              <a:rPr lang="pt-BR" sz="1400" dirty="0">
                <a:latin typeface="Palatino Linotype" pitchFamily="18" charset="0"/>
              </a:rPr>
              <a:t>remunerada;</a:t>
            </a:r>
          </a:p>
          <a:p>
            <a:pPr algn="just"/>
            <a:r>
              <a:rPr lang="pt-BR" sz="1400" dirty="0" smtClean="0">
                <a:latin typeface="Palatino Linotype" pitchFamily="18" charset="0"/>
              </a:rPr>
              <a:t>g</a:t>
            </a:r>
            <a:r>
              <a:rPr lang="pt-BR" sz="1400" dirty="0">
                <a:latin typeface="Palatino Linotype" pitchFamily="18" charset="0"/>
              </a:rPr>
              <a:t>) reforma;</a:t>
            </a:r>
          </a:p>
          <a:p>
            <a:pPr algn="just"/>
            <a:r>
              <a:rPr lang="pt-BR" sz="1400" dirty="0" smtClean="0">
                <a:solidFill>
                  <a:srgbClr val="FF0000"/>
                </a:solidFill>
                <a:latin typeface="Palatino Linotype" pitchFamily="18" charset="0"/>
              </a:rPr>
              <a:t>h</a:t>
            </a:r>
            <a:r>
              <a:rPr lang="pt-BR" sz="1400" dirty="0">
                <a:solidFill>
                  <a:srgbClr val="FF0000"/>
                </a:solidFill>
                <a:latin typeface="Palatino Linotype" pitchFamily="18" charset="0"/>
              </a:rPr>
              <a:t>) </a:t>
            </a:r>
            <a:r>
              <a:rPr lang="pt-BR" sz="1400" dirty="0" smtClean="0">
                <a:solidFill>
                  <a:srgbClr val="FF0000"/>
                </a:solidFill>
                <a:latin typeface="Palatino Linotype" pitchFamily="18" charset="0"/>
              </a:rPr>
              <a:t>auxílio-doença;</a:t>
            </a:r>
          </a:p>
          <a:p>
            <a:pPr marL="285750" indent="-285750" algn="just"/>
            <a:r>
              <a:rPr lang="pt-BR" sz="1400" dirty="0" smtClean="0">
                <a:solidFill>
                  <a:srgbClr val="FF0000"/>
                </a:solidFill>
                <a:latin typeface="Palatino Linotype" pitchFamily="18" charset="0"/>
              </a:rPr>
              <a:t>i) salário-família</a:t>
            </a:r>
            <a:r>
              <a:rPr lang="pt-BR" sz="1400" dirty="0">
                <a:solidFill>
                  <a:srgbClr val="FF0000"/>
                </a:solidFill>
                <a:latin typeface="Palatino Linotype" pitchFamily="18" charset="0"/>
              </a:rPr>
              <a:t>; e</a:t>
            </a:r>
          </a:p>
          <a:p>
            <a:pPr algn="just"/>
            <a:r>
              <a:rPr lang="pt-BR" sz="1400" dirty="0" smtClean="0">
                <a:solidFill>
                  <a:srgbClr val="FF0000"/>
                </a:solidFill>
                <a:latin typeface="Palatino Linotype" pitchFamily="18" charset="0"/>
              </a:rPr>
              <a:t>j</a:t>
            </a:r>
            <a:r>
              <a:rPr lang="pt-BR" sz="1400" dirty="0">
                <a:solidFill>
                  <a:srgbClr val="FF0000"/>
                </a:solidFill>
                <a:latin typeface="Palatino Linotype" pitchFamily="18" charset="0"/>
              </a:rPr>
              <a:t>) salário-maternidade.</a:t>
            </a:r>
          </a:p>
          <a:p>
            <a:pPr algn="just"/>
            <a:r>
              <a:rPr lang="pt-BR" sz="1400" dirty="0" smtClean="0">
                <a:latin typeface="Palatino Linotype" pitchFamily="18" charset="0"/>
              </a:rPr>
              <a:t>k</a:t>
            </a:r>
            <a:r>
              <a:rPr lang="pt-BR" sz="1400" dirty="0">
                <a:latin typeface="Palatino Linotype" pitchFamily="18" charset="0"/>
              </a:rPr>
              <a:t>) aposentadoria especial da Categoria da Policia Civil. (NR LC 672/2012)</a:t>
            </a:r>
          </a:p>
          <a:p>
            <a:pPr algn="just"/>
            <a:r>
              <a:rPr lang="pt-BR" sz="1400" dirty="0">
                <a:latin typeface="Palatino Linotype" pitchFamily="18" charset="0"/>
              </a:rPr>
              <a:t> </a:t>
            </a:r>
          </a:p>
          <a:p>
            <a:pPr algn="just"/>
            <a:r>
              <a:rPr lang="pt-BR" sz="1500" b="1" dirty="0">
                <a:latin typeface="Palatino Linotype" pitchFamily="18" charset="0"/>
              </a:rPr>
              <a:t>II - quanto ao dependente:</a:t>
            </a:r>
          </a:p>
          <a:p>
            <a:pPr marL="228600" indent="-228600" algn="just">
              <a:buAutoNum type="alphaLcParenR"/>
            </a:pPr>
            <a:r>
              <a:rPr lang="pt-BR" sz="1400" dirty="0" smtClean="0">
                <a:latin typeface="Palatino Linotype" pitchFamily="18" charset="0"/>
              </a:rPr>
              <a:t>pensão </a:t>
            </a:r>
            <a:r>
              <a:rPr lang="pt-BR" sz="1400" dirty="0">
                <a:latin typeface="Palatino Linotype" pitchFamily="18" charset="0"/>
              </a:rPr>
              <a:t>por morte; e</a:t>
            </a:r>
          </a:p>
          <a:p>
            <a:pPr algn="just"/>
            <a:r>
              <a:rPr lang="pt-BR" sz="1400" dirty="0" smtClean="0">
                <a:solidFill>
                  <a:srgbClr val="FF0000"/>
                </a:solidFill>
                <a:latin typeface="Palatino Linotype" pitchFamily="18" charset="0"/>
              </a:rPr>
              <a:t>b</a:t>
            </a:r>
            <a:r>
              <a:rPr lang="pt-BR" sz="1400" dirty="0">
                <a:solidFill>
                  <a:srgbClr val="FF0000"/>
                </a:solidFill>
                <a:latin typeface="Palatino Linotype" pitchFamily="18" charset="0"/>
              </a:rPr>
              <a:t>) auxílio-reclusão</a:t>
            </a:r>
            <a:r>
              <a:rPr lang="pt-BR" sz="1400" dirty="0" smtClean="0">
                <a:solidFill>
                  <a:srgbClr val="FF0000"/>
                </a:solidFill>
                <a:latin typeface="Palatino Linotype" pitchFamily="18" charset="0"/>
              </a:rPr>
              <a:t>.</a:t>
            </a:r>
            <a:endParaRPr lang="pt-BR" sz="1400" dirty="0">
              <a:solidFill>
                <a:srgbClr val="FF0000"/>
              </a:solidFill>
              <a:latin typeface="Palatino Linotype" pitchFamily="18" charset="0"/>
            </a:endParaRPr>
          </a:p>
        </p:txBody>
      </p:sp>
    </p:spTree>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51520" y="332656"/>
            <a:ext cx="8712968" cy="4616648"/>
          </a:xfrm>
          <a:prstGeom prst="rect">
            <a:avLst/>
          </a:prstGeom>
          <a:noFill/>
        </p:spPr>
        <p:txBody>
          <a:bodyPr wrap="square" rtlCol="0">
            <a:spAutoFit/>
          </a:bodyPr>
          <a:lstStyle/>
          <a:p>
            <a:pPr algn="just"/>
            <a:endParaRPr lang="pt-BR" sz="1400" b="1" dirty="0" smtClean="0">
              <a:latin typeface="Palatino Linotype" pitchFamily="18" charset="0"/>
            </a:endParaRPr>
          </a:p>
          <a:p>
            <a:pPr algn="just"/>
            <a:r>
              <a:rPr lang="pt-BR" sz="1600" b="1" dirty="0" smtClean="0">
                <a:latin typeface="Palatino Linotype" pitchFamily="18" charset="0"/>
              </a:rPr>
              <a:t>Tribunal de Justiça de RO:</a:t>
            </a:r>
          </a:p>
          <a:p>
            <a:pPr algn="just"/>
            <a:endParaRPr lang="pt-BR" sz="1400" dirty="0" smtClean="0">
              <a:latin typeface="Palatino Linotype" pitchFamily="18" charset="0"/>
            </a:endParaRPr>
          </a:p>
          <a:p>
            <a:pPr algn="just"/>
            <a:endParaRPr lang="pt-BR" sz="1400" dirty="0" smtClean="0">
              <a:latin typeface="Palatino Linotype" pitchFamily="18" charset="0"/>
            </a:endParaRPr>
          </a:p>
          <a:p>
            <a:pPr algn="just"/>
            <a:endParaRPr lang="pt-BR" sz="1400" dirty="0" smtClean="0">
              <a:latin typeface="Palatino Linotype" pitchFamily="18" charset="0"/>
            </a:endParaRPr>
          </a:p>
          <a:p>
            <a:pPr algn="just"/>
            <a:r>
              <a:rPr lang="pt-BR" sz="1400" dirty="0" smtClean="0">
                <a:latin typeface="Palatino Linotype" pitchFamily="18" charset="0"/>
              </a:rPr>
              <a:t>EMENTA. Duplo Grau. Servidor. Morte em atividade. Pensão. Totalidade dos vencimentos. Produtividade. Exclusão. A pensão por morte de servidor público, que falece em atividade, deve ser fixada em valor correspondente à totalidade dos vencimentos por ele percebidos, </a:t>
            </a:r>
            <a:r>
              <a:rPr lang="pt-BR" sz="1400" b="1" dirty="0" smtClean="0">
                <a:solidFill>
                  <a:srgbClr val="FF0000"/>
                </a:solidFill>
                <a:latin typeface="Palatino Linotype" pitchFamily="18" charset="0"/>
              </a:rPr>
              <a:t>excluída a gratificação de produtividade, a estes não incorporáveis. </a:t>
            </a:r>
            <a:r>
              <a:rPr lang="pt-BR" sz="1400" dirty="0" smtClean="0">
                <a:latin typeface="Palatino Linotype" pitchFamily="18" charset="0"/>
              </a:rPr>
              <a:t>ACÓRDÃO. Vistos, relatados e discutidos estes autos, acordam os Desembargadores da Câmara Especial do Tribunal de Justiça do Estado de Rondônia, na conformidade da ata de julgamentos e das notas taquigráficas, em CONFIRMAR A SENTENÇA, À UNANIMIDADE.  (CÂMARA ESPECIAL. 00.001428-1 Apreciação em Duplo Grau de Jurisdição , Relator: Desembargador Eliseu Fernandes de Souza)</a:t>
            </a:r>
          </a:p>
          <a:p>
            <a:pPr algn="just"/>
            <a:endParaRPr lang="pt-BR" sz="1400" dirty="0" smtClean="0">
              <a:latin typeface="Palatino Linotype" pitchFamily="18" charset="0"/>
            </a:endParaRPr>
          </a:p>
          <a:p>
            <a:pPr algn="just"/>
            <a:r>
              <a:rPr lang="pt-BR" sz="1400" dirty="0" smtClean="0">
                <a:latin typeface="Palatino Linotype" pitchFamily="18" charset="0"/>
              </a:rPr>
              <a:t>Servidor público. Pensão por morte. Revisão. Gratificação de produtividade. Adicional de isonomia. O benefício da pensão por morte de servidor público deve ser pago com base no seu último salário percebido e revisto, na mesma proporção, sempre que modificada a remuneração dos servidores em atividade. </a:t>
            </a:r>
            <a:r>
              <a:rPr lang="pt-BR" sz="1400" b="1" dirty="0" smtClean="0">
                <a:solidFill>
                  <a:srgbClr val="FF0000"/>
                </a:solidFill>
                <a:latin typeface="Palatino Linotype" pitchFamily="18" charset="0"/>
              </a:rPr>
              <a:t>A gratificação de produtividade integra a remuneração quando recebida em valor fixo e com habitualidade</a:t>
            </a:r>
            <a:r>
              <a:rPr lang="pt-BR" sz="1400" dirty="0" smtClean="0">
                <a:latin typeface="Palatino Linotype" pitchFamily="18" charset="0"/>
              </a:rPr>
              <a:t>, notadamente se servia de base de cálculo para o desconto da contribuição previdenciária. (TJ-RO - REEX: 10000120050009264 RO 100.001.2005.000926-4, Relator: Desembargador Renato </a:t>
            </a:r>
            <a:r>
              <a:rPr lang="pt-BR" sz="1400" dirty="0" err="1" smtClean="0">
                <a:latin typeface="Palatino Linotype" pitchFamily="18" charset="0"/>
              </a:rPr>
              <a:t>Mimessi</a:t>
            </a:r>
            <a:r>
              <a:rPr lang="pt-BR" sz="1400" dirty="0" smtClean="0">
                <a:latin typeface="Palatino Linotype" pitchFamily="18" charset="0"/>
              </a:rPr>
              <a:t>, Data de Julgamento: 19/09/2006)</a:t>
            </a:r>
            <a:endParaRPr lang="pt-BR" sz="1400" dirty="0">
              <a:latin typeface="Palatino Linotype" pitchFamily="18"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51520" y="404664"/>
            <a:ext cx="8640960" cy="4616648"/>
          </a:xfrm>
          <a:prstGeom prst="rect">
            <a:avLst/>
          </a:prstGeom>
          <a:noFill/>
        </p:spPr>
        <p:txBody>
          <a:bodyPr wrap="square" rtlCol="0">
            <a:spAutoFit/>
          </a:bodyPr>
          <a:lstStyle/>
          <a:p>
            <a:r>
              <a:rPr lang="pt-BR" sz="1600" b="1" dirty="0" smtClean="0">
                <a:latin typeface="Palatino Linotype" pitchFamily="18" charset="0"/>
              </a:rPr>
              <a:t>Teto remuneratório:</a:t>
            </a:r>
          </a:p>
          <a:p>
            <a:endParaRPr lang="pt-BR" sz="1400" b="1" dirty="0" smtClean="0">
              <a:latin typeface="Palatino Linotype" pitchFamily="18" charset="0"/>
            </a:endParaRPr>
          </a:p>
          <a:p>
            <a:pPr algn="just"/>
            <a:r>
              <a:rPr lang="pt-BR" sz="1400" dirty="0" smtClean="0">
                <a:latin typeface="Palatino Linotype" pitchFamily="18" charset="0"/>
              </a:rPr>
              <a:t>Art. 37. [...] XI - a remuneração e o subsídio dos ocupantes de cargos, funções e empregos públicos da administração direta, autárquica e </a:t>
            </a:r>
            <a:r>
              <a:rPr lang="pt-BR" sz="1400" dirty="0" err="1" smtClean="0">
                <a:latin typeface="Palatino Linotype" pitchFamily="18" charset="0"/>
              </a:rPr>
              <a:t>fundacional</a:t>
            </a:r>
            <a:r>
              <a:rPr lang="pt-BR" sz="1400" dirty="0" smtClean="0">
                <a:latin typeface="Palatino Linotype" pitchFamily="18" charset="0"/>
              </a:rPr>
              <a:t>, dos membros de qualquer dos Poderes da União, dos Estados, do Distrito Federal e dos Municípios, dos detentores de mandato eletivo e dos demais agentes políticos e os proventos, pensões ou outra espécie remuneratória, percebidos cumulativamente ou não, incluídas as vantagens pessoais ou de qualquer outra natureza, não poderão exceder o subsídio mensal, em espécie, dos Ministros do Supremo Tribunal Federal, aplicando-se como limite, nos Municípios, o subsídio do Prefeito, e nos Estados e no Distrito Federal, o subsídio mensal do Governador no âmbito do Poder Executivo, o subsídio dos Deputados Estaduais e Distritais no âmbito do Poder Legislativo e o subsidio dos Desembargadores do Tribunal de Justiça, limitado a noventa inteiros e vinte e cinco centésimos por cento do subsídio mensal, em espécie, dos Ministros do Supremo Tribunal Federal, no âmbito do Poder Judiciário, aplicável este limite aos membros do Ministério Público, aos Procuradores e aos Defensores Públicos;</a:t>
            </a:r>
          </a:p>
          <a:p>
            <a:pPr algn="just"/>
            <a:endParaRPr lang="pt-BR" sz="1400" dirty="0" smtClean="0">
              <a:latin typeface="Palatino Linotype" pitchFamily="18" charset="0"/>
            </a:endParaRPr>
          </a:p>
          <a:p>
            <a:pPr algn="just"/>
            <a:r>
              <a:rPr lang="pt-BR" sz="1400" dirty="0" smtClean="0">
                <a:latin typeface="Palatino Linotype" pitchFamily="18" charset="0"/>
              </a:rPr>
              <a:t>Poder Judiciário: subsídio do desembargador (90,25% do subsídio de Ministro do STF).</a:t>
            </a:r>
          </a:p>
          <a:p>
            <a:pPr algn="just"/>
            <a:r>
              <a:rPr lang="pt-BR" sz="1400" dirty="0" smtClean="0">
                <a:latin typeface="Palatino Linotype" pitchFamily="18" charset="0"/>
              </a:rPr>
              <a:t>Poder  Legislativo: subsídio dos Deputados Estaduais e Distritais .</a:t>
            </a:r>
          </a:p>
          <a:p>
            <a:pPr algn="just"/>
            <a:r>
              <a:rPr lang="pt-BR" sz="1400" dirty="0" smtClean="0">
                <a:latin typeface="Palatino Linotype" pitchFamily="18" charset="0"/>
              </a:rPr>
              <a:t>Poder Executivo: subsídio mensal do Governador .</a:t>
            </a:r>
          </a:p>
          <a:p>
            <a:pPr algn="just"/>
            <a:endParaRPr lang="pt-BR" sz="1400" dirty="0" smtClean="0">
              <a:latin typeface="Palatino Linotype" pitchFamily="18" charset="0"/>
            </a:endParaRPr>
          </a:p>
          <a:p>
            <a:pPr algn="just"/>
            <a:r>
              <a:rPr lang="pt-BR" sz="1400" b="1" dirty="0" smtClean="0">
                <a:solidFill>
                  <a:srgbClr val="FF0000"/>
                </a:solidFill>
                <a:latin typeface="Palatino Linotype" pitchFamily="18" charset="0"/>
              </a:rPr>
              <a:t>Exceção:</a:t>
            </a:r>
            <a:r>
              <a:rPr lang="pt-BR" sz="1400" dirty="0" smtClean="0">
                <a:latin typeface="Palatino Linotype" pitchFamily="18" charset="0"/>
              </a:rPr>
              <a:t> membros da Magistratura, do Ministério Público, os Procuradores e os Defensores Públicos (100% do subsídio do Ministro do STF (fundamento: cautelar deferida na ADI 3854)</a:t>
            </a:r>
            <a:endParaRPr lang="pt-BR" sz="1400" dirty="0">
              <a:latin typeface="Palatino Linotype" pitchFamily="18"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79512" y="188640"/>
            <a:ext cx="8784976" cy="6555641"/>
          </a:xfrm>
          <a:prstGeom prst="rect">
            <a:avLst/>
          </a:prstGeom>
          <a:noFill/>
        </p:spPr>
        <p:txBody>
          <a:bodyPr wrap="square" rtlCol="0">
            <a:spAutoFit/>
          </a:bodyPr>
          <a:lstStyle/>
          <a:p>
            <a:pPr algn="just"/>
            <a:r>
              <a:rPr lang="pt-BR" sz="1400" dirty="0" smtClean="0">
                <a:latin typeface="Palatino Linotype" pitchFamily="18" charset="0"/>
              </a:rPr>
              <a:t>EMENTA: MAGISTRATURA. Remuneração. Limite ou teto remuneratório constitucional. Fixação diferenciada para os membros da magistratura federal e estadual. Inadmissibilidade. Caráter nacional do Poder Judiciário. Distinção arbitrária. Ofensa à regra constitucional da igualdade ou isonomia. Interpretação conforme dada ao art. 37, inc. XI, e § 12, da CF. Aparência de inconstitucionalidade do art. 2º da Resolução nº 13/2006 e do art. 1º, § único, da Resolução nº 14/2006, ambas do Conselho Nacional de Justiça. Ação direta de inconstitucionalidade. Liminar deferida. Voto vencido em parte. Em sede liminar de ação direta, aparentam inconstitucionalidade normas que, editadas pelo Conselho Nacional da Magistratura, estabelecem tetos remuneratórios diferenciados para os membros da magistratura estadual e os da federal. (ADI 3854 MC, Relator(a):  Min. CEZAR PELUSO, Tribunal Pleno, julgado em 28/02/2007, </a:t>
            </a:r>
            <a:r>
              <a:rPr lang="pt-BR" sz="1400" dirty="0" err="1" smtClean="0">
                <a:latin typeface="Palatino Linotype" pitchFamily="18" charset="0"/>
              </a:rPr>
              <a:t>DJe</a:t>
            </a:r>
            <a:r>
              <a:rPr lang="pt-BR" sz="1400" dirty="0" smtClean="0">
                <a:latin typeface="Palatino Linotype" pitchFamily="18" charset="0"/>
              </a:rPr>
              <a:t>-047 DIVULG 28-06-2007 PUBLIC 29-06-2007 DJ 29-06-2007 PP-00022 EMENT VOL-02282-04 PP-00723 RTJ VOL-00203-01 PP-00184)</a:t>
            </a:r>
          </a:p>
          <a:p>
            <a:pPr algn="just"/>
            <a:endParaRPr lang="pt-BR" sz="1400" dirty="0" smtClean="0">
              <a:latin typeface="Palatino Linotype" pitchFamily="18" charset="0"/>
            </a:endParaRPr>
          </a:p>
          <a:p>
            <a:pPr algn="just"/>
            <a:r>
              <a:rPr lang="pt-BR" sz="1400" b="1" dirty="0" smtClean="0">
                <a:latin typeface="Palatino Linotype" pitchFamily="18" charset="0"/>
              </a:rPr>
              <a:t>Informativo de Jurisprudência - Brasília, 26 de fevereiro a 2 de março de 2007 - Nº 457.</a:t>
            </a:r>
          </a:p>
          <a:p>
            <a:pPr algn="just"/>
            <a:endParaRPr lang="pt-BR" sz="1400" dirty="0" smtClean="0">
              <a:latin typeface="Palatino Linotype" pitchFamily="18" charset="0"/>
            </a:endParaRPr>
          </a:p>
          <a:p>
            <a:pPr algn="just"/>
            <a:r>
              <a:rPr lang="pt-BR" sz="1400" dirty="0" smtClean="0">
                <a:latin typeface="Palatino Linotype" pitchFamily="18" charset="0"/>
              </a:rPr>
              <a:t>O Tribunal, por maioria, deferiu pedido de liminar formulado em ação direta de inconstitucionalidade ajuizada pela Associação dos Magistrados Brasileiros - AMB para, dando interpretação conforme à Constituição ao art. 37, XI, e § 12, da Constituição Federal, o primeiro dispositivo, na redação da EC 41/2003, e o segundo, introduzido pela EC 47/2005, excluir a submissão dos membros da magistratura estadual ao subteto de remuneração, bem como para suspender a eficácia do art. 2º da Resolução 13/2006 e do art. 1º, parágrafo único, da Resolução 14/2006, ambas do Conselho Nacional de Justiça - CNJ, as quais fixam, como limite remuneratório dos magistrados e servidores dos Tribunais de Justiça, 90,25% do subsídio mensal de Ministro do STF (CF, art. 37: "XI - a remuneração e o subsídio... dos membros de qualquer dos Poderes da União, dos Estados, do Distrito Federal e dos Municípios... não poderão exceder o subsídio mensal, em espécie, dos Ministros do Supremo Tribunal Federal, aplicando-se como limite... o subsídio dos Desembargadores do Tribunal de Justiça, limitado a noventa inteiros e vinte e cinco centésimos por cento do subsídio mensal, em espécie, dos Ministros do Supremo Tribunal Federal, no âmbito do Poder Judiciário... § 12. Para os fins do disposto no inciso XI do caput deste artigo, fica facultado aos Estados e ao Distrito Federal fixar, em seu âmbito, mediante emenda às respectivas Constituições e Lei Orgânica, como limite único, o subsídio mensal dos Desembargadores do respectivo Tribunal de Justiça, limitado a noventa inteiros e vinte e cinco centésimos por cento do subsídio mensal dos Ministros do Supremo Tribunal Federal, não se aplicando o disposto neste parágrafo aos subsídios dos Deputados Estaduais e Distritais e dos Vereadores.").</a:t>
            </a:r>
            <a:endParaRPr lang="pt-BR" sz="1400" dirty="0">
              <a:latin typeface="Palatino Linotype" pitchFamily="18"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pPr algn="ctr"/>
            <a:r>
              <a:rPr lang="pt-BR" dirty="0" smtClean="0"/>
              <a:t>Acumulação de cargos e de benefícios previdenciários</a:t>
            </a:r>
            <a:endParaRPr lang="pt-BR" dirty="0"/>
          </a:p>
        </p:txBody>
      </p:sp>
      <p:sp>
        <p:nvSpPr>
          <p:cNvPr id="3" name="Subtítulo 2"/>
          <p:cNvSpPr>
            <a:spLocks noGrp="1"/>
          </p:cNvSpPr>
          <p:nvPr>
            <p:ph type="subTitle" idx="1"/>
          </p:nvPr>
        </p:nvSpPr>
        <p:spPr/>
        <p:txBody>
          <a:bodyPr>
            <a:normAutofit/>
          </a:bodyPr>
          <a:lstStyle/>
          <a:p>
            <a:r>
              <a:rPr lang="pt-BR" sz="100" dirty="0" smtClean="0"/>
              <a:t>.</a:t>
            </a:r>
            <a:endParaRPr lang="pt-BR" sz="100"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51520" y="332656"/>
            <a:ext cx="8568952" cy="6340197"/>
          </a:xfrm>
          <a:prstGeom prst="rect">
            <a:avLst/>
          </a:prstGeom>
          <a:noFill/>
        </p:spPr>
        <p:txBody>
          <a:bodyPr wrap="square" rtlCol="0">
            <a:spAutoFit/>
          </a:bodyPr>
          <a:lstStyle/>
          <a:p>
            <a:pPr algn="just"/>
            <a:r>
              <a:rPr lang="pt-BR" sz="1400" b="1" dirty="0" smtClean="0">
                <a:latin typeface="Palatino Linotype" pitchFamily="18" charset="0"/>
              </a:rPr>
              <a:t>Constituição Federal de 1988</a:t>
            </a:r>
          </a:p>
          <a:p>
            <a:pPr algn="just"/>
            <a:endParaRPr lang="pt-BR" sz="1400" dirty="0" smtClean="0">
              <a:latin typeface="Palatino Linotype" pitchFamily="18" charset="0"/>
            </a:endParaRPr>
          </a:p>
          <a:p>
            <a:pPr algn="just"/>
            <a:r>
              <a:rPr lang="pt-BR" sz="1400" dirty="0" smtClean="0">
                <a:latin typeface="Palatino Linotype" pitchFamily="18" charset="0"/>
              </a:rPr>
              <a:t>Art. 37. [...] </a:t>
            </a:r>
          </a:p>
          <a:p>
            <a:pPr algn="just"/>
            <a:r>
              <a:rPr lang="pt-BR" sz="1400" dirty="0" smtClean="0">
                <a:latin typeface="Palatino Linotype" pitchFamily="18" charset="0"/>
              </a:rPr>
              <a:t>XVI - é vedada a acumulação remunerada de cargos públicos, exceto, quando houver compatibilidade de horários, observado em qualquer caso o disposto no inciso XI: a) a de dois cargos de professor; b) a de um cargo de professor com outro técnico ou científico; c) a de dois cargos ou empregos privativos de profissionais de saúde, com profissões regulamentadas;</a:t>
            </a:r>
          </a:p>
          <a:p>
            <a:pPr algn="just"/>
            <a:r>
              <a:rPr lang="pt-BR" sz="1400" dirty="0" smtClean="0">
                <a:latin typeface="Palatino Linotype" pitchFamily="18" charset="0"/>
              </a:rPr>
              <a:t>[...] § 10. É vedada a percepção simultânea de proventos de aposentadoria decorrentes do art. 40 ou dos </a:t>
            </a:r>
            <a:r>
              <a:rPr lang="pt-BR" sz="1400" dirty="0" err="1" smtClean="0">
                <a:latin typeface="Palatino Linotype" pitchFamily="18" charset="0"/>
              </a:rPr>
              <a:t>arts</a:t>
            </a:r>
            <a:r>
              <a:rPr lang="pt-BR" sz="1400" dirty="0" smtClean="0">
                <a:latin typeface="Palatino Linotype" pitchFamily="18" charset="0"/>
              </a:rPr>
              <a:t>. 42 e 142 com a remuneração de cargo, emprego ou função pública, </a:t>
            </a:r>
            <a:r>
              <a:rPr lang="pt-BR" sz="1400" b="1" dirty="0" smtClean="0">
                <a:solidFill>
                  <a:srgbClr val="FF0000"/>
                </a:solidFill>
                <a:latin typeface="Palatino Linotype" pitchFamily="18" charset="0"/>
              </a:rPr>
              <a:t>ressalvados os cargos acumuláveis </a:t>
            </a:r>
            <a:r>
              <a:rPr lang="pt-BR" sz="1400" dirty="0" smtClean="0">
                <a:latin typeface="Palatino Linotype" pitchFamily="18" charset="0"/>
              </a:rPr>
              <a:t>na forma desta Constituição, os cargos eletivos e os cargos em comissão declarados em lei de livre nomeação e exoneração. (Incluído pela EC 20/1998) </a:t>
            </a:r>
          </a:p>
          <a:p>
            <a:pPr algn="just"/>
            <a:endParaRPr lang="pt-BR" sz="1400" dirty="0" smtClean="0">
              <a:latin typeface="Palatino Linotype" pitchFamily="18" charset="0"/>
            </a:endParaRPr>
          </a:p>
          <a:p>
            <a:pPr algn="just"/>
            <a:r>
              <a:rPr lang="pt-BR" sz="1400" dirty="0" smtClean="0">
                <a:latin typeface="Palatino Linotype" pitchFamily="18" charset="0"/>
              </a:rPr>
              <a:t>Art. 40. [...] </a:t>
            </a:r>
          </a:p>
          <a:p>
            <a:pPr algn="just"/>
            <a:r>
              <a:rPr lang="pt-BR" sz="1400" dirty="0" smtClean="0">
                <a:latin typeface="Palatino Linotype" pitchFamily="18" charset="0"/>
              </a:rPr>
              <a:t>§ 11 - Aplica-se o limite fixado no art. 37, XI, à soma total dos proventos de inatividade, </a:t>
            </a:r>
            <a:r>
              <a:rPr lang="pt-BR" sz="1400" b="1" dirty="0" smtClean="0">
                <a:solidFill>
                  <a:srgbClr val="FF0000"/>
                </a:solidFill>
                <a:latin typeface="Palatino Linotype" pitchFamily="18" charset="0"/>
              </a:rPr>
              <a:t>inclusive quando decorrentes da acumulação de cargos ou empregos públicos</a:t>
            </a:r>
            <a:r>
              <a:rPr lang="pt-BR" sz="1400" dirty="0" smtClean="0">
                <a:latin typeface="Palatino Linotype" pitchFamily="18" charset="0"/>
              </a:rPr>
              <a:t>, bem como de outras atividades sujeitas a contribuição para o regime geral de previdência social, e ao montante resultante da adição de proventos de inatividade com remuneração de cargo acumulável na forma desta Constituição, cargo em comissão declarado em lei de livre nomeação e exoneração, e de cargo eletivo.</a:t>
            </a:r>
          </a:p>
          <a:p>
            <a:pPr algn="just"/>
            <a:endParaRPr lang="pt-BR" sz="1400" dirty="0" smtClean="0">
              <a:latin typeface="Palatino Linotype" pitchFamily="18" charset="0"/>
            </a:endParaRPr>
          </a:p>
          <a:p>
            <a:pPr algn="just"/>
            <a:r>
              <a:rPr lang="pt-BR" sz="1400" b="1" dirty="0" smtClean="0">
                <a:latin typeface="Palatino Linotype" pitchFamily="18" charset="0"/>
              </a:rPr>
              <a:t>A doutrina de Luiz Alberto Gurgel</a:t>
            </a:r>
          </a:p>
          <a:p>
            <a:pPr algn="just"/>
            <a:endParaRPr lang="pt-BR" sz="1400" b="1" u="sng" dirty="0" smtClean="0">
              <a:latin typeface="Palatino Linotype" pitchFamily="18" charset="0"/>
            </a:endParaRPr>
          </a:p>
          <a:p>
            <a:pPr algn="just"/>
            <a:r>
              <a:rPr lang="pt-BR" sz="1400" b="1" dirty="0" smtClean="0">
                <a:solidFill>
                  <a:srgbClr val="FF0000"/>
                </a:solidFill>
                <a:latin typeface="Palatino Linotype" pitchFamily="18" charset="0"/>
              </a:rPr>
              <a:t>Na verdade, a melhor interpretação é que o teto de remuneração se aplica às hipóteses de acumulação em caráter isolado, ou seja, cada cargo, emprego ou função, desde que legalmente exercidos, nos termos autorizados pela Constituição, não pode ultrapassar o limite ali fixado</a:t>
            </a:r>
            <a:r>
              <a:rPr lang="pt-BR" sz="1400" dirty="0" smtClean="0">
                <a:latin typeface="Palatino Linotype" pitchFamily="18" charset="0"/>
              </a:rPr>
              <a:t> (in Fórum Administrativo - Direito Público - FA, ano 1, n. 1, março/2001. Belo Horizonte, Fórum, 2001)</a:t>
            </a:r>
          </a:p>
          <a:p>
            <a:pPr algn="just"/>
            <a:endParaRPr lang="pt-BR" sz="1400" dirty="0" smtClean="0">
              <a:latin typeface="Palatino Linotype" pitchFamily="18" charset="0"/>
            </a:endParaRPr>
          </a:p>
          <a:p>
            <a:pPr algn="just"/>
            <a:endParaRPr lang="pt-BR" sz="1400" dirty="0" smtClean="0">
              <a:latin typeface="Palatino Linotype" pitchFamily="18" charset="0"/>
            </a:endParaRPr>
          </a:p>
          <a:p>
            <a:pPr algn="just"/>
            <a:endParaRPr lang="pt-BR" sz="1400" dirty="0">
              <a:latin typeface="Palatino Linotype" pitchFamily="18"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23528" y="260648"/>
            <a:ext cx="8640960" cy="523220"/>
          </a:xfrm>
          <a:prstGeom prst="rect">
            <a:avLst/>
          </a:prstGeom>
          <a:noFill/>
        </p:spPr>
        <p:txBody>
          <a:bodyPr wrap="square" rtlCol="0">
            <a:spAutoFit/>
          </a:bodyPr>
          <a:lstStyle/>
          <a:p>
            <a:pPr algn="just"/>
            <a:endParaRPr lang="pt-BR" sz="1400" b="1" dirty="0" smtClean="0">
              <a:latin typeface="Palatino Linotype" pitchFamily="18" charset="0"/>
            </a:endParaRPr>
          </a:p>
          <a:p>
            <a:pPr algn="just"/>
            <a:endParaRPr lang="pt-BR" sz="1400" b="1" dirty="0" smtClean="0">
              <a:latin typeface="Palatino Linotype" pitchFamily="18" charset="0"/>
            </a:endParaRPr>
          </a:p>
        </p:txBody>
      </p:sp>
      <p:sp>
        <p:nvSpPr>
          <p:cNvPr id="4" name="CaixaDeTexto 3"/>
          <p:cNvSpPr txBox="1"/>
          <p:nvPr/>
        </p:nvSpPr>
        <p:spPr>
          <a:xfrm>
            <a:off x="251520" y="332656"/>
            <a:ext cx="8640960" cy="4832092"/>
          </a:xfrm>
          <a:prstGeom prst="rect">
            <a:avLst/>
          </a:prstGeom>
          <a:noFill/>
        </p:spPr>
        <p:txBody>
          <a:bodyPr wrap="square" rtlCol="0">
            <a:spAutoFit/>
          </a:bodyPr>
          <a:lstStyle/>
          <a:p>
            <a:pPr algn="just" fontAlgn="base"/>
            <a:r>
              <a:rPr lang="pt-BR" sz="1600" b="1" dirty="0" smtClean="0">
                <a:latin typeface="Palatino Linotype" pitchFamily="18" charset="0"/>
              </a:rPr>
              <a:t>O entendimento do ministro do STF, Marco Aurélio, proferido no processo administrativo nº 319.269:</a:t>
            </a:r>
          </a:p>
          <a:p>
            <a:pPr algn="just" fontAlgn="base"/>
            <a:endParaRPr lang="pt-BR" sz="1600" dirty="0" smtClean="0">
              <a:latin typeface="Palatino Linotype" pitchFamily="18" charset="0"/>
            </a:endParaRPr>
          </a:p>
          <a:p>
            <a:pPr algn="just" fontAlgn="base"/>
            <a:r>
              <a:rPr lang="pt-BR" sz="1600" dirty="0" smtClean="0">
                <a:latin typeface="Palatino Linotype" pitchFamily="18" charset="0"/>
              </a:rPr>
              <a:t>"Tenha-se em conta o conflito da cláusula ‘percebidos cumulativamente ou não’ inserida com a Emenda Constitucional n° 41/03, no que deu nova redação ao artigo 37, inciso XI, com o texto primitivo da Constituição Federal, cuja única razão de ser está ligada à menção a remuneração, subsídio, proventos, pensões e outras espécies remuneratórias. </a:t>
            </a:r>
            <a:r>
              <a:rPr lang="pt-BR" sz="1600" b="1" dirty="0" smtClean="0">
                <a:solidFill>
                  <a:srgbClr val="FF0000"/>
                </a:solidFill>
                <a:latin typeface="Palatino Linotype" pitchFamily="18" charset="0"/>
              </a:rPr>
              <a:t>Admitida pela Lei Maior a acumulação, surge inconstitucional emenda que a inviabilize, e a tanto equivale restringir os valores remuneratórios dela resultantes. A previsão limitadora – ‘percebidos cumulativamente ou não’ – além de distanciar-se da razoável noção de teto, no que conduz a cotejo individualizado, fonte a fonte, conflita com a rigidez constitucional decorrente do artigo 60, § 4°, inciso IV, da Carta. Simplesmente o Estado não pode dar com uma das mãos e tirar com a outra; não pode assentar como admissível a acumulação e, na contramão desta, afastar a contrapartida que lhe é natural, quer no todo – quando, então, se passaria a ter prestação de serviço gratuito –, quer em parte, mitigando-se o que devido</a:t>
            </a:r>
            <a:r>
              <a:rPr lang="pt-BR" sz="1600" dirty="0" smtClean="0">
                <a:solidFill>
                  <a:srgbClr val="FF0000"/>
                </a:solidFill>
                <a:latin typeface="Palatino Linotype" pitchFamily="18" charset="0"/>
              </a:rPr>
              <a:t>.</a:t>
            </a:r>
            <a:r>
              <a:rPr lang="pt-BR" sz="1600" dirty="0" smtClean="0">
                <a:latin typeface="Palatino Linotype" pitchFamily="18" charset="0"/>
              </a:rPr>
              <a:t> Direitos e garantias individuais são aqueles previstos na Constituição, não cabendo distinguir posições, ou seja, integração passada, presente ou futura, em certa relação jurídica."</a:t>
            </a:r>
          </a:p>
          <a:p>
            <a:pPr algn="just"/>
            <a:endParaRPr lang="pt-BR" sz="1600" dirty="0" smtClean="0">
              <a:latin typeface="Palatino Linotype" pitchFamily="18" charset="0"/>
            </a:endParaRPr>
          </a:p>
          <a:p>
            <a:endParaRPr lang="pt-BR" sz="1600"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79512" y="188640"/>
            <a:ext cx="8784976" cy="4524315"/>
          </a:xfrm>
          <a:prstGeom prst="rect">
            <a:avLst/>
          </a:prstGeom>
          <a:noFill/>
        </p:spPr>
        <p:txBody>
          <a:bodyPr wrap="square" rtlCol="0">
            <a:spAutoFit/>
          </a:bodyPr>
          <a:lstStyle/>
          <a:p>
            <a:pPr algn="just"/>
            <a:r>
              <a:rPr lang="pt-BR" sz="1600" b="1" dirty="0" smtClean="0">
                <a:latin typeface="Palatino Linotype" pitchFamily="18" charset="0"/>
              </a:rPr>
              <a:t>Superior Tribunal de Justiça:</a:t>
            </a:r>
          </a:p>
          <a:p>
            <a:pPr algn="just"/>
            <a:endParaRPr lang="pt-BR" sz="1600" dirty="0" smtClean="0">
              <a:latin typeface="Palatino Linotype" pitchFamily="18" charset="0"/>
            </a:endParaRPr>
          </a:p>
          <a:p>
            <a:pPr algn="just"/>
            <a:r>
              <a:rPr lang="pt-BR" sz="1600" dirty="0" smtClean="0">
                <a:latin typeface="Palatino Linotype" pitchFamily="18" charset="0"/>
              </a:rPr>
              <a:t>DIREITO CONSTITUCIONAL E ADMINISTRATIVO – SERVIDOR APOSENTADO E BENEFICIÁRIO DE PENSÃO POR MORTE – TETO CONSTITUCIONAL – INCIDÊNCIA ISOLADA SOBRE CADA UMA DAS VERBAS – INTERPRETAÇÃO LÓGICO SISTEMÁTICA DA CONSTITUIÇÃO – CARÁTER CONTRIBUTIVO DO SISTEMA PREVIDENCIÁRIO DO SERVIDOR PÚBLICO – SEGURANÇA JURÍDICA – VEDAÇÃO DO ENRIQUECIMENTO SEM CAUSA – PRINCÍPIO DA IGUALDADE – RECURSO ORDINÁRIO EM MANDADO DE SEGURANÇA PROVIDO. 1. </a:t>
            </a:r>
            <a:r>
              <a:rPr lang="pt-BR" sz="1600" b="1" dirty="0" smtClean="0">
                <a:solidFill>
                  <a:srgbClr val="FF0000"/>
                </a:solidFill>
                <a:latin typeface="Palatino Linotype" pitchFamily="18" charset="0"/>
              </a:rPr>
              <a:t>Sendo legítima a acumulação de proventos de aposentadoria de servidor público com pensão por morte de cônjuge finado e também servidor público, o teto constitucional deve incidir isoladamente sobre cada uma destas verbas</a:t>
            </a:r>
            <a:r>
              <a:rPr lang="pt-BR" sz="1600" dirty="0" smtClean="0">
                <a:latin typeface="Palatino Linotype" pitchFamily="18" charset="0"/>
              </a:rPr>
              <a:t>. 2. Inteligência lógico-sistemática da Constituição Federal. 3. Incidência dos princípios da segurança jurídica, da vedação do enriquecimento sem causa e da igualdade. 4. Recurso ordinário em mandado de segurança provido. </a:t>
            </a:r>
            <a:r>
              <a:rPr lang="pt-BR" sz="1600" u="sng" dirty="0" smtClean="0">
                <a:latin typeface="Palatino Linotype" pitchFamily="18" charset="0"/>
              </a:rPr>
              <a:t>No mesmo sentido:</a:t>
            </a:r>
            <a:r>
              <a:rPr lang="pt-BR" sz="1600" dirty="0" smtClean="0">
                <a:latin typeface="Palatino Linotype" pitchFamily="18" charset="0"/>
              </a:rPr>
              <a:t> </a:t>
            </a:r>
            <a:r>
              <a:rPr lang="pt-BR" sz="1600" dirty="0" err="1" smtClean="0">
                <a:latin typeface="Palatino Linotype" pitchFamily="18" charset="0"/>
              </a:rPr>
              <a:t>AgRg</a:t>
            </a:r>
            <a:r>
              <a:rPr lang="pt-BR" sz="1600" dirty="0" smtClean="0">
                <a:latin typeface="Palatino Linotype" pitchFamily="18" charset="0"/>
              </a:rPr>
              <a:t> no </a:t>
            </a:r>
            <a:r>
              <a:rPr lang="pt-BR" sz="1600" dirty="0" err="1" smtClean="0">
                <a:latin typeface="Palatino Linotype" pitchFamily="18" charset="0"/>
              </a:rPr>
              <a:t>AgRg</a:t>
            </a:r>
            <a:r>
              <a:rPr lang="pt-BR" sz="1600" dirty="0" smtClean="0">
                <a:latin typeface="Palatino Linotype" pitchFamily="18" charset="0"/>
              </a:rPr>
              <a:t> no RMS 33100/DF, Rel. Ministra ELIANA CALMON, Segunda Turma, j. 7/5/2013, </a:t>
            </a:r>
            <a:r>
              <a:rPr lang="pt-BR" sz="1600" dirty="0" err="1" smtClean="0">
                <a:latin typeface="Palatino Linotype" pitchFamily="18" charset="0"/>
              </a:rPr>
              <a:t>DJe</a:t>
            </a:r>
            <a:r>
              <a:rPr lang="pt-BR" sz="1600" dirty="0" smtClean="0">
                <a:latin typeface="Palatino Linotype" pitchFamily="18" charset="0"/>
              </a:rPr>
              <a:t> 15/5/2013; RMS 33.170/DF, Rel. Ministro MAURO CAMPBELL MARQUES, Rel. p/ Acórdão Ministro CESAR ASFOR ROCHA, Segunda Turma, j. 15/5/2012, </a:t>
            </a:r>
            <a:r>
              <a:rPr lang="pt-BR" sz="1600" dirty="0" err="1" smtClean="0">
                <a:latin typeface="Palatino Linotype" pitchFamily="18" charset="0"/>
              </a:rPr>
              <a:t>DJe</a:t>
            </a:r>
            <a:r>
              <a:rPr lang="pt-BR" sz="1600" dirty="0" smtClean="0">
                <a:latin typeface="Palatino Linotype" pitchFamily="18" charset="0"/>
              </a:rPr>
              <a:t> 7/8/2012; RMS 38.682/ES, Rel. Ministro HERMAN BENJAMIN, Segunda Turma, j. 18/10/2012, </a:t>
            </a:r>
            <a:r>
              <a:rPr lang="pt-BR" sz="1600" dirty="0" err="1" smtClean="0">
                <a:latin typeface="Palatino Linotype" pitchFamily="18" charset="0"/>
              </a:rPr>
              <a:t>DJe</a:t>
            </a:r>
            <a:r>
              <a:rPr lang="pt-BR" sz="1600" dirty="0" smtClean="0">
                <a:latin typeface="Palatino Linotype" pitchFamily="18" charset="0"/>
              </a:rPr>
              <a:t> 5/11/2012.</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pPr algn="ctr"/>
            <a:r>
              <a:rPr lang="pt-BR" dirty="0" err="1" smtClean="0"/>
              <a:t>Desaposentação</a:t>
            </a:r>
            <a:r>
              <a:rPr lang="pt-BR" dirty="0" smtClean="0"/>
              <a:t> no regime próprio</a:t>
            </a:r>
            <a:endParaRPr lang="pt-BR" dirty="0"/>
          </a:p>
        </p:txBody>
      </p:sp>
      <p:sp>
        <p:nvSpPr>
          <p:cNvPr id="3" name="Subtítulo 2"/>
          <p:cNvSpPr>
            <a:spLocks noGrp="1"/>
          </p:cNvSpPr>
          <p:nvPr>
            <p:ph type="subTitle" idx="1"/>
          </p:nvPr>
        </p:nvSpPr>
        <p:spPr/>
        <p:txBody>
          <a:bodyPr>
            <a:normAutofit/>
          </a:bodyPr>
          <a:lstStyle/>
          <a:p>
            <a:r>
              <a:rPr lang="pt-BR" sz="100" dirty="0" smtClean="0"/>
              <a:t>.</a:t>
            </a:r>
            <a:endParaRPr lang="pt-BR" sz="100"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51520" y="332656"/>
            <a:ext cx="8568952" cy="5324535"/>
          </a:xfrm>
          <a:prstGeom prst="rect">
            <a:avLst/>
          </a:prstGeom>
          <a:noFill/>
        </p:spPr>
        <p:txBody>
          <a:bodyPr wrap="square" rtlCol="0">
            <a:spAutoFit/>
          </a:bodyPr>
          <a:lstStyle/>
          <a:p>
            <a:pPr lvl="0" algn="just"/>
            <a:r>
              <a:rPr lang="pt-BR" sz="1600" b="1" dirty="0" smtClean="0">
                <a:latin typeface="Palatino Linotype" pitchFamily="18" charset="0"/>
              </a:rPr>
              <a:t>A doutrina de Fábio </a:t>
            </a:r>
            <a:r>
              <a:rPr lang="pt-BR" sz="1600" b="1" dirty="0" err="1" smtClean="0">
                <a:latin typeface="Palatino Linotype" pitchFamily="18" charset="0"/>
              </a:rPr>
              <a:t>Zambitte</a:t>
            </a:r>
            <a:r>
              <a:rPr lang="pt-BR" sz="1600" b="1" dirty="0" smtClean="0">
                <a:latin typeface="Palatino Linotype" pitchFamily="18" charset="0"/>
              </a:rPr>
              <a:t>:</a:t>
            </a:r>
          </a:p>
          <a:p>
            <a:pPr algn="just"/>
            <a:endParaRPr lang="pt-BR" sz="1400" dirty="0" smtClean="0">
              <a:latin typeface="Palatino Linotype" pitchFamily="18" charset="0"/>
            </a:endParaRPr>
          </a:p>
          <a:p>
            <a:pPr algn="just"/>
            <a:r>
              <a:rPr lang="pt-BR" sz="1400" dirty="0" smtClean="0">
                <a:latin typeface="Palatino Linotype" pitchFamily="18" charset="0"/>
              </a:rPr>
              <a:t>"A </a:t>
            </a:r>
            <a:r>
              <a:rPr lang="pt-BR" sz="1400" b="1" dirty="0" err="1" smtClean="0">
                <a:solidFill>
                  <a:srgbClr val="FF0000"/>
                </a:solidFill>
                <a:latin typeface="Palatino Linotype" pitchFamily="18" charset="0"/>
              </a:rPr>
              <a:t>desaposentação</a:t>
            </a:r>
            <a:r>
              <a:rPr lang="pt-BR" sz="1400" dirty="0" smtClean="0">
                <a:latin typeface="Palatino Linotype" pitchFamily="18" charset="0"/>
              </a:rPr>
              <a:t>, portanto, como conhecida no meio previdenciário, traduz-se na possibilidade do segurado </a:t>
            </a:r>
            <a:r>
              <a:rPr lang="pt-BR" sz="1400" b="1" dirty="0" smtClean="0">
                <a:solidFill>
                  <a:srgbClr val="FF0000"/>
                </a:solidFill>
                <a:latin typeface="Palatino Linotype" pitchFamily="18" charset="0"/>
              </a:rPr>
              <a:t>renunciar à aposentadoria com o propósito de obter benefício mais vantajoso</a:t>
            </a:r>
            <a:r>
              <a:rPr lang="pt-BR" sz="1400" dirty="0" smtClean="0">
                <a:latin typeface="Palatino Linotype" pitchFamily="18" charset="0"/>
              </a:rPr>
              <a:t>, no Regime Geral de Previdência Social ou em Regime Próprio de Previdência Social, mediante a utilização de seu tempo de contribuição. Ela é utilizada colimando a melhoria do status financeiro do aposentado." (</a:t>
            </a:r>
            <a:r>
              <a:rPr lang="x-none" sz="1400" smtClean="0">
                <a:latin typeface="Palatino Linotype" pitchFamily="18" charset="0"/>
              </a:rPr>
              <a:t>IBRAHIM, Fábio Zambitte. </a:t>
            </a:r>
            <a:r>
              <a:rPr lang="x-none" sz="1400" b="1" smtClean="0">
                <a:latin typeface="Palatino Linotype" pitchFamily="18" charset="0"/>
              </a:rPr>
              <a:t>Desaposentação</a:t>
            </a:r>
            <a:r>
              <a:rPr lang="x-none" sz="1400" smtClean="0">
                <a:latin typeface="Palatino Linotype" pitchFamily="18" charset="0"/>
              </a:rPr>
              <a:t>. 3. ed. Niterói: Ímpetus, 2009. p. </a:t>
            </a:r>
            <a:r>
              <a:rPr lang="pt-BR" sz="1400" dirty="0" smtClean="0">
                <a:latin typeface="Palatino Linotype" pitchFamily="18" charset="0"/>
              </a:rPr>
              <a:t>36.)</a:t>
            </a:r>
          </a:p>
          <a:p>
            <a:pPr algn="just"/>
            <a:endParaRPr lang="pt-BR" sz="1400" dirty="0" smtClean="0">
              <a:latin typeface="Palatino Linotype" pitchFamily="18" charset="0"/>
            </a:endParaRPr>
          </a:p>
          <a:p>
            <a:pPr algn="just"/>
            <a:r>
              <a:rPr lang="pt-BR" sz="1400" b="1" dirty="0" smtClean="0">
                <a:latin typeface="Palatino Linotype" pitchFamily="18" charset="0"/>
              </a:rPr>
              <a:t>Atenção:</a:t>
            </a:r>
            <a:r>
              <a:rPr lang="pt-BR" sz="1400" dirty="0" smtClean="0">
                <a:latin typeface="Palatino Linotype" pitchFamily="18" charset="0"/>
              </a:rPr>
              <a:t> a </a:t>
            </a:r>
            <a:r>
              <a:rPr lang="pt-BR" sz="1400" dirty="0" err="1" smtClean="0">
                <a:latin typeface="Palatino Linotype" pitchFamily="18" charset="0"/>
              </a:rPr>
              <a:t>desaposentação</a:t>
            </a:r>
            <a:r>
              <a:rPr lang="pt-BR" sz="1400" dirty="0" smtClean="0">
                <a:latin typeface="Palatino Linotype" pitchFamily="18" charset="0"/>
              </a:rPr>
              <a:t>, como forma de renúncia a aposentadoria com consequente retorno a atividade, é inviável na administração pública. </a:t>
            </a:r>
          </a:p>
          <a:p>
            <a:pPr algn="just"/>
            <a:endParaRPr lang="pt-BR" sz="1400" dirty="0" smtClean="0">
              <a:latin typeface="Palatino Linotype" pitchFamily="18" charset="0"/>
            </a:endParaRPr>
          </a:p>
          <a:p>
            <a:pPr algn="just"/>
            <a:r>
              <a:rPr lang="pt-BR" sz="1600" b="1" dirty="0" smtClean="0">
                <a:latin typeface="Palatino Linotype" pitchFamily="18" charset="0"/>
              </a:rPr>
              <a:t>O vínculo do servidor advém de aprovação em concurso público:</a:t>
            </a:r>
          </a:p>
          <a:p>
            <a:pPr algn="just"/>
            <a:endParaRPr lang="pt-BR" sz="1400" dirty="0" smtClean="0">
              <a:latin typeface="Palatino Linotype" pitchFamily="18" charset="0"/>
            </a:endParaRPr>
          </a:p>
          <a:p>
            <a:pPr algn="just"/>
            <a:r>
              <a:rPr lang="pt-BR" sz="1400" dirty="0" smtClean="0">
                <a:latin typeface="Palatino Linotype" pitchFamily="18" charset="0"/>
              </a:rPr>
              <a:t>CR/88. Art. 37. A administração pública direta e indireta de qualquer dos Poderes da União, dos Estados, do Distrito Federal e dos Municípios obedecerá aos princípios de legalidade, impessoalidade, moralidade, publicidade e eficiência e, também, ao seguinte: </a:t>
            </a:r>
            <a:r>
              <a:rPr lang="pt-BR" sz="1400" b="1" dirty="0" smtClean="0">
                <a:solidFill>
                  <a:srgbClr val="FF0000"/>
                </a:solidFill>
                <a:latin typeface="Palatino Linotype" pitchFamily="18" charset="0"/>
              </a:rPr>
              <a:t>II - a investidura em cargo ou emprego público depende de aprovação prévia em concurso público</a:t>
            </a:r>
            <a:r>
              <a:rPr lang="pt-BR" sz="1400" dirty="0" smtClean="0">
                <a:solidFill>
                  <a:srgbClr val="FF0000"/>
                </a:solidFill>
                <a:latin typeface="Palatino Linotype" pitchFamily="18" charset="0"/>
              </a:rPr>
              <a:t> </a:t>
            </a:r>
            <a:r>
              <a:rPr lang="pt-BR" sz="1400" dirty="0" smtClean="0">
                <a:latin typeface="Palatino Linotype" pitchFamily="18" charset="0"/>
              </a:rPr>
              <a:t>de provas ou de provas e títulos, de acordo com a natureza e a complexidade do cargo ou emprego, na forma prevista em lei, ressalvadas as nomeações para cargo em comissão declarado em lei de livre nomeação e exoneração;</a:t>
            </a:r>
          </a:p>
          <a:p>
            <a:pPr algn="just"/>
            <a:r>
              <a:rPr lang="pt-BR" sz="1400" dirty="0" smtClean="0">
                <a:latin typeface="Palatino Linotype" pitchFamily="18" charset="0"/>
              </a:rPr>
              <a:t>ADTC. Art. 19. Os servidores públicos civis da União, dos Estados, do Distrito Federal e dos Municípios, da administração direta, autárquica e das fundações públicas, </a:t>
            </a:r>
            <a:r>
              <a:rPr lang="pt-BR" sz="1400" b="1" dirty="0" smtClean="0">
                <a:solidFill>
                  <a:srgbClr val="FF0000"/>
                </a:solidFill>
                <a:latin typeface="Palatino Linotype" pitchFamily="18" charset="0"/>
              </a:rPr>
              <a:t>em exercício na data da promulgação da Constituição, há pelo menos cinco anos continuados</a:t>
            </a:r>
            <a:r>
              <a:rPr lang="pt-BR" sz="1400" dirty="0" smtClean="0">
                <a:latin typeface="Palatino Linotype" pitchFamily="18" charset="0"/>
              </a:rPr>
              <a:t>, e que não tenham sido admitidos na forma regulada no art. 37, da Constituição, </a:t>
            </a:r>
            <a:r>
              <a:rPr lang="pt-BR" sz="1400" b="1" dirty="0" smtClean="0">
                <a:solidFill>
                  <a:srgbClr val="FF0000"/>
                </a:solidFill>
                <a:latin typeface="Palatino Linotype" pitchFamily="18" charset="0"/>
              </a:rPr>
              <a:t>são considerados estáveis no serviço público</a:t>
            </a:r>
            <a:r>
              <a:rPr lang="pt-BR" sz="1400" dirty="0" smtClean="0">
                <a:solidFill>
                  <a:srgbClr val="FF0000"/>
                </a:solidFill>
                <a:latin typeface="Palatino Linotype" pitchFamily="18" charset="0"/>
              </a:rPr>
              <a:t>.</a:t>
            </a:r>
          </a:p>
          <a:p>
            <a:pPr algn="just"/>
            <a:endParaRPr lang="pt-BR" sz="1400" dirty="0">
              <a:latin typeface="Palatino Linotype" pitchFamily="18"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79512" y="260648"/>
            <a:ext cx="8784976" cy="4832092"/>
          </a:xfrm>
          <a:prstGeom prst="rect">
            <a:avLst/>
          </a:prstGeom>
          <a:noFill/>
        </p:spPr>
        <p:txBody>
          <a:bodyPr wrap="square" rtlCol="0">
            <a:spAutoFit/>
          </a:bodyPr>
          <a:lstStyle/>
          <a:p>
            <a:pPr algn="just"/>
            <a:r>
              <a:rPr lang="pt-BR" sz="1400" dirty="0" smtClean="0">
                <a:latin typeface="Palatino Linotype" pitchFamily="18" charset="0"/>
              </a:rPr>
              <a:t>“Os cargos de provimento efetivo são predispostos a receberem ocupantes em caráter definitivo, isto é, com fixidez. Constituem-se na torrencial maioria dos cargos públicos e são providos por concurso público de provas ou de provas e títulos”. </a:t>
            </a:r>
            <a:r>
              <a:rPr lang="x-none" sz="1400" smtClean="0">
                <a:latin typeface="Palatino Linotype" pitchFamily="18" charset="0"/>
              </a:rPr>
              <a:t>BANDEIRA DE MELLO, Celso Antônio. </a:t>
            </a:r>
            <a:r>
              <a:rPr lang="x-none" sz="1400" b="1" smtClean="0">
                <a:latin typeface="Palatino Linotype" pitchFamily="18" charset="0"/>
              </a:rPr>
              <a:t>Curso de direito administrativo</a:t>
            </a:r>
            <a:r>
              <a:rPr lang="x-none" sz="1400" smtClean="0">
                <a:latin typeface="Palatino Linotype" pitchFamily="18" charset="0"/>
              </a:rPr>
              <a:t>. 20. ed. São Paulo: Malheiros, 2006, p. 280</a:t>
            </a:r>
            <a:r>
              <a:rPr lang="pt-BR" sz="1400" dirty="0" smtClean="0">
                <a:latin typeface="Palatino Linotype" pitchFamily="18" charset="0"/>
              </a:rPr>
              <a:t>.</a:t>
            </a:r>
          </a:p>
          <a:p>
            <a:pPr algn="just"/>
            <a:endParaRPr lang="pt-BR" sz="1400" dirty="0" smtClean="0">
              <a:latin typeface="Palatino Linotype" pitchFamily="18" charset="0"/>
            </a:endParaRPr>
          </a:p>
          <a:p>
            <a:pPr algn="just"/>
            <a:r>
              <a:rPr lang="pt-BR" sz="1400" dirty="0" smtClean="0">
                <a:latin typeface="Palatino Linotype" pitchFamily="18" charset="0"/>
              </a:rPr>
              <a:t>"Em razão do art. 37, II, da CF, qualquer investidura em carreira diversa daquela em que o servidor ingressou por concurso é, hoje, vedada. Acrescente-se que </a:t>
            </a:r>
            <a:r>
              <a:rPr lang="pt-BR" sz="1400" b="1" dirty="0" smtClean="0">
                <a:solidFill>
                  <a:srgbClr val="FF0000"/>
                </a:solidFill>
                <a:latin typeface="Palatino Linotype" pitchFamily="18" charset="0"/>
              </a:rPr>
              <a:t>a única reinvestidura permitida sem concurso é a reintegração</a:t>
            </a:r>
            <a:r>
              <a:rPr lang="pt-BR" sz="1400" dirty="0" smtClean="0">
                <a:latin typeface="Palatino Linotype" pitchFamily="18" charset="0"/>
              </a:rPr>
              <a:t>, decorrente da ilegalidade do ato de demissão." (</a:t>
            </a:r>
            <a:r>
              <a:rPr lang="x-none" sz="1400" smtClean="0">
                <a:latin typeface="Palatino Linotype" pitchFamily="18" charset="0"/>
              </a:rPr>
              <a:t>MEIRELLES, Hely Lopes. Direito administrativo brasileiro. 29 ed. São Paulo: Malheiros, 2004, p. 402</a:t>
            </a:r>
            <a:r>
              <a:rPr lang="pt-BR" sz="1400" dirty="0" smtClean="0">
                <a:latin typeface="Palatino Linotype" pitchFamily="18" charset="0"/>
              </a:rPr>
              <a:t>.)</a:t>
            </a:r>
          </a:p>
          <a:p>
            <a:pPr algn="just"/>
            <a:endParaRPr lang="pt-BR" sz="1400" dirty="0" smtClean="0">
              <a:latin typeface="Palatino Linotype" pitchFamily="18" charset="0"/>
            </a:endParaRPr>
          </a:p>
          <a:p>
            <a:pPr algn="just"/>
            <a:r>
              <a:rPr lang="pt-BR" sz="1400" dirty="0" smtClean="0">
                <a:latin typeface="Palatino Linotype" pitchFamily="18" charset="0"/>
              </a:rPr>
              <a:t>“50. De acordo com a Lei nº 8.112, que dispôs sobre o regime jurídico único dos servidores públicos civis da União, só cabe reversão na hipótese de não subsistirem as razões de incapacitação por motivo de saúde que ditaram a aposentadoria. É lógico, todavia, que caberá igualmente impô-la se a </a:t>
            </a:r>
            <a:r>
              <a:rPr lang="pt-BR" sz="1400" dirty="0" err="1" smtClean="0">
                <a:latin typeface="Palatino Linotype" pitchFamily="18" charset="0"/>
              </a:rPr>
              <a:t>aposentação</a:t>
            </a:r>
            <a:r>
              <a:rPr lang="pt-BR" sz="1400" dirty="0" smtClean="0">
                <a:latin typeface="Palatino Linotype" pitchFamily="18" charset="0"/>
              </a:rPr>
              <a:t> foi irregular. Entretanto, </a:t>
            </a:r>
            <a:r>
              <a:rPr lang="pt-BR" sz="1400" b="1" dirty="0" smtClean="0">
                <a:solidFill>
                  <a:srgbClr val="FF0000"/>
                </a:solidFill>
                <a:latin typeface="Palatino Linotype" pitchFamily="18" charset="0"/>
              </a:rPr>
              <a:t>o que não se admitirá é a reversão fundada apenas em pedido de aposentado por tempo de serviço que, ulteriormente, se arrependa da jubilação e queira retornar ao serviço ativo</a:t>
            </a:r>
            <a:r>
              <a:rPr lang="pt-BR" sz="1400" dirty="0" smtClean="0">
                <a:solidFill>
                  <a:srgbClr val="FF0000"/>
                </a:solidFill>
                <a:latin typeface="Palatino Linotype" pitchFamily="18" charset="0"/>
              </a:rPr>
              <a:t>.” </a:t>
            </a:r>
            <a:r>
              <a:rPr lang="pt-BR" sz="1400" dirty="0" smtClean="0">
                <a:latin typeface="Palatino Linotype" pitchFamily="18" charset="0"/>
              </a:rPr>
              <a:t>(MELLO, Celso Antonio Bandeira de. Regime dos servidores da administração direta e indireta: (direitos e deveres). 3. ed. rev. atual. e </a:t>
            </a:r>
            <a:r>
              <a:rPr lang="pt-BR" sz="1400" dirty="0" err="1" smtClean="0">
                <a:latin typeface="Palatino Linotype" pitchFamily="18" charset="0"/>
              </a:rPr>
              <a:t>ampl</a:t>
            </a:r>
            <a:r>
              <a:rPr lang="pt-BR" sz="1400" dirty="0" smtClean="0">
                <a:latin typeface="Palatino Linotype" pitchFamily="18" charset="0"/>
              </a:rPr>
              <a:t>. São Paulo : Malheiros, 1995. p. 40.)</a:t>
            </a:r>
          </a:p>
          <a:p>
            <a:endParaRPr lang="pt-BR" sz="1400" dirty="0" smtClean="0"/>
          </a:p>
          <a:p>
            <a:pPr algn="just"/>
            <a:r>
              <a:rPr lang="pt-BR" sz="1400" dirty="0" smtClean="0">
                <a:latin typeface="Palatino Linotype" pitchFamily="18" charset="0"/>
              </a:rPr>
              <a:t>"A aposentadoria é ato administrativo unilateral que constitui a relação jurídica de inatividade, assegurando a percepção vitalícia de proventos em valor determinado, com cunho declaratório ou constitutivo da </a:t>
            </a:r>
            <a:r>
              <a:rPr lang="pt-BR" sz="1400" b="1" dirty="0" smtClean="0">
                <a:solidFill>
                  <a:srgbClr val="FF0000"/>
                </a:solidFill>
                <a:latin typeface="Palatino Linotype" pitchFamily="18" charset="0"/>
              </a:rPr>
              <a:t>extinção do vínculo jurídico entre o Estado e o servidor</a:t>
            </a:r>
            <a:r>
              <a:rPr lang="pt-BR" sz="1400" dirty="0" smtClean="0">
                <a:solidFill>
                  <a:srgbClr val="FF0000"/>
                </a:solidFill>
                <a:latin typeface="Palatino Linotype" pitchFamily="18" charset="0"/>
              </a:rPr>
              <a:t>.</a:t>
            </a:r>
            <a:r>
              <a:rPr lang="pt-BR" sz="1400" dirty="0" smtClean="0">
                <a:latin typeface="Palatino Linotype" pitchFamily="18" charset="0"/>
              </a:rPr>
              <a:t>" (</a:t>
            </a:r>
            <a:r>
              <a:rPr lang="x-none" sz="1400" smtClean="0">
                <a:latin typeface="Palatino Linotype" pitchFamily="18" charset="0"/>
              </a:rPr>
              <a:t>JUSTEN FILHO, Marçal. Curso de direito administrativo. 4 ed. São Paulo: Saraiva, 2009, p. 811.</a:t>
            </a:r>
            <a:r>
              <a:rPr lang="pt-BR" sz="1400" dirty="0" smtClean="0">
                <a:latin typeface="Palatino Linotype" pitchFamily="18" charset="0"/>
              </a:rPr>
              <a:t>)</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so">
  <a:themeElements>
    <a:clrScheme name="Concurso">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so">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so">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3480</TotalTime>
  <Words>25201</Words>
  <Application>Microsoft Office PowerPoint</Application>
  <PresentationFormat>Apresentação na tela (4:3)</PresentationFormat>
  <Paragraphs>1512</Paragraphs>
  <Slides>193</Slides>
  <Notes>2</Notes>
  <HiddenSlides>0</HiddenSlides>
  <MMClips>0</MMClips>
  <ScaleCrop>false</ScaleCrop>
  <HeadingPairs>
    <vt:vector size="4" baseType="variant">
      <vt:variant>
        <vt:lpstr>Tema</vt:lpstr>
      </vt:variant>
      <vt:variant>
        <vt:i4>1</vt:i4>
      </vt:variant>
      <vt:variant>
        <vt:lpstr>Títulos de slides</vt:lpstr>
      </vt:variant>
      <vt:variant>
        <vt:i4>193</vt:i4>
      </vt:variant>
    </vt:vector>
  </HeadingPairs>
  <TitlesOfParts>
    <vt:vector size="194" baseType="lpstr">
      <vt:lpstr>Concurso</vt:lpstr>
      <vt:lpstr>   Direito Previdenciário: Benefícios e principais regras</vt:lpstr>
      <vt:lpstr>NOÇÕES DE REGIME PRÓPRIO DE PREVIDÊNCIA SOCIAL</vt:lpstr>
      <vt:lpstr>Slide 3</vt:lpstr>
      <vt:lpstr>Benefícios do Regime Próprio de Previdência Social</vt:lpstr>
      <vt:lpstr>Slide 5</vt:lpstr>
      <vt:lpstr>Slide 6</vt:lpstr>
      <vt:lpstr>Slide 7</vt:lpstr>
      <vt:lpstr>LEGISLAÇÃO</vt:lpstr>
      <vt:lpstr>Slide 9</vt:lpstr>
      <vt:lpstr>Slide 10</vt:lpstr>
      <vt:lpstr>Slide 11</vt:lpstr>
      <vt:lpstr>Slide 12</vt:lpstr>
      <vt:lpstr>Regras Constitucionais</vt:lpstr>
      <vt:lpstr>REGRAS PERMANENTES </vt:lpstr>
      <vt:lpstr>Slide 15</vt:lpstr>
      <vt:lpstr>Slide 16</vt:lpstr>
      <vt:lpstr>Slide 17</vt:lpstr>
      <vt:lpstr>Slide 18</vt:lpstr>
      <vt:lpstr> APOSENTADORIAS VOLUNTÁRIAS  (art. 40, § 1º, inciso III, alíneas “a” e “b” da Constituição Federal, com redação da EC nº 41/2003)    Aplicáveis aos servidores titulares de cargos efetivos da União dos Estados, dos Estados, do Distrito Federal e dos Municípios, incluídas suas autarquias e fundações, que ingressaram no serviço público a partir de 01/01/2004, ou àqueles que não optaram pelas regras dos art. 2º e 6º da EC 41/03 ou do art. 3º da EC 47/04  </vt:lpstr>
      <vt:lpstr>Slide 20</vt:lpstr>
      <vt:lpstr>Slide 21</vt:lpstr>
      <vt:lpstr>REGRAS DE TRANSIÇÃO </vt:lpstr>
      <vt:lpstr>Slide 23</vt:lpstr>
      <vt:lpstr>Slide 24</vt:lpstr>
      <vt:lpstr>APOSENTADORIA VOLUNTÁRIA  (art. 2º da EC 41/2003)</vt:lpstr>
      <vt:lpstr>Slide 26</vt:lpstr>
      <vt:lpstr>Continuação</vt:lpstr>
      <vt:lpstr>Slide 28</vt:lpstr>
      <vt:lpstr>Slide 29</vt:lpstr>
      <vt:lpstr>APOSENTADORIA VOLUNTÁRIA  (Art. 6º da EC 41/03)</vt:lpstr>
      <vt:lpstr>Slide 31</vt:lpstr>
      <vt:lpstr>APOSENTADORIA VOLUNTÁRIA  (art. 3º da EC 47/05)    </vt:lpstr>
      <vt:lpstr>Slide 33</vt:lpstr>
      <vt:lpstr>APOSENTADORIA PROFESSOR</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Conversão de tempo especial em tempo comum no regime próprio</vt:lpstr>
      <vt:lpstr>Slide 57</vt:lpstr>
      <vt:lpstr>Slide 58</vt:lpstr>
      <vt:lpstr>Slide 59</vt:lpstr>
      <vt:lpstr>Slide 60</vt:lpstr>
      <vt:lpstr>Slide 61</vt:lpstr>
      <vt:lpstr>PENSÕES</vt:lpstr>
      <vt:lpstr>Slide 63</vt:lpstr>
      <vt:lpstr>Slide 64</vt:lpstr>
      <vt:lpstr>Tempo de serviço, ficto e de contribuição</vt:lpstr>
      <vt:lpstr>Slide 66</vt:lpstr>
      <vt:lpstr>  Tempo de exercício no serviço público, no cargo efetivo, na carreira e magistério</vt:lpstr>
      <vt:lpstr>Slide 68</vt:lpstr>
      <vt:lpstr>Slide 69</vt:lpstr>
      <vt:lpstr>Slide 70</vt:lpstr>
      <vt:lpstr>Slide 71</vt:lpstr>
      <vt:lpstr>Contribuição previdenciária de doença incapacitante, graves e incuráveis</vt:lpstr>
      <vt:lpstr>Slide 73</vt:lpstr>
      <vt:lpstr>Slide 74</vt:lpstr>
      <vt:lpstr>Slide 75</vt:lpstr>
      <vt:lpstr>Abono de permanência</vt:lpstr>
      <vt:lpstr>Slide 77</vt:lpstr>
      <vt:lpstr>Slide 78</vt:lpstr>
      <vt:lpstr>Slide 79</vt:lpstr>
      <vt:lpstr>PRINCÍPIO DA SOLIDARIEDADE</vt:lpstr>
      <vt:lpstr>Slide 81</vt:lpstr>
      <vt:lpstr>Slide 82</vt:lpstr>
      <vt:lpstr>Slide 83</vt:lpstr>
      <vt:lpstr>Verbas incorporáveis e não incorporáveis aos proventos e Limite remuneratório constitucional.</vt:lpstr>
      <vt:lpstr>Slide 85</vt:lpstr>
      <vt:lpstr>Slide 86</vt:lpstr>
      <vt:lpstr>Slide 87</vt:lpstr>
      <vt:lpstr>Slide 88</vt:lpstr>
      <vt:lpstr>Slide 89</vt:lpstr>
      <vt:lpstr>Slide 90</vt:lpstr>
      <vt:lpstr>Slide 91</vt:lpstr>
      <vt:lpstr>Slide 92</vt:lpstr>
      <vt:lpstr>Acumulação de cargos e de benefícios previdenciários</vt:lpstr>
      <vt:lpstr>Slide 94</vt:lpstr>
      <vt:lpstr>Slide 95</vt:lpstr>
      <vt:lpstr>Slide 96</vt:lpstr>
      <vt:lpstr>Desaposentação no regime próprio</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NOÇÕES DE REGIME GERAL DE PREVIDÊNCIA SOCIAL</vt:lpstr>
      <vt:lpstr>Slide 117</vt:lpstr>
      <vt:lpstr>Slide 118</vt:lpstr>
      <vt:lpstr>Slide 119</vt:lpstr>
      <vt:lpstr>Slide 120</vt:lpstr>
      <vt:lpstr>Slide 121</vt:lpstr>
      <vt:lpstr>Slide 122</vt:lpstr>
      <vt:lpstr>Slide 123</vt:lpstr>
      <vt:lpstr>Slide 124</vt:lpstr>
      <vt:lpstr>Slide 125</vt:lpstr>
      <vt:lpstr>Slide 126</vt:lpstr>
      <vt:lpstr>Cálculo do Valor dos Benefícios no RGPS </vt:lpstr>
      <vt:lpstr>Slide 128</vt:lpstr>
      <vt:lpstr>Slide 129</vt:lpstr>
      <vt:lpstr>Slide 130</vt:lpstr>
      <vt:lpstr>Slide 131</vt:lpstr>
      <vt:lpstr>Slide 132</vt:lpstr>
      <vt:lpstr>Slide 133</vt:lpstr>
      <vt:lpstr>Slide 134</vt:lpstr>
      <vt:lpstr>Slide 135</vt:lpstr>
      <vt:lpstr>Pensão no RGPS</vt:lpstr>
      <vt:lpstr>Slide 137</vt:lpstr>
      <vt:lpstr>Slide 138</vt:lpstr>
      <vt:lpstr>Slide 139</vt:lpstr>
      <vt:lpstr>Conversão de tempo especial em tempo comum no regime geral</vt:lpstr>
      <vt:lpstr>Slide 141</vt:lpstr>
      <vt:lpstr>Slide 142</vt:lpstr>
      <vt:lpstr>Desaposentação no regime geral</vt:lpstr>
      <vt:lpstr>Slide 144</vt:lpstr>
      <vt:lpstr>Slide 145</vt:lpstr>
      <vt:lpstr>Noções de Expurgos inflacionários</vt:lpstr>
      <vt:lpstr>Slide 147</vt:lpstr>
      <vt:lpstr>Slide 148</vt:lpstr>
      <vt:lpstr>Slide 149</vt:lpstr>
      <vt:lpstr>Slide 150</vt:lpstr>
      <vt:lpstr>Slide 151</vt:lpstr>
      <vt:lpstr>Slide 152</vt:lpstr>
      <vt:lpstr>Slide 153</vt:lpstr>
      <vt:lpstr>Slide 154</vt:lpstr>
      <vt:lpstr>Slide 155</vt:lpstr>
      <vt:lpstr>Slide 156</vt:lpstr>
      <vt:lpstr>Slide 157</vt:lpstr>
      <vt:lpstr>Slide 158</vt:lpstr>
      <vt:lpstr>Slide 159</vt:lpstr>
      <vt:lpstr>Slide 160</vt:lpstr>
      <vt:lpstr>Slide 161</vt:lpstr>
      <vt:lpstr>Slide 162</vt:lpstr>
      <vt:lpstr>Slide 163</vt:lpstr>
      <vt:lpstr>Slide 164</vt:lpstr>
      <vt:lpstr>Slide 165</vt:lpstr>
      <vt:lpstr>Slide 166</vt:lpstr>
      <vt:lpstr>Slide 167</vt:lpstr>
      <vt:lpstr>ENTENDIMENTO JURISPRUDENCIAL</vt:lpstr>
      <vt:lpstr>Slide 169</vt:lpstr>
      <vt:lpstr>Slide 170</vt:lpstr>
      <vt:lpstr>Slide 171</vt:lpstr>
      <vt:lpstr>Slide 172</vt:lpstr>
      <vt:lpstr>Slide 173</vt:lpstr>
      <vt:lpstr>Slide 174</vt:lpstr>
      <vt:lpstr>Slide 175</vt:lpstr>
      <vt:lpstr>Slide 176</vt:lpstr>
      <vt:lpstr>Slide 177</vt:lpstr>
      <vt:lpstr>Slide 178</vt:lpstr>
      <vt:lpstr>Slide 179</vt:lpstr>
      <vt:lpstr>Slide 180</vt:lpstr>
      <vt:lpstr>Slide 181</vt:lpstr>
      <vt:lpstr>Slide 182</vt:lpstr>
      <vt:lpstr>Slide 183</vt:lpstr>
      <vt:lpstr>Slide 184</vt:lpstr>
      <vt:lpstr>Slide 185</vt:lpstr>
      <vt:lpstr>Slide 186</vt:lpstr>
      <vt:lpstr>Slide 187</vt:lpstr>
      <vt:lpstr>Slide 188</vt:lpstr>
      <vt:lpstr>Slide 189</vt:lpstr>
      <vt:lpstr>Slide 190</vt:lpstr>
      <vt:lpstr>Slide 191</vt:lpstr>
      <vt:lpstr>Slide 192</vt:lpstr>
      <vt:lpstr>Slide 193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Thiago Alencar</dc:creator>
  <cp:lastModifiedBy>300034299</cp:lastModifiedBy>
  <cp:revision>1351</cp:revision>
  <dcterms:created xsi:type="dcterms:W3CDTF">2014-07-12T22:23:00Z</dcterms:created>
  <dcterms:modified xsi:type="dcterms:W3CDTF">2016-04-28T13:25:40Z</dcterms:modified>
</cp:coreProperties>
</file>