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3" r:id="rId2"/>
    <p:sldId id="256" r:id="rId3"/>
    <p:sldId id="265" r:id="rId4"/>
    <p:sldId id="264" r:id="rId5"/>
    <p:sldId id="270" r:id="rId6"/>
    <p:sldId id="266" r:id="rId7"/>
    <p:sldId id="260" r:id="rId8"/>
    <p:sldId id="257" r:id="rId9"/>
    <p:sldId id="267" r:id="rId10"/>
    <p:sldId id="294" r:id="rId11"/>
    <p:sldId id="298" r:id="rId12"/>
    <p:sldId id="272" r:id="rId13"/>
    <p:sldId id="274" r:id="rId14"/>
    <p:sldId id="273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7" r:id="rId32"/>
    <p:sldId id="299" r:id="rId33"/>
    <p:sldId id="300" r:id="rId34"/>
    <p:sldId id="301" r:id="rId35"/>
    <p:sldId id="293" r:id="rId36"/>
    <p:sldId id="286" r:id="rId37"/>
    <p:sldId id="28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89913-C3E1-4234-946D-8D887D485C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4AE9A5-4B08-4D89-8F0D-8F7B505E241B}">
      <dgm:prSet phldrT="[Texto]"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Posse</a:t>
          </a:r>
          <a:endParaRPr lang="pt-BR" dirty="0">
            <a:solidFill>
              <a:schemeClr val="tx2"/>
            </a:solidFill>
          </a:endParaRPr>
        </a:p>
      </dgm:t>
    </dgm:pt>
    <dgm:pt modelId="{4DFE3113-9667-45E9-AE78-A7D54335B79D}" type="parTrans" cxnId="{BBCDFB9D-E4D8-49CE-ADFF-44AB6C0CE4A2}">
      <dgm:prSet/>
      <dgm:spPr/>
      <dgm:t>
        <a:bodyPr/>
        <a:lstStyle/>
        <a:p>
          <a:endParaRPr lang="pt-BR"/>
        </a:p>
      </dgm:t>
    </dgm:pt>
    <dgm:pt modelId="{10CB3693-61C1-4757-8839-37CBF7C266DC}" type="sibTrans" cxnId="{BBCDFB9D-E4D8-49CE-ADFF-44AB6C0CE4A2}">
      <dgm:prSet/>
      <dgm:spPr/>
      <dgm:t>
        <a:bodyPr/>
        <a:lstStyle/>
        <a:p>
          <a:endParaRPr lang="pt-BR"/>
        </a:p>
      </dgm:t>
    </dgm:pt>
    <dgm:pt modelId="{221E7C4E-94D9-431E-9EE1-065811136B11}">
      <dgm:prSet phldrT="[Texto]"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Evolução Carreira</a:t>
          </a:r>
          <a:endParaRPr lang="pt-BR" dirty="0">
            <a:solidFill>
              <a:schemeClr val="tx2"/>
            </a:solidFill>
          </a:endParaRPr>
        </a:p>
      </dgm:t>
    </dgm:pt>
    <dgm:pt modelId="{901563DD-960E-49A2-A675-2EB887D218ED}" type="parTrans" cxnId="{5E52C32B-7BCD-43A8-B6FA-AAB22DE208B0}">
      <dgm:prSet/>
      <dgm:spPr/>
      <dgm:t>
        <a:bodyPr/>
        <a:lstStyle/>
        <a:p>
          <a:endParaRPr lang="pt-BR"/>
        </a:p>
      </dgm:t>
    </dgm:pt>
    <dgm:pt modelId="{A8A38703-E23A-4034-B3F9-B8F23D8619DF}" type="sibTrans" cxnId="{5E52C32B-7BCD-43A8-B6FA-AAB22DE208B0}">
      <dgm:prSet/>
      <dgm:spPr/>
      <dgm:t>
        <a:bodyPr/>
        <a:lstStyle/>
        <a:p>
          <a:endParaRPr lang="pt-BR"/>
        </a:p>
      </dgm:t>
    </dgm:pt>
    <dgm:pt modelId="{245581B3-2609-444B-9337-A641EA414DF2}">
      <dgm:prSet phldrT="[Texto]"/>
      <dgm:spPr/>
      <dgm:t>
        <a:bodyPr/>
        <a:lstStyle/>
        <a:p>
          <a:endParaRPr lang="pt-BR" dirty="0"/>
        </a:p>
      </dgm:t>
    </dgm:pt>
    <dgm:pt modelId="{99A37D1D-D544-477C-BF7A-69AC60AB8874}" type="parTrans" cxnId="{95156C29-5F6D-4C44-BF13-65CA1E6EF431}">
      <dgm:prSet/>
      <dgm:spPr/>
      <dgm:t>
        <a:bodyPr/>
        <a:lstStyle/>
        <a:p>
          <a:endParaRPr lang="pt-BR"/>
        </a:p>
      </dgm:t>
    </dgm:pt>
    <dgm:pt modelId="{4EBAC067-7266-4FBB-8CC3-55C1E022F5D1}" type="sibTrans" cxnId="{95156C29-5F6D-4C44-BF13-65CA1E6EF431}">
      <dgm:prSet/>
      <dgm:spPr/>
      <dgm:t>
        <a:bodyPr/>
        <a:lstStyle/>
        <a:p>
          <a:endParaRPr lang="pt-BR"/>
        </a:p>
      </dgm:t>
    </dgm:pt>
    <dgm:pt modelId="{7EE6D8F9-D166-4D1D-801D-363C07A823F6}">
      <dgm:prSet phldrT="[Texto]"/>
      <dgm:spPr/>
      <dgm:t>
        <a:bodyPr/>
        <a:lstStyle/>
        <a:p>
          <a:r>
            <a:rPr lang="pt-BR" dirty="0" smtClean="0"/>
            <a:t> </a:t>
          </a:r>
          <a:r>
            <a:rPr lang="pt-BR" dirty="0" smtClean="0">
              <a:solidFill>
                <a:schemeClr val="tx2"/>
              </a:solidFill>
            </a:rPr>
            <a:t>Cessão Licenças</a:t>
          </a:r>
          <a:endParaRPr lang="pt-BR" dirty="0">
            <a:solidFill>
              <a:schemeClr val="tx2"/>
            </a:solidFill>
          </a:endParaRPr>
        </a:p>
      </dgm:t>
    </dgm:pt>
    <dgm:pt modelId="{FDAA5FB8-428C-4CDD-B951-B7ECF5CB6C45}" type="parTrans" cxnId="{156633EE-3242-4C3F-ACB4-44F18E86832E}">
      <dgm:prSet/>
      <dgm:spPr/>
      <dgm:t>
        <a:bodyPr/>
        <a:lstStyle/>
        <a:p>
          <a:endParaRPr lang="pt-BR"/>
        </a:p>
      </dgm:t>
    </dgm:pt>
    <dgm:pt modelId="{A71F4A47-E8F9-41DC-8E81-4CCDA30EDB71}" type="sibTrans" cxnId="{156633EE-3242-4C3F-ACB4-44F18E86832E}">
      <dgm:prSet/>
      <dgm:spPr/>
      <dgm:t>
        <a:bodyPr/>
        <a:lstStyle/>
        <a:p>
          <a:endParaRPr lang="pt-BR"/>
        </a:p>
      </dgm:t>
    </dgm:pt>
    <dgm:pt modelId="{A49EFE03-AA69-424F-8C50-73BD174C1694}">
      <dgm:prSet phldrT="[Texto]"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Pensão</a:t>
          </a:r>
          <a:endParaRPr lang="pt-BR" dirty="0">
            <a:solidFill>
              <a:schemeClr val="tx2"/>
            </a:solidFill>
          </a:endParaRPr>
        </a:p>
      </dgm:t>
    </dgm:pt>
    <dgm:pt modelId="{0BF6E473-B8DC-40A8-B6CC-2F8388614614}" type="parTrans" cxnId="{9F11A98A-74A3-4892-94B7-B122D6419E73}">
      <dgm:prSet/>
      <dgm:spPr/>
      <dgm:t>
        <a:bodyPr/>
        <a:lstStyle/>
        <a:p>
          <a:endParaRPr lang="pt-BR"/>
        </a:p>
      </dgm:t>
    </dgm:pt>
    <dgm:pt modelId="{AF5052D8-612F-4054-87A5-351EBB0DFCF9}" type="sibTrans" cxnId="{9F11A98A-74A3-4892-94B7-B122D6419E73}">
      <dgm:prSet/>
      <dgm:spPr/>
      <dgm:t>
        <a:bodyPr/>
        <a:lstStyle/>
        <a:p>
          <a:endParaRPr lang="pt-BR"/>
        </a:p>
      </dgm:t>
    </dgm:pt>
    <dgm:pt modelId="{1D7BED56-6F77-49FC-A6AA-0622D5A747E8}">
      <dgm:prSet phldrT="[Texto]" custScaleY="18774" custLinFactNeighborX="-27945" custLinFactNeighborY="-60998"/>
      <dgm:spPr/>
      <dgm:t>
        <a:bodyPr/>
        <a:lstStyle/>
        <a:p>
          <a:endParaRPr lang="pt-BR" dirty="0"/>
        </a:p>
      </dgm:t>
    </dgm:pt>
    <dgm:pt modelId="{5B054844-5B97-45F1-9E63-2B02148DA4AE}" type="parTrans" cxnId="{ABAA3BE5-8C67-4046-9F62-593023B80AFA}">
      <dgm:prSet/>
      <dgm:spPr/>
      <dgm:t>
        <a:bodyPr/>
        <a:lstStyle/>
        <a:p>
          <a:endParaRPr lang="pt-BR"/>
        </a:p>
      </dgm:t>
    </dgm:pt>
    <dgm:pt modelId="{112A5C4D-B469-48C0-9A54-16BE4405023D}" type="sibTrans" cxnId="{ABAA3BE5-8C67-4046-9F62-593023B80AFA}">
      <dgm:prSet/>
      <dgm:spPr/>
      <dgm:t>
        <a:bodyPr/>
        <a:lstStyle/>
        <a:p>
          <a:endParaRPr lang="pt-BR"/>
        </a:p>
      </dgm:t>
    </dgm:pt>
    <dgm:pt modelId="{582895C7-E12C-424E-9BED-566F21E6DB24}">
      <dgm:prSet phldrT="[Texto]" custScaleY="18774" custLinFactNeighborX="-27945" custLinFactNeighborY="-60998"/>
      <dgm:spPr/>
      <dgm:t>
        <a:bodyPr/>
        <a:lstStyle/>
        <a:p>
          <a:endParaRPr lang="pt-BR" dirty="0"/>
        </a:p>
      </dgm:t>
    </dgm:pt>
    <dgm:pt modelId="{E10B079F-980A-4AC0-8254-36B2EC808D71}" type="parTrans" cxnId="{0AF8AA79-238F-4360-A302-9096150017BD}">
      <dgm:prSet/>
      <dgm:spPr/>
      <dgm:t>
        <a:bodyPr/>
        <a:lstStyle/>
        <a:p>
          <a:endParaRPr lang="pt-BR"/>
        </a:p>
      </dgm:t>
    </dgm:pt>
    <dgm:pt modelId="{BE7FE6B6-9039-4FF7-AAC5-8292D99F2C53}" type="sibTrans" cxnId="{0AF8AA79-238F-4360-A302-9096150017BD}">
      <dgm:prSet/>
      <dgm:spPr/>
      <dgm:t>
        <a:bodyPr/>
        <a:lstStyle/>
        <a:p>
          <a:endParaRPr lang="pt-BR"/>
        </a:p>
      </dgm:t>
    </dgm:pt>
    <dgm:pt modelId="{946B42C4-E415-4571-9A51-C0F1A81010D2}">
      <dgm:prSet phldrT="[Texto]"/>
      <dgm:spPr/>
      <dgm:t>
        <a:bodyPr/>
        <a:lstStyle/>
        <a:p>
          <a:r>
            <a:rPr lang="pt-BR" dirty="0" smtClean="0"/>
            <a:t> </a:t>
          </a:r>
          <a:r>
            <a:rPr lang="pt-BR" dirty="0" smtClean="0">
              <a:solidFill>
                <a:schemeClr val="tx2"/>
              </a:solidFill>
            </a:rPr>
            <a:t>Aposentadoria</a:t>
          </a:r>
          <a:endParaRPr lang="pt-BR" dirty="0">
            <a:solidFill>
              <a:schemeClr val="tx2"/>
            </a:solidFill>
          </a:endParaRPr>
        </a:p>
      </dgm:t>
    </dgm:pt>
    <dgm:pt modelId="{9F1B8DF5-0A53-41EC-81F4-3A3A77C44E92}" type="parTrans" cxnId="{BD6A52DB-6F74-4D08-B8F9-298D427936C7}">
      <dgm:prSet/>
      <dgm:spPr/>
      <dgm:t>
        <a:bodyPr/>
        <a:lstStyle/>
        <a:p>
          <a:endParaRPr lang="pt-BR"/>
        </a:p>
      </dgm:t>
    </dgm:pt>
    <dgm:pt modelId="{FAFB491D-2455-493D-8657-9361DE200BC6}" type="sibTrans" cxnId="{BD6A52DB-6F74-4D08-B8F9-298D427936C7}">
      <dgm:prSet/>
      <dgm:spPr/>
      <dgm:t>
        <a:bodyPr/>
        <a:lstStyle/>
        <a:p>
          <a:endParaRPr lang="pt-BR"/>
        </a:p>
      </dgm:t>
    </dgm:pt>
    <dgm:pt modelId="{7214B77E-55CA-4855-A001-40822AB77A30}">
      <dgm:prSet phldrT="[Texto]" custScaleX="121016" custScaleY="12164" custLinFactNeighborX="-38788" custLinFactNeighborY="-48834"/>
      <dgm:spPr/>
      <dgm:t>
        <a:bodyPr/>
        <a:lstStyle/>
        <a:p>
          <a:endParaRPr lang="pt-BR" dirty="0"/>
        </a:p>
      </dgm:t>
    </dgm:pt>
    <dgm:pt modelId="{F318C854-D689-455E-830A-B410347E939E}" type="parTrans" cxnId="{FC1164E1-398C-4025-86C2-A4EBBCFBDCC6}">
      <dgm:prSet/>
      <dgm:spPr/>
      <dgm:t>
        <a:bodyPr/>
        <a:lstStyle/>
        <a:p>
          <a:endParaRPr lang="pt-BR"/>
        </a:p>
      </dgm:t>
    </dgm:pt>
    <dgm:pt modelId="{FAF9B1CA-8B07-4BE1-9F19-F94308784E9F}" type="sibTrans" cxnId="{FC1164E1-398C-4025-86C2-A4EBBCFBDCC6}">
      <dgm:prSet/>
      <dgm:spPr/>
      <dgm:t>
        <a:bodyPr/>
        <a:lstStyle/>
        <a:p>
          <a:endParaRPr lang="pt-BR"/>
        </a:p>
      </dgm:t>
    </dgm:pt>
    <dgm:pt modelId="{284DDDB2-FDB0-476C-92EB-BB51582EF7D4}">
      <dgm:prSet phldrT="[Texto]" custScaleX="121016" custScaleY="12164" custLinFactNeighborX="-38788" custLinFactNeighborY="-48834"/>
      <dgm:spPr/>
      <dgm:t>
        <a:bodyPr/>
        <a:lstStyle/>
        <a:p>
          <a:endParaRPr lang="pt-BR" dirty="0"/>
        </a:p>
      </dgm:t>
    </dgm:pt>
    <dgm:pt modelId="{C22A95FA-8C10-491D-80A3-A08DCA14FA2A}" type="parTrans" cxnId="{A5883255-279D-4BD2-AFCC-260E6DCB3FDC}">
      <dgm:prSet/>
      <dgm:spPr/>
      <dgm:t>
        <a:bodyPr/>
        <a:lstStyle/>
        <a:p>
          <a:endParaRPr lang="pt-BR"/>
        </a:p>
      </dgm:t>
    </dgm:pt>
    <dgm:pt modelId="{D2C6D783-7834-46C4-B744-FF0C67CDB29E}" type="sibTrans" cxnId="{A5883255-279D-4BD2-AFCC-260E6DCB3FDC}">
      <dgm:prSet/>
      <dgm:spPr/>
      <dgm:t>
        <a:bodyPr/>
        <a:lstStyle/>
        <a:p>
          <a:endParaRPr lang="pt-BR"/>
        </a:p>
      </dgm:t>
    </dgm:pt>
    <dgm:pt modelId="{32A83853-E4C4-4916-81AE-02898F990A1B}">
      <dgm:prSet phldrT="[Texto]" custScaleX="121016" custScaleY="12164" custLinFactNeighborX="-38788" custLinFactNeighborY="-48834"/>
      <dgm:spPr/>
      <dgm:t>
        <a:bodyPr/>
        <a:lstStyle/>
        <a:p>
          <a:endParaRPr lang="pt-BR" dirty="0"/>
        </a:p>
      </dgm:t>
    </dgm:pt>
    <dgm:pt modelId="{C64E72E0-9323-44F1-B09A-F356713108ED}" type="parTrans" cxnId="{41051FDA-4006-449B-A16B-F6FAAA3596F7}">
      <dgm:prSet/>
      <dgm:spPr/>
      <dgm:t>
        <a:bodyPr/>
        <a:lstStyle/>
        <a:p>
          <a:endParaRPr lang="pt-BR"/>
        </a:p>
      </dgm:t>
    </dgm:pt>
    <dgm:pt modelId="{2904A3A1-54C0-44C2-94D0-598087480BA0}" type="sibTrans" cxnId="{41051FDA-4006-449B-A16B-F6FAAA3596F7}">
      <dgm:prSet/>
      <dgm:spPr/>
      <dgm:t>
        <a:bodyPr/>
        <a:lstStyle/>
        <a:p>
          <a:endParaRPr lang="pt-BR"/>
        </a:p>
      </dgm:t>
    </dgm:pt>
    <dgm:pt modelId="{BAB4D7E3-0DE2-466B-A1FD-8C246687B4C5}" type="pres">
      <dgm:prSet presAssocID="{75C89913-C3E1-4234-946D-8D887D485C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014ADE-F236-438F-A81A-A65390649768}" type="pres">
      <dgm:prSet presAssocID="{75C89913-C3E1-4234-946D-8D887D485C66}" presName="arrow" presStyleLbl="bgShp" presStyleIdx="0" presStyleCnt="1" custScaleX="99437" custScaleY="61445" custLinFactNeighborX="-2466" custLinFactNeighborY="3836"/>
      <dgm:spPr/>
    </dgm:pt>
    <dgm:pt modelId="{E76CB0D4-0E8C-4587-80BD-835381BC31EF}" type="pres">
      <dgm:prSet presAssocID="{75C89913-C3E1-4234-946D-8D887D485C66}" presName="arrowDiagram5" presStyleCnt="0"/>
      <dgm:spPr/>
    </dgm:pt>
    <dgm:pt modelId="{47CD3653-F945-433F-94CD-E4276640AB0E}" type="pres">
      <dgm:prSet presAssocID="{AC4AE9A5-4B08-4D89-8F0D-8F7B505E241B}" presName="bullet5a" presStyleLbl="node1" presStyleIdx="0" presStyleCnt="5" custLinFactX="3539" custLinFactY="-100000" custLinFactNeighborX="100000" custLinFactNeighborY="-181802"/>
      <dgm:spPr/>
    </dgm:pt>
    <dgm:pt modelId="{9364CD74-6244-41CD-9563-4765488A4D1D}" type="pres">
      <dgm:prSet presAssocID="{AC4AE9A5-4B08-4D89-8F0D-8F7B505E241B}" presName="textBox5a" presStyleLbl="revTx" presStyleIdx="0" presStyleCnt="5" custScaleX="87418" custScaleY="32966" custLinFactY="-18062" custLinFactNeighborX="-2834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2F9F5-78F1-44A1-A7C6-47CB5D81BD5A}" type="pres">
      <dgm:prSet presAssocID="{221E7C4E-94D9-431E-9EE1-065811136B11}" presName="bullet5b" presStyleLbl="node1" presStyleIdx="1" presStyleCnt="5" custLinFactNeighborX="40806" custLinFactNeighborY="-7994"/>
      <dgm:spPr/>
    </dgm:pt>
    <dgm:pt modelId="{93F12A7F-258F-440E-B590-C0C88A008AB2}" type="pres">
      <dgm:prSet presAssocID="{221E7C4E-94D9-431E-9EE1-065811136B11}" presName="textBox5b" presStyleLbl="revTx" presStyleIdx="1" presStyleCnt="5" custScaleY="25879" custLinFactNeighborX="-51639" custLinFactNeighborY="-765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CD9D36-7A9C-4FE4-9DB8-A38CDDC5B214}" type="pres">
      <dgm:prSet presAssocID="{7EE6D8F9-D166-4D1D-801D-363C07A823F6}" presName="bullet5c" presStyleLbl="node1" presStyleIdx="2" presStyleCnt="5" custLinFactNeighborX="40653" custLinFactNeighborY="72519"/>
      <dgm:spPr/>
    </dgm:pt>
    <dgm:pt modelId="{FB69A67A-75AD-4C7B-AB8B-F6AC5B5A2F28}" type="pres">
      <dgm:prSet presAssocID="{7EE6D8F9-D166-4D1D-801D-363C07A823F6}" presName="textBox5c" presStyleLbl="revTx" presStyleIdx="2" presStyleCnt="5" custScaleY="18774" custLinFactNeighborX="-27945" custLinFactNeighborY="-609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4C595-5F53-49ED-8CFF-48EBC0469D15}" type="pres">
      <dgm:prSet presAssocID="{946B42C4-E415-4571-9A51-C0F1A81010D2}" presName="bullet5d" presStyleLbl="node1" presStyleIdx="3" presStyleCnt="5" custLinFactNeighborX="50486" custLinFactNeighborY="96552"/>
      <dgm:spPr/>
    </dgm:pt>
    <dgm:pt modelId="{67684A12-56D6-4C5A-A20C-708BE59EBFF6}" type="pres">
      <dgm:prSet presAssocID="{946B42C4-E415-4571-9A51-C0F1A81010D2}" presName="textBox5d" presStyleLbl="revTx" presStyleIdx="3" presStyleCnt="5" custScaleX="121016" custScaleY="12164" custLinFactNeighborX="-38788" custLinFactNeighborY="-48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BB53D6-304C-4E8E-8BC2-74057AEA89A2}" type="pres">
      <dgm:prSet presAssocID="{A49EFE03-AA69-424F-8C50-73BD174C1694}" presName="bullet5e" presStyleLbl="node1" presStyleIdx="4" presStyleCnt="5" custLinFactNeighborX="58013" custLinFactNeighborY="97022"/>
      <dgm:spPr/>
    </dgm:pt>
    <dgm:pt modelId="{BDA09D40-695B-4993-B785-B188482F0AB3}" type="pres">
      <dgm:prSet presAssocID="{A49EFE03-AA69-424F-8C50-73BD174C1694}" presName="textBox5e" presStyleLbl="revTx" presStyleIdx="4" presStyleCnt="5" custLinFactNeighborX="-25679" custLinFactNeighborY="-8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051FDA-4006-449B-A16B-F6FAAA3596F7}" srcId="{75C89913-C3E1-4234-946D-8D887D485C66}" destId="{32A83853-E4C4-4916-81AE-02898F990A1B}" srcOrd="10" destOrd="0" parTransId="{C64E72E0-9323-44F1-B09A-F356713108ED}" sibTransId="{2904A3A1-54C0-44C2-94D0-598087480BA0}"/>
    <dgm:cxn modelId="{5E52C32B-7BCD-43A8-B6FA-AAB22DE208B0}" srcId="{75C89913-C3E1-4234-946D-8D887D485C66}" destId="{221E7C4E-94D9-431E-9EE1-065811136B11}" srcOrd="1" destOrd="0" parTransId="{901563DD-960E-49A2-A675-2EB887D218ED}" sibTransId="{A8A38703-E23A-4034-B3F9-B8F23D8619DF}"/>
    <dgm:cxn modelId="{0AF8AA79-238F-4360-A302-9096150017BD}" srcId="{75C89913-C3E1-4234-946D-8D887D485C66}" destId="{582895C7-E12C-424E-9BED-566F21E6DB24}" srcOrd="7" destOrd="0" parTransId="{E10B079F-980A-4AC0-8254-36B2EC808D71}" sibTransId="{BE7FE6B6-9039-4FF7-AAC5-8292D99F2C53}"/>
    <dgm:cxn modelId="{95156C29-5F6D-4C44-BF13-65CA1E6EF431}" srcId="{75C89913-C3E1-4234-946D-8D887D485C66}" destId="{245581B3-2609-444B-9337-A641EA414DF2}" srcOrd="5" destOrd="0" parTransId="{99A37D1D-D544-477C-BF7A-69AC60AB8874}" sibTransId="{4EBAC067-7266-4FBB-8CC3-55C1E022F5D1}"/>
    <dgm:cxn modelId="{BBCDFB9D-E4D8-49CE-ADFF-44AB6C0CE4A2}" srcId="{75C89913-C3E1-4234-946D-8D887D485C66}" destId="{AC4AE9A5-4B08-4D89-8F0D-8F7B505E241B}" srcOrd="0" destOrd="0" parTransId="{4DFE3113-9667-45E9-AE78-A7D54335B79D}" sibTransId="{10CB3693-61C1-4757-8839-37CBF7C266DC}"/>
    <dgm:cxn modelId="{FC1164E1-398C-4025-86C2-A4EBBCFBDCC6}" srcId="{75C89913-C3E1-4234-946D-8D887D485C66}" destId="{7214B77E-55CA-4855-A001-40822AB77A30}" srcOrd="8" destOrd="0" parTransId="{F318C854-D689-455E-830A-B410347E939E}" sibTransId="{FAF9B1CA-8B07-4BE1-9F19-F94308784E9F}"/>
    <dgm:cxn modelId="{BB28E2FD-F62A-4683-B8F3-7DFD836E89BE}" type="presOf" srcId="{A49EFE03-AA69-424F-8C50-73BD174C1694}" destId="{BDA09D40-695B-4993-B785-B188482F0AB3}" srcOrd="0" destOrd="0" presId="urn:microsoft.com/office/officeart/2005/8/layout/arrow2"/>
    <dgm:cxn modelId="{9F11A98A-74A3-4892-94B7-B122D6419E73}" srcId="{75C89913-C3E1-4234-946D-8D887D485C66}" destId="{A49EFE03-AA69-424F-8C50-73BD174C1694}" srcOrd="4" destOrd="0" parTransId="{0BF6E473-B8DC-40A8-B6CC-2F8388614614}" sibTransId="{AF5052D8-612F-4054-87A5-351EBB0DFCF9}"/>
    <dgm:cxn modelId="{91E72115-7019-472C-BCF8-1C4E3E13DCCC}" type="presOf" srcId="{221E7C4E-94D9-431E-9EE1-065811136B11}" destId="{93F12A7F-258F-440E-B590-C0C88A008AB2}" srcOrd="0" destOrd="0" presId="urn:microsoft.com/office/officeart/2005/8/layout/arrow2"/>
    <dgm:cxn modelId="{784C6F7D-97D3-4857-985A-FF09FB33CDA7}" type="presOf" srcId="{AC4AE9A5-4B08-4D89-8F0D-8F7B505E241B}" destId="{9364CD74-6244-41CD-9563-4765488A4D1D}" srcOrd="0" destOrd="0" presId="urn:microsoft.com/office/officeart/2005/8/layout/arrow2"/>
    <dgm:cxn modelId="{ABAA3BE5-8C67-4046-9F62-593023B80AFA}" srcId="{75C89913-C3E1-4234-946D-8D887D485C66}" destId="{1D7BED56-6F77-49FC-A6AA-0622D5A747E8}" srcOrd="6" destOrd="0" parTransId="{5B054844-5B97-45F1-9E63-2B02148DA4AE}" sibTransId="{112A5C4D-B469-48C0-9A54-16BE4405023D}"/>
    <dgm:cxn modelId="{A5883255-279D-4BD2-AFCC-260E6DCB3FDC}" srcId="{75C89913-C3E1-4234-946D-8D887D485C66}" destId="{284DDDB2-FDB0-476C-92EB-BB51582EF7D4}" srcOrd="9" destOrd="0" parTransId="{C22A95FA-8C10-491D-80A3-A08DCA14FA2A}" sibTransId="{D2C6D783-7834-46C4-B744-FF0C67CDB29E}"/>
    <dgm:cxn modelId="{1AABD7C7-88F3-469F-B566-2E968C1EE99C}" type="presOf" srcId="{946B42C4-E415-4571-9A51-C0F1A81010D2}" destId="{67684A12-56D6-4C5A-A20C-708BE59EBFF6}" srcOrd="0" destOrd="0" presId="urn:microsoft.com/office/officeart/2005/8/layout/arrow2"/>
    <dgm:cxn modelId="{27DC181C-D7C4-488F-BD73-5DA405B121EB}" type="presOf" srcId="{7EE6D8F9-D166-4D1D-801D-363C07A823F6}" destId="{FB69A67A-75AD-4C7B-AB8B-F6AC5B5A2F28}" srcOrd="0" destOrd="0" presId="urn:microsoft.com/office/officeart/2005/8/layout/arrow2"/>
    <dgm:cxn modelId="{156633EE-3242-4C3F-ACB4-44F18E86832E}" srcId="{75C89913-C3E1-4234-946D-8D887D485C66}" destId="{7EE6D8F9-D166-4D1D-801D-363C07A823F6}" srcOrd="2" destOrd="0" parTransId="{FDAA5FB8-428C-4CDD-B951-B7ECF5CB6C45}" sibTransId="{A71F4A47-E8F9-41DC-8E81-4CCDA30EDB71}"/>
    <dgm:cxn modelId="{ADA5FE6E-A9BE-4060-B865-AE5D473CE21B}" type="presOf" srcId="{75C89913-C3E1-4234-946D-8D887D485C66}" destId="{BAB4D7E3-0DE2-466B-A1FD-8C246687B4C5}" srcOrd="0" destOrd="0" presId="urn:microsoft.com/office/officeart/2005/8/layout/arrow2"/>
    <dgm:cxn modelId="{BD6A52DB-6F74-4D08-B8F9-298D427936C7}" srcId="{75C89913-C3E1-4234-946D-8D887D485C66}" destId="{946B42C4-E415-4571-9A51-C0F1A81010D2}" srcOrd="3" destOrd="0" parTransId="{9F1B8DF5-0A53-41EC-81F4-3A3A77C44E92}" sibTransId="{FAFB491D-2455-493D-8657-9361DE200BC6}"/>
    <dgm:cxn modelId="{CC20742C-BC46-4F71-AA15-E7DD9F6E8D40}" type="presParOf" srcId="{BAB4D7E3-0DE2-466B-A1FD-8C246687B4C5}" destId="{CB014ADE-F236-438F-A81A-A65390649768}" srcOrd="0" destOrd="0" presId="urn:microsoft.com/office/officeart/2005/8/layout/arrow2"/>
    <dgm:cxn modelId="{DC4855B5-2960-4BBE-98A6-09AED0BDF066}" type="presParOf" srcId="{BAB4D7E3-0DE2-466B-A1FD-8C246687B4C5}" destId="{E76CB0D4-0E8C-4587-80BD-835381BC31EF}" srcOrd="1" destOrd="0" presId="urn:microsoft.com/office/officeart/2005/8/layout/arrow2"/>
    <dgm:cxn modelId="{A1679D82-C408-4F51-8E71-5FF47785941B}" type="presParOf" srcId="{E76CB0D4-0E8C-4587-80BD-835381BC31EF}" destId="{47CD3653-F945-433F-94CD-E4276640AB0E}" srcOrd="0" destOrd="0" presId="urn:microsoft.com/office/officeart/2005/8/layout/arrow2"/>
    <dgm:cxn modelId="{298B4935-056D-410D-9885-CC7197A5C00E}" type="presParOf" srcId="{E76CB0D4-0E8C-4587-80BD-835381BC31EF}" destId="{9364CD74-6244-41CD-9563-4765488A4D1D}" srcOrd="1" destOrd="0" presId="urn:microsoft.com/office/officeart/2005/8/layout/arrow2"/>
    <dgm:cxn modelId="{0FE6F37F-3D80-4133-9062-716012BCE2B2}" type="presParOf" srcId="{E76CB0D4-0E8C-4587-80BD-835381BC31EF}" destId="{2962F9F5-78F1-44A1-A7C6-47CB5D81BD5A}" srcOrd="2" destOrd="0" presId="urn:microsoft.com/office/officeart/2005/8/layout/arrow2"/>
    <dgm:cxn modelId="{D52F8F56-2BB3-436D-A294-79EA90FB2FC4}" type="presParOf" srcId="{E76CB0D4-0E8C-4587-80BD-835381BC31EF}" destId="{93F12A7F-258F-440E-B590-C0C88A008AB2}" srcOrd="3" destOrd="0" presId="urn:microsoft.com/office/officeart/2005/8/layout/arrow2"/>
    <dgm:cxn modelId="{27E9A6FD-45B1-4862-A330-3871671F0209}" type="presParOf" srcId="{E76CB0D4-0E8C-4587-80BD-835381BC31EF}" destId="{C6CD9D36-7A9C-4FE4-9DB8-A38CDDC5B214}" srcOrd="4" destOrd="0" presId="urn:microsoft.com/office/officeart/2005/8/layout/arrow2"/>
    <dgm:cxn modelId="{36EB4DE2-86D0-4D06-8D31-FD02F50D6257}" type="presParOf" srcId="{E76CB0D4-0E8C-4587-80BD-835381BC31EF}" destId="{FB69A67A-75AD-4C7B-AB8B-F6AC5B5A2F28}" srcOrd="5" destOrd="0" presId="urn:microsoft.com/office/officeart/2005/8/layout/arrow2"/>
    <dgm:cxn modelId="{038239E5-8D2B-41E1-A00D-DE4111D21925}" type="presParOf" srcId="{E76CB0D4-0E8C-4587-80BD-835381BC31EF}" destId="{8EC4C595-5F53-49ED-8CFF-48EBC0469D15}" srcOrd="6" destOrd="0" presId="urn:microsoft.com/office/officeart/2005/8/layout/arrow2"/>
    <dgm:cxn modelId="{4EB8A187-E9AC-4D2A-818B-73802FE860C9}" type="presParOf" srcId="{E76CB0D4-0E8C-4587-80BD-835381BC31EF}" destId="{67684A12-56D6-4C5A-A20C-708BE59EBFF6}" srcOrd="7" destOrd="0" presId="urn:microsoft.com/office/officeart/2005/8/layout/arrow2"/>
    <dgm:cxn modelId="{993E08DD-593B-479C-8922-FCF9ED7AD810}" type="presParOf" srcId="{E76CB0D4-0E8C-4587-80BD-835381BC31EF}" destId="{29BB53D6-304C-4E8E-8BC2-74057AEA89A2}" srcOrd="8" destOrd="0" presId="urn:microsoft.com/office/officeart/2005/8/layout/arrow2"/>
    <dgm:cxn modelId="{B7027D97-2F03-4609-9BE7-128D5B83B081}" type="presParOf" srcId="{E76CB0D4-0E8C-4587-80BD-835381BC31EF}" destId="{BDA09D40-695B-4993-B785-B188482F0AB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A94CB-C475-4342-9F58-689F447A6BD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947B3FBC-A255-4E15-8ABD-37AC699A0306}">
      <dgm:prSet phldrT="[Texto]" custT="1"/>
      <dgm:spPr>
        <a:solidFill>
          <a:srgbClr val="EE8AD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CADASTRO DOS SERVIDORES</a:t>
          </a:r>
          <a:endParaRPr lang="pt-BR" sz="2000" b="1" dirty="0">
            <a:solidFill>
              <a:schemeClr val="tx1"/>
            </a:solidFill>
          </a:endParaRPr>
        </a:p>
      </dgm:t>
    </dgm:pt>
    <dgm:pt modelId="{E75DA869-3326-495C-8D29-0CF59DC42E65}" type="parTrans" cxnId="{E0544B9E-2615-42FF-99D5-2716D3CFFAED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9FBF7BC-A2DB-4918-92F0-7BCD5B709A90}" type="sibTrans" cxnId="{E0544B9E-2615-42FF-99D5-2716D3CFFAED}">
      <dgm:prSet custT="1"/>
      <dgm:spPr>
        <a:solidFill>
          <a:srgbClr val="EE8AD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FBF4AA52-4171-4A97-B60C-DA067C1DC5F1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HIPÓTESES E PREMISSAS ATUARIAIS</a:t>
          </a:r>
          <a:endParaRPr lang="pt-BR" sz="2000" b="1" dirty="0">
            <a:solidFill>
              <a:schemeClr val="tx1"/>
            </a:solidFill>
          </a:endParaRPr>
        </a:p>
      </dgm:t>
    </dgm:pt>
    <dgm:pt modelId="{8BE327FB-F129-4FBB-9D01-B1C83B055CFF}" type="parTrans" cxnId="{7A5B7D80-004C-4802-8F47-8B4084B66EA4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36499DA-8726-4280-9707-8E802BB7F01E}" type="sibTrans" cxnId="{7A5B7D80-004C-4802-8F47-8B4084B66EA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B0B56DE-2D9A-436F-A6E4-6D10C146B3A3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PLANO DE CUSTEIO</a:t>
          </a:r>
          <a:endParaRPr lang="pt-BR" sz="2000" b="1" dirty="0">
            <a:solidFill>
              <a:schemeClr val="tx1"/>
            </a:solidFill>
          </a:endParaRPr>
        </a:p>
      </dgm:t>
    </dgm:pt>
    <dgm:pt modelId="{EE00974D-DF17-478F-9F4F-8EA306147CD4}" type="parTrans" cxnId="{7D1DC88B-0F6C-4BBB-B046-5778FE0E7CD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40F9ECF-61B3-4C8D-9ADB-C05A45C7BBCD}" type="sibTrans" cxnId="{7D1DC88B-0F6C-4BBB-B046-5778FE0E7CD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0AC05B5-5E53-4E6E-9F99-03B41DB14957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CÁLCULO DAS RESERVAS(RMBC e </a:t>
          </a:r>
          <a:r>
            <a:rPr lang="pt-BR" sz="2000" b="1" dirty="0" err="1" smtClean="0">
              <a:solidFill>
                <a:schemeClr val="tx1"/>
              </a:solidFill>
            </a:rPr>
            <a:t>RMBaC</a:t>
          </a:r>
          <a:r>
            <a:rPr lang="pt-BR" sz="2000" b="1" dirty="0" smtClean="0">
              <a:solidFill>
                <a:schemeClr val="tx1"/>
              </a:solidFill>
            </a:rPr>
            <a:t>)</a:t>
          </a:r>
          <a:endParaRPr lang="pt-BR" sz="2000" b="1" dirty="0">
            <a:solidFill>
              <a:schemeClr val="tx1"/>
            </a:solidFill>
          </a:endParaRPr>
        </a:p>
      </dgm:t>
    </dgm:pt>
    <dgm:pt modelId="{B9063943-41EE-4C18-B75A-86CB39717F23}" type="parTrans" cxnId="{BCC4B407-3720-469A-8305-19F428FF0E9D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9996E2F-2619-4E48-B479-F27E0F21B09D}" type="sibTrans" cxnId="{BCC4B407-3720-469A-8305-19F428FF0E9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FE1F791-1DB4-422F-8417-1FDBEB99529D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LEGISLAÇÃO</a:t>
          </a:r>
          <a:endParaRPr lang="pt-BR" sz="2000" b="1" dirty="0">
            <a:solidFill>
              <a:schemeClr val="tx1"/>
            </a:solidFill>
          </a:endParaRPr>
        </a:p>
      </dgm:t>
    </dgm:pt>
    <dgm:pt modelId="{4B83C7F9-6252-429F-ACB9-955818C6B7E5}" type="parTrans" cxnId="{BE6247BA-6D6A-4F92-9D54-8F992E94C2E7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D4D8E06-ED3A-417D-8359-C66F83077A35}" type="sibTrans" cxnId="{BE6247BA-6D6A-4F92-9D54-8F992E94C2E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319988A-83A9-45E0-9FFE-828F9D56C4E7}" type="pres">
      <dgm:prSet presAssocID="{D88A94CB-C475-4342-9F58-689F447A6B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ADBDED-FC73-4F67-ADE9-D7215F0E3551}" type="pres">
      <dgm:prSet presAssocID="{EFE1F791-1DB4-422F-8417-1FDBEB99529D}" presName="node" presStyleLbl="node1" presStyleIdx="0" presStyleCnt="5" custRadScaleRad="94199" custRadScaleInc="-101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A25264-4862-44CD-838F-F7700410DCBF}" type="pres">
      <dgm:prSet presAssocID="{DD4D8E06-ED3A-417D-8359-C66F83077A35}" presName="sibTrans" presStyleLbl="sibTrans2D1" presStyleIdx="0" presStyleCnt="5"/>
      <dgm:spPr/>
      <dgm:t>
        <a:bodyPr/>
        <a:lstStyle/>
        <a:p>
          <a:endParaRPr lang="pt-BR"/>
        </a:p>
      </dgm:t>
    </dgm:pt>
    <dgm:pt modelId="{3CE4EE9E-9873-420E-8850-BF4F4013058F}" type="pres">
      <dgm:prSet presAssocID="{DD4D8E06-ED3A-417D-8359-C66F83077A35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0824E7EC-C702-4900-A78A-938ABCB30D01}" type="pres">
      <dgm:prSet presAssocID="{947B3FBC-A255-4E15-8ABD-37AC699A0306}" presName="node" presStyleLbl="node1" presStyleIdx="1" presStyleCnt="5" custScaleX="114168" custScaleY="111372" custRadScaleRad="120387" custRadScaleInc="20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0A53FC-F860-4183-B1F2-68DDFE0184B5}" type="pres">
      <dgm:prSet presAssocID="{D9FBF7BC-A2DB-4918-92F0-7BCD5B709A9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CB66C95E-1BB3-464C-A51F-4B1E91E8704A}" type="pres">
      <dgm:prSet presAssocID="{D9FBF7BC-A2DB-4918-92F0-7BCD5B709A90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8AC0BE15-39D5-4AAA-A810-AB158B83F99D}" type="pres">
      <dgm:prSet presAssocID="{FBF4AA52-4171-4A97-B60C-DA067C1DC5F1}" presName="node" presStyleLbl="node1" presStyleIdx="2" presStyleCnt="5" custScaleX="1246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3070F2-735A-4584-8EE0-849B89E99DA7}" type="pres">
      <dgm:prSet presAssocID="{536499DA-8726-4280-9707-8E802BB7F01E}" presName="sibTrans" presStyleLbl="sibTrans2D1" presStyleIdx="2" presStyleCnt="5"/>
      <dgm:spPr/>
      <dgm:t>
        <a:bodyPr/>
        <a:lstStyle/>
        <a:p>
          <a:endParaRPr lang="pt-BR"/>
        </a:p>
      </dgm:t>
    </dgm:pt>
    <dgm:pt modelId="{D61A16D9-62F7-42D7-8CF4-8E501F9356EF}" type="pres">
      <dgm:prSet presAssocID="{536499DA-8726-4280-9707-8E802BB7F01E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B1CFB1D5-D6BF-4117-A093-69D6F8CCDE25}" type="pres">
      <dgm:prSet presAssocID="{9B0B56DE-2D9A-436F-A6E4-6D10C146B3A3}" presName="node" presStyleLbl="node1" presStyleIdx="3" presStyleCnt="5" custRadScaleRad="112870" custRadScaleInc="341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C29BE-5281-4A5E-B77D-363E81BACECA}" type="pres">
      <dgm:prSet presAssocID="{440F9ECF-61B3-4C8D-9ADB-C05A45C7BBCD}" presName="sibTrans" presStyleLbl="sibTrans2D1" presStyleIdx="3" presStyleCnt="5"/>
      <dgm:spPr/>
      <dgm:t>
        <a:bodyPr/>
        <a:lstStyle/>
        <a:p>
          <a:endParaRPr lang="pt-BR"/>
        </a:p>
      </dgm:t>
    </dgm:pt>
    <dgm:pt modelId="{14CE0E96-3735-4D2E-B917-87D783DA5FB1}" type="pres">
      <dgm:prSet presAssocID="{440F9ECF-61B3-4C8D-9ADB-C05A45C7BBCD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60044951-1895-4722-9602-508776B83539}" type="pres">
      <dgm:prSet presAssocID="{C0AC05B5-5E53-4E6E-9F99-03B41DB14957}" presName="node" presStyleLbl="node1" presStyleIdx="4" presStyleCnt="5" custScaleX="113092" custScaleY="96077" custRadScaleRad="137329" custRadScaleInc="-217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9EE5BC-0E24-4F81-B35D-EBAE0A1463AD}" type="pres">
      <dgm:prSet presAssocID="{D9996E2F-2619-4E48-B479-F27E0F21B09D}" presName="sibTrans" presStyleLbl="sibTrans2D1" presStyleIdx="4" presStyleCnt="5"/>
      <dgm:spPr/>
      <dgm:t>
        <a:bodyPr/>
        <a:lstStyle/>
        <a:p>
          <a:endParaRPr lang="pt-BR"/>
        </a:p>
      </dgm:t>
    </dgm:pt>
    <dgm:pt modelId="{6E4C2A1C-CAC8-4392-89F4-573133D6948C}" type="pres">
      <dgm:prSet presAssocID="{D9996E2F-2619-4E48-B479-F27E0F21B09D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721922EB-4F4D-4058-9E75-108B944B4A9B}" type="presOf" srcId="{C0AC05B5-5E53-4E6E-9F99-03B41DB14957}" destId="{60044951-1895-4722-9602-508776B83539}" srcOrd="0" destOrd="0" presId="urn:microsoft.com/office/officeart/2005/8/layout/cycle7"/>
    <dgm:cxn modelId="{BCC4B407-3720-469A-8305-19F428FF0E9D}" srcId="{D88A94CB-C475-4342-9F58-689F447A6BDF}" destId="{C0AC05B5-5E53-4E6E-9F99-03B41DB14957}" srcOrd="4" destOrd="0" parTransId="{B9063943-41EE-4C18-B75A-86CB39717F23}" sibTransId="{D9996E2F-2619-4E48-B479-F27E0F21B09D}"/>
    <dgm:cxn modelId="{F5C7A67C-8CE2-4C21-BFEC-AD20EE017466}" type="presOf" srcId="{9B0B56DE-2D9A-436F-A6E4-6D10C146B3A3}" destId="{B1CFB1D5-D6BF-4117-A093-69D6F8CCDE25}" srcOrd="0" destOrd="0" presId="urn:microsoft.com/office/officeart/2005/8/layout/cycle7"/>
    <dgm:cxn modelId="{DDB8507B-F76F-4743-9F89-41E1266209BB}" type="presOf" srcId="{D9FBF7BC-A2DB-4918-92F0-7BCD5B709A90}" destId="{CB66C95E-1BB3-464C-A51F-4B1E91E8704A}" srcOrd="1" destOrd="0" presId="urn:microsoft.com/office/officeart/2005/8/layout/cycle7"/>
    <dgm:cxn modelId="{7CE1797E-6218-4CDD-8B13-EDD6D507F9AA}" type="presOf" srcId="{DD4D8E06-ED3A-417D-8359-C66F83077A35}" destId="{BBA25264-4862-44CD-838F-F7700410DCBF}" srcOrd="0" destOrd="0" presId="urn:microsoft.com/office/officeart/2005/8/layout/cycle7"/>
    <dgm:cxn modelId="{F85D1720-1786-4A4B-9462-0E5FE1E66A6D}" type="presOf" srcId="{D9996E2F-2619-4E48-B479-F27E0F21B09D}" destId="{FA9EE5BC-0E24-4F81-B35D-EBAE0A1463AD}" srcOrd="0" destOrd="0" presId="urn:microsoft.com/office/officeart/2005/8/layout/cycle7"/>
    <dgm:cxn modelId="{AE1DAF00-D9EE-4713-B57B-1AE3984C1AF3}" type="presOf" srcId="{947B3FBC-A255-4E15-8ABD-37AC699A0306}" destId="{0824E7EC-C702-4900-A78A-938ABCB30D01}" srcOrd="0" destOrd="0" presId="urn:microsoft.com/office/officeart/2005/8/layout/cycle7"/>
    <dgm:cxn modelId="{BFF5BC1E-91B8-4450-8078-E890FCC8591A}" type="presOf" srcId="{DD4D8E06-ED3A-417D-8359-C66F83077A35}" destId="{3CE4EE9E-9873-420E-8850-BF4F4013058F}" srcOrd="1" destOrd="0" presId="urn:microsoft.com/office/officeart/2005/8/layout/cycle7"/>
    <dgm:cxn modelId="{40F624AB-9691-4691-8088-64A2E2914655}" type="presOf" srcId="{536499DA-8726-4280-9707-8E802BB7F01E}" destId="{D43070F2-735A-4584-8EE0-849B89E99DA7}" srcOrd="0" destOrd="0" presId="urn:microsoft.com/office/officeart/2005/8/layout/cycle7"/>
    <dgm:cxn modelId="{86B34C87-9F73-4A68-9F13-A385449EB791}" type="presOf" srcId="{440F9ECF-61B3-4C8D-9ADB-C05A45C7BBCD}" destId="{4B1C29BE-5281-4A5E-B77D-363E81BACECA}" srcOrd="0" destOrd="0" presId="urn:microsoft.com/office/officeart/2005/8/layout/cycle7"/>
    <dgm:cxn modelId="{E0544B9E-2615-42FF-99D5-2716D3CFFAED}" srcId="{D88A94CB-C475-4342-9F58-689F447A6BDF}" destId="{947B3FBC-A255-4E15-8ABD-37AC699A0306}" srcOrd="1" destOrd="0" parTransId="{E75DA869-3326-495C-8D29-0CF59DC42E65}" sibTransId="{D9FBF7BC-A2DB-4918-92F0-7BCD5B709A90}"/>
    <dgm:cxn modelId="{7D1DC88B-0F6C-4BBB-B046-5778FE0E7CDC}" srcId="{D88A94CB-C475-4342-9F58-689F447A6BDF}" destId="{9B0B56DE-2D9A-436F-A6E4-6D10C146B3A3}" srcOrd="3" destOrd="0" parTransId="{EE00974D-DF17-478F-9F4F-8EA306147CD4}" sibTransId="{440F9ECF-61B3-4C8D-9ADB-C05A45C7BBCD}"/>
    <dgm:cxn modelId="{03ED53D4-A2CD-4738-BF6E-A6480A011ECC}" type="presOf" srcId="{440F9ECF-61B3-4C8D-9ADB-C05A45C7BBCD}" destId="{14CE0E96-3735-4D2E-B917-87D783DA5FB1}" srcOrd="1" destOrd="0" presId="urn:microsoft.com/office/officeart/2005/8/layout/cycle7"/>
    <dgm:cxn modelId="{BDBC6F3F-686F-4579-A29F-221E540879F3}" type="presOf" srcId="{FBF4AA52-4171-4A97-B60C-DA067C1DC5F1}" destId="{8AC0BE15-39D5-4AAA-A810-AB158B83F99D}" srcOrd="0" destOrd="0" presId="urn:microsoft.com/office/officeart/2005/8/layout/cycle7"/>
    <dgm:cxn modelId="{E620E68A-0F17-480E-85B8-33BCE603F971}" type="presOf" srcId="{536499DA-8726-4280-9707-8E802BB7F01E}" destId="{D61A16D9-62F7-42D7-8CF4-8E501F9356EF}" srcOrd="1" destOrd="0" presId="urn:microsoft.com/office/officeart/2005/8/layout/cycle7"/>
    <dgm:cxn modelId="{1A96E892-9198-46B6-BCCC-C161F3F53913}" type="presOf" srcId="{D88A94CB-C475-4342-9F58-689F447A6BDF}" destId="{D319988A-83A9-45E0-9FFE-828F9D56C4E7}" srcOrd="0" destOrd="0" presId="urn:microsoft.com/office/officeart/2005/8/layout/cycle7"/>
    <dgm:cxn modelId="{BE6247BA-6D6A-4F92-9D54-8F992E94C2E7}" srcId="{D88A94CB-C475-4342-9F58-689F447A6BDF}" destId="{EFE1F791-1DB4-422F-8417-1FDBEB99529D}" srcOrd="0" destOrd="0" parTransId="{4B83C7F9-6252-429F-ACB9-955818C6B7E5}" sibTransId="{DD4D8E06-ED3A-417D-8359-C66F83077A35}"/>
    <dgm:cxn modelId="{7A5B7D80-004C-4802-8F47-8B4084B66EA4}" srcId="{D88A94CB-C475-4342-9F58-689F447A6BDF}" destId="{FBF4AA52-4171-4A97-B60C-DA067C1DC5F1}" srcOrd="2" destOrd="0" parTransId="{8BE327FB-F129-4FBB-9D01-B1C83B055CFF}" sibTransId="{536499DA-8726-4280-9707-8E802BB7F01E}"/>
    <dgm:cxn modelId="{8A91F18F-D4EA-4B13-848A-D4DADA8FF5AC}" type="presOf" srcId="{D9996E2F-2619-4E48-B479-F27E0F21B09D}" destId="{6E4C2A1C-CAC8-4392-89F4-573133D6948C}" srcOrd="1" destOrd="0" presId="urn:microsoft.com/office/officeart/2005/8/layout/cycle7"/>
    <dgm:cxn modelId="{EF54EC6F-28AD-448C-8D44-5AA9E1DA52C5}" type="presOf" srcId="{D9FBF7BC-A2DB-4918-92F0-7BCD5B709A90}" destId="{C20A53FC-F860-4183-B1F2-68DDFE0184B5}" srcOrd="0" destOrd="0" presId="urn:microsoft.com/office/officeart/2005/8/layout/cycle7"/>
    <dgm:cxn modelId="{9EAF02DF-5F66-4673-823F-56344E143664}" type="presOf" srcId="{EFE1F791-1DB4-422F-8417-1FDBEB99529D}" destId="{CDADBDED-FC73-4F67-ADE9-D7215F0E3551}" srcOrd="0" destOrd="0" presId="urn:microsoft.com/office/officeart/2005/8/layout/cycle7"/>
    <dgm:cxn modelId="{6F1E844E-B4A2-403D-8C97-AFD05177C4DF}" type="presParOf" srcId="{D319988A-83A9-45E0-9FFE-828F9D56C4E7}" destId="{CDADBDED-FC73-4F67-ADE9-D7215F0E3551}" srcOrd="0" destOrd="0" presId="urn:microsoft.com/office/officeart/2005/8/layout/cycle7"/>
    <dgm:cxn modelId="{4E5F714B-8C0E-46A1-AAAB-F71F3E8C5A0E}" type="presParOf" srcId="{D319988A-83A9-45E0-9FFE-828F9D56C4E7}" destId="{BBA25264-4862-44CD-838F-F7700410DCBF}" srcOrd="1" destOrd="0" presId="urn:microsoft.com/office/officeart/2005/8/layout/cycle7"/>
    <dgm:cxn modelId="{E94B4D3A-4F50-4717-A152-BC2EAE4D1297}" type="presParOf" srcId="{BBA25264-4862-44CD-838F-F7700410DCBF}" destId="{3CE4EE9E-9873-420E-8850-BF4F4013058F}" srcOrd="0" destOrd="0" presId="urn:microsoft.com/office/officeart/2005/8/layout/cycle7"/>
    <dgm:cxn modelId="{454EFCF4-B7C3-49B1-89D9-CAAEBC521AB1}" type="presParOf" srcId="{D319988A-83A9-45E0-9FFE-828F9D56C4E7}" destId="{0824E7EC-C702-4900-A78A-938ABCB30D01}" srcOrd="2" destOrd="0" presId="urn:microsoft.com/office/officeart/2005/8/layout/cycle7"/>
    <dgm:cxn modelId="{36508A67-B290-417E-94A9-BD703861252E}" type="presParOf" srcId="{D319988A-83A9-45E0-9FFE-828F9D56C4E7}" destId="{C20A53FC-F860-4183-B1F2-68DDFE0184B5}" srcOrd="3" destOrd="0" presId="urn:microsoft.com/office/officeart/2005/8/layout/cycle7"/>
    <dgm:cxn modelId="{EF877177-671D-41A4-BF3C-F6F273A8750E}" type="presParOf" srcId="{C20A53FC-F860-4183-B1F2-68DDFE0184B5}" destId="{CB66C95E-1BB3-464C-A51F-4B1E91E8704A}" srcOrd="0" destOrd="0" presId="urn:microsoft.com/office/officeart/2005/8/layout/cycle7"/>
    <dgm:cxn modelId="{4BB0C958-2D16-440B-9518-97772726B9B9}" type="presParOf" srcId="{D319988A-83A9-45E0-9FFE-828F9D56C4E7}" destId="{8AC0BE15-39D5-4AAA-A810-AB158B83F99D}" srcOrd="4" destOrd="0" presId="urn:microsoft.com/office/officeart/2005/8/layout/cycle7"/>
    <dgm:cxn modelId="{20103E6E-E3E5-46DC-9098-5059443B7BC0}" type="presParOf" srcId="{D319988A-83A9-45E0-9FFE-828F9D56C4E7}" destId="{D43070F2-735A-4584-8EE0-849B89E99DA7}" srcOrd="5" destOrd="0" presId="urn:microsoft.com/office/officeart/2005/8/layout/cycle7"/>
    <dgm:cxn modelId="{12E62126-7CC1-4AE8-AAF0-020414D15AA8}" type="presParOf" srcId="{D43070F2-735A-4584-8EE0-849B89E99DA7}" destId="{D61A16D9-62F7-42D7-8CF4-8E501F9356EF}" srcOrd="0" destOrd="0" presId="urn:microsoft.com/office/officeart/2005/8/layout/cycle7"/>
    <dgm:cxn modelId="{0F5D3528-B292-4CAA-A6B3-6251F55E3143}" type="presParOf" srcId="{D319988A-83A9-45E0-9FFE-828F9D56C4E7}" destId="{B1CFB1D5-D6BF-4117-A093-69D6F8CCDE25}" srcOrd="6" destOrd="0" presId="urn:microsoft.com/office/officeart/2005/8/layout/cycle7"/>
    <dgm:cxn modelId="{E4C0F843-2810-4378-8D79-142266644C35}" type="presParOf" srcId="{D319988A-83A9-45E0-9FFE-828F9D56C4E7}" destId="{4B1C29BE-5281-4A5E-B77D-363E81BACECA}" srcOrd="7" destOrd="0" presId="urn:microsoft.com/office/officeart/2005/8/layout/cycle7"/>
    <dgm:cxn modelId="{AABEEE19-A6C3-496D-8C79-05A4EC3B212E}" type="presParOf" srcId="{4B1C29BE-5281-4A5E-B77D-363E81BACECA}" destId="{14CE0E96-3735-4D2E-B917-87D783DA5FB1}" srcOrd="0" destOrd="0" presId="urn:microsoft.com/office/officeart/2005/8/layout/cycle7"/>
    <dgm:cxn modelId="{9201B20D-575B-4124-ADB1-0DE414FBBC50}" type="presParOf" srcId="{D319988A-83A9-45E0-9FFE-828F9D56C4E7}" destId="{60044951-1895-4722-9602-508776B83539}" srcOrd="8" destOrd="0" presId="urn:microsoft.com/office/officeart/2005/8/layout/cycle7"/>
    <dgm:cxn modelId="{1AB7C420-CFFC-441E-8FC6-C925EC395BF4}" type="presParOf" srcId="{D319988A-83A9-45E0-9FFE-828F9D56C4E7}" destId="{FA9EE5BC-0E24-4F81-B35D-EBAE0A1463AD}" srcOrd="9" destOrd="0" presId="urn:microsoft.com/office/officeart/2005/8/layout/cycle7"/>
    <dgm:cxn modelId="{BC2BA0D3-A0DD-48CC-A0D6-8A166FA243C3}" type="presParOf" srcId="{FA9EE5BC-0E24-4F81-B35D-EBAE0A1463AD}" destId="{6E4C2A1C-CAC8-4392-89F4-573133D6948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14ADE-F236-438F-A81A-A65390649768}">
      <dsp:nvSpPr>
        <dsp:cNvPr id="0" name=""/>
        <dsp:cNvSpPr/>
      </dsp:nvSpPr>
      <dsp:spPr>
        <a:xfrm>
          <a:off x="28" y="735856"/>
          <a:ext cx="8688407" cy="33555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D3653-F945-433F-94CD-E4276640AB0E}">
      <dsp:nvSpPr>
        <dsp:cNvPr id="0" name=""/>
        <dsp:cNvSpPr/>
      </dsp:nvSpPr>
      <dsp:spPr>
        <a:xfrm>
          <a:off x="1259632" y="2968104"/>
          <a:ext cx="200964" cy="200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4CD74-6244-41CD-9563-4765488A4D1D}">
      <dsp:nvSpPr>
        <dsp:cNvPr id="0" name=""/>
        <dsp:cNvSpPr/>
      </dsp:nvSpPr>
      <dsp:spPr>
        <a:xfrm>
          <a:off x="899590" y="2536063"/>
          <a:ext cx="1000608" cy="42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8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2"/>
              </a:solidFill>
            </a:rPr>
            <a:t>Posse</a:t>
          </a:r>
          <a:endParaRPr lang="pt-BR" sz="1900" kern="1200" dirty="0">
            <a:solidFill>
              <a:schemeClr val="tx2"/>
            </a:solidFill>
          </a:endParaRPr>
        </a:p>
      </dsp:txBody>
      <dsp:txXfrm>
        <a:off x="899590" y="2536063"/>
        <a:ext cx="1000608" cy="428465"/>
      </dsp:txXfrm>
    </dsp:sp>
    <dsp:sp modelId="{2962F9F5-78F1-44A1-A7C6-47CB5D81BD5A}">
      <dsp:nvSpPr>
        <dsp:cNvPr id="0" name=""/>
        <dsp:cNvSpPr/>
      </dsp:nvSpPr>
      <dsp:spPr>
        <a:xfrm>
          <a:off x="2267743" y="2464046"/>
          <a:ext cx="314553" cy="314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12A7F-258F-440E-B590-C0C88A008AB2}">
      <dsp:nvSpPr>
        <dsp:cNvPr id="0" name=""/>
        <dsp:cNvSpPr/>
      </dsp:nvSpPr>
      <dsp:spPr>
        <a:xfrm>
          <a:off x="1547669" y="1743961"/>
          <a:ext cx="1450441" cy="59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75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2"/>
              </a:solidFill>
            </a:rPr>
            <a:t>Evolução Carreira</a:t>
          </a:r>
          <a:endParaRPr lang="pt-BR" sz="1900" kern="1200" dirty="0">
            <a:solidFill>
              <a:schemeClr val="tx2"/>
            </a:solidFill>
          </a:endParaRPr>
        </a:p>
      </dsp:txBody>
      <dsp:txXfrm>
        <a:off x="1547669" y="1743961"/>
        <a:ext cx="1450441" cy="592152"/>
      </dsp:txXfrm>
    </dsp:sp>
    <dsp:sp modelId="{C6CD9D36-7A9C-4FE4-9DB8-A38CDDC5B214}">
      <dsp:nvSpPr>
        <dsp:cNvPr id="0" name=""/>
        <dsp:cNvSpPr/>
      </dsp:nvSpPr>
      <dsp:spPr>
        <a:xfrm>
          <a:off x="3707903" y="1959991"/>
          <a:ext cx="419404" cy="419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9A67A-75AD-4C7B-AB8B-F6AC5B5A2F28}">
      <dsp:nvSpPr>
        <dsp:cNvPr id="0" name=""/>
        <dsp:cNvSpPr/>
      </dsp:nvSpPr>
      <dsp:spPr>
        <a:xfrm>
          <a:off x="3275852" y="1239913"/>
          <a:ext cx="1686356" cy="57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3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 </a:t>
          </a:r>
          <a:r>
            <a:rPr lang="pt-BR" sz="1900" kern="1200" dirty="0" smtClean="0">
              <a:solidFill>
                <a:schemeClr val="tx2"/>
              </a:solidFill>
            </a:rPr>
            <a:t>Cessão Licenças</a:t>
          </a:r>
          <a:endParaRPr lang="pt-BR" sz="1900" kern="1200" dirty="0">
            <a:solidFill>
              <a:schemeClr val="tx2"/>
            </a:solidFill>
          </a:endParaRPr>
        </a:p>
      </dsp:txBody>
      <dsp:txXfrm>
        <a:off x="3275852" y="1239913"/>
        <a:ext cx="1686356" cy="576189"/>
      </dsp:txXfrm>
    </dsp:sp>
    <dsp:sp modelId="{8EC4C595-5F53-49ED-8CFF-48EBC0469D15}">
      <dsp:nvSpPr>
        <dsp:cNvPr id="0" name=""/>
        <dsp:cNvSpPr/>
      </dsp:nvSpPr>
      <dsp:spPr>
        <a:xfrm>
          <a:off x="5436094" y="1527944"/>
          <a:ext cx="541731" cy="541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84A12-56D6-4C5A-A20C-708BE59EBFF6}">
      <dsp:nvSpPr>
        <dsp:cNvPr id="0" name=""/>
        <dsp:cNvSpPr/>
      </dsp:nvSpPr>
      <dsp:spPr>
        <a:xfrm>
          <a:off x="4572004" y="1095887"/>
          <a:ext cx="2114778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5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 </a:t>
          </a:r>
          <a:r>
            <a:rPr lang="pt-BR" sz="1900" kern="1200" dirty="0" smtClean="0">
              <a:solidFill>
                <a:schemeClr val="tx2"/>
              </a:solidFill>
            </a:rPr>
            <a:t>Aposentadoria</a:t>
          </a:r>
          <a:endParaRPr lang="pt-BR" sz="1900" kern="1200" dirty="0">
            <a:solidFill>
              <a:schemeClr val="tx2"/>
            </a:solidFill>
          </a:endParaRPr>
        </a:p>
      </dsp:txBody>
      <dsp:txXfrm>
        <a:off x="4572004" y="1095887"/>
        <a:ext cx="2114778" cy="445064"/>
      </dsp:txXfrm>
    </dsp:sp>
    <dsp:sp modelId="{29BB53D6-304C-4E8E-8BC2-74057AEA89A2}">
      <dsp:nvSpPr>
        <dsp:cNvPr id="0" name=""/>
        <dsp:cNvSpPr/>
      </dsp:nvSpPr>
      <dsp:spPr>
        <a:xfrm>
          <a:off x="7236293" y="1239910"/>
          <a:ext cx="690270" cy="69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09D40-695B-4993-B785-B188482F0AB3}">
      <dsp:nvSpPr>
        <dsp:cNvPr id="0" name=""/>
        <dsp:cNvSpPr/>
      </dsp:nvSpPr>
      <dsp:spPr>
        <a:xfrm>
          <a:off x="6732236" y="879881"/>
          <a:ext cx="1747520" cy="40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2"/>
              </a:solidFill>
            </a:rPr>
            <a:t>Pensão</a:t>
          </a:r>
          <a:endParaRPr lang="pt-BR" sz="1900" kern="1200" dirty="0">
            <a:solidFill>
              <a:schemeClr val="tx2"/>
            </a:solidFill>
          </a:endParaRPr>
        </a:p>
      </dsp:txBody>
      <dsp:txXfrm>
        <a:off x="6732236" y="879881"/>
        <a:ext cx="1747520" cy="4019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DBDED-FC73-4F67-ADE9-D7215F0E3551}">
      <dsp:nvSpPr>
        <dsp:cNvPr id="0" name=""/>
        <dsp:cNvSpPr/>
      </dsp:nvSpPr>
      <dsp:spPr>
        <a:xfrm>
          <a:off x="4450142" y="150423"/>
          <a:ext cx="1768687" cy="8843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LEGISLAÇÃO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476044" y="176325"/>
        <a:ext cx="1716883" cy="832539"/>
      </dsp:txXfrm>
    </dsp:sp>
    <dsp:sp modelId="{BBA25264-4862-44CD-838F-F7700410DCBF}">
      <dsp:nvSpPr>
        <dsp:cNvPr id="0" name=""/>
        <dsp:cNvSpPr/>
      </dsp:nvSpPr>
      <dsp:spPr>
        <a:xfrm rot="1794429">
          <a:off x="6207038" y="1301934"/>
          <a:ext cx="1259453" cy="3095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tx1"/>
            </a:solidFill>
          </a:endParaRPr>
        </a:p>
      </dsp:txBody>
      <dsp:txXfrm>
        <a:off x="6299894" y="1363838"/>
        <a:ext cx="1073741" cy="185712"/>
      </dsp:txXfrm>
    </dsp:sp>
    <dsp:sp modelId="{0824E7EC-C702-4900-A78A-938ABCB30D01}">
      <dsp:nvSpPr>
        <dsp:cNvPr id="0" name=""/>
        <dsp:cNvSpPr/>
      </dsp:nvSpPr>
      <dsp:spPr>
        <a:xfrm>
          <a:off x="7416828" y="1878620"/>
          <a:ext cx="2019275" cy="984911"/>
        </a:xfrm>
        <a:prstGeom prst="roundRect">
          <a:avLst>
            <a:gd name="adj" fmla="val 10000"/>
          </a:avLst>
        </a:prstGeom>
        <a:solidFill>
          <a:srgbClr val="EE8ADB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CADASTRO DOS SERVIDORES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7445675" y="1907467"/>
        <a:ext cx="1961581" cy="927217"/>
      </dsp:txXfrm>
    </dsp:sp>
    <dsp:sp modelId="{C20A53FC-F860-4183-B1F2-68DDFE0184B5}">
      <dsp:nvSpPr>
        <dsp:cNvPr id="0" name=""/>
        <dsp:cNvSpPr/>
      </dsp:nvSpPr>
      <dsp:spPr>
        <a:xfrm rot="7193898">
          <a:off x="7042191" y="3528605"/>
          <a:ext cx="1259453" cy="309520"/>
        </a:xfrm>
        <a:prstGeom prst="leftRightArrow">
          <a:avLst>
            <a:gd name="adj1" fmla="val 60000"/>
            <a:gd name="adj2" fmla="val 50000"/>
          </a:avLst>
        </a:prstGeom>
        <a:solidFill>
          <a:srgbClr val="EE8ADB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tx1"/>
            </a:solidFill>
          </a:endParaRPr>
        </a:p>
      </dsp:txBody>
      <dsp:txXfrm rot="10800000">
        <a:off x="7135047" y="3590509"/>
        <a:ext cx="1073741" cy="185712"/>
      </dsp:txXfrm>
    </dsp:sp>
    <dsp:sp modelId="{8AC0BE15-39D5-4AAA-A810-AB158B83F99D}">
      <dsp:nvSpPr>
        <dsp:cNvPr id="0" name=""/>
        <dsp:cNvSpPr/>
      </dsp:nvSpPr>
      <dsp:spPr>
        <a:xfrm>
          <a:off x="5844240" y="4503198"/>
          <a:ext cx="2204085" cy="8843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HIPÓTESES E PREMISSAS ATUARIAIS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870142" y="4529100"/>
        <a:ext cx="2152281" cy="832539"/>
      </dsp:txXfrm>
    </dsp:sp>
    <dsp:sp modelId="{D43070F2-735A-4584-8EE0-849B89E99DA7}">
      <dsp:nvSpPr>
        <dsp:cNvPr id="0" name=""/>
        <dsp:cNvSpPr/>
      </dsp:nvSpPr>
      <dsp:spPr>
        <a:xfrm rot="10939159">
          <a:off x="4427999" y="4714120"/>
          <a:ext cx="1259453" cy="3095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tx1"/>
            </a:solidFill>
          </a:endParaRPr>
        </a:p>
      </dsp:txBody>
      <dsp:txXfrm rot="10800000">
        <a:off x="4520855" y="4776024"/>
        <a:ext cx="1073741" cy="185712"/>
      </dsp:txXfrm>
    </dsp:sp>
    <dsp:sp modelId="{B1CFB1D5-D6BF-4117-A093-69D6F8CCDE25}">
      <dsp:nvSpPr>
        <dsp:cNvPr id="0" name=""/>
        <dsp:cNvSpPr/>
      </dsp:nvSpPr>
      <dsp:spPr>
        <a:xfrm>
          <a:off x="2502524" y="4359036"/>
          <a:ext cx="1768687" cy="884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</a:rPr>
            <a:t>PLANO DE CUSTEIO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528426" y="4384938"/>
        <a:ext cx="1716883" cy="832539"/>
      </dsp:txXfrm>
    </dsp:sp>
    <dsp:sp modelId="{4B1C29BE-5281-4A5E-B77D-363E81BACECA}">
      <dsp:nvSpPr>
        <dsp:cNvPr id="0" name=""/>
        <dsp:cNvSpPr/>
      </dsp:nvSpPr>
      <dsp:spPr>
        <a:xfrm rot="14571617">
          <a:off x="2119072" y="3401678"/>
          <a:ext cx="1259453" cy="3095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tx1"/>
            </a:solidFill>
          </a:endParaRPr>
        </a:p>
      </dsp:txBody>
      <dsp:txXfrm rot="10800000">
        <a:off x="2211928" y="3463582"/>
        <a:ext cx="1073741" cy="185712"/>
      </dsp:txXfrm>
    </dsp:sp>
    <dsp:sp modelId="{60044951-1895-4722-9602-508776B83539}">
      <dsp:nvSpPr>
        <dsp:cNvPr id="0" name=""/>
        <dsp:cNvSpPr/>
      </dsp:nvSpPr>
      <dsp:spPr>
        <a:xfrm>
          <a:off x="1119499" y="1904190"/>
          <a:ext cx="2000244" cy="8496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CÁLCULO DAS RESERVAS(RMBC e </a:t>
          </a:r>
          <a:r>
            <a:rPr lang="pt-BR" sz="2000" b="1" kern="1200" dirty="0" err="1" smtClean="0">
              <a:solidFill>
                <a:schemeClr val="tx1"/>
              </a:solidFill>
            </a:rPr>
            <a:t>RMBaC</a:t>
          </a:r>
          <a:r>
            <a:rPr lang="pt-BR" sz="2000" b="1" kern="1200" dirty="0" smtClean="0">
              <a:solidFill>
                <a:schemeClr val="tx1"/>
              </a:solidFill>
            </a:rPr>
            <a:t>)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144384" y="1929075"/>
        <a:ext cx="1950474" cy="799880"/>
      </dsp:txXfrm>
    </dsp:sp>
    <dsp:sp modelId="{FA9EE5BC-0E24-4F81-B35D-EBAE0A1463AD}">
      <dsp:nvSpPr>
        <dsp:cNvPr id="0" name=""/>
        <dsp:cNvSpPr/>
      </dsp:nvSpPr>
      <dsp:spPr>
        <a:xfrm rot="19897532">
          <a:off x="3081269" y="1314719"/>
          <a:ext cx="1259453" cy="3095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tx1"/>
            </a:solidFill>
          </a:endParaRPr>
        </a:p>
      </dsp:txBody>
      <dsp:txXfrm>
        <a:off x="3174125" y="1376623"/>
        <a:ext cx="1073741" cy="18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08B-678E-4873-8929-99B2E938365F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879D-5858-4EEF-8B33-AEF24621C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15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714348" y="357166"/>
            <a:ext cx="7715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kern="120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rPr>
              <a:t>GOVERNO DO ESTADO DE RONDÔNIA</a:t>
            </a:r>
            <a:endParaRPr lang="pt-BR" sz="1800" kern="1200" dirty="0" smtClean="0">
              <a:solidFill>
                <a:schemeClr val="tx2"/>
              </a:solidFill>
              <a:latin typeface="Arial Narrow" pitchFamily="34" charset="0"/>
              <a:ea typeface="+mn-ea"/>
              <a:cs typeface="+mn-cs"/>
            </a:endParaRPr>
          </a:p>
          <a:p>
            <a:pPr algn="ctr"/>
            <a:r>
              <a:rPr lang="pt-BR" sz="1500" b="1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rPr>
              <a:t>INSTITUTO DE PREVIDÊNCIA DOS SERVIDORES PÚBLICOS DO ESTADO DE RONDÔNIA</a:t>
            </a:r>
          </a:p>
          <a:p>
            <a:pPr algn="ctr"/>
            <a:r>
              <a:rPr lang="pt-BR" sz="1800" b="0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I P E R O N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285728"/>
            <a:ext cx="911225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717579" cy="1019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C0C0-1248-474D-8135-B290C1C0F36D}" type="datetimeFigureOut">
              <a:rPr lang="pt-BR" smtClean="0"/>
              <a:t>30/11/2015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E800-F0B0-423B-B90F-532E30D8DD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37456" y="2204864"/>
            <a:ext cx="7416824" cy="305659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/>
              <a:t>1ª AUDIÊNCIA PÚBLICA</a:t>
            </a:r>
          </a:p>
          <a:p>
            <a:pPr algn="ctr"/>
            <a:endParaRPr lang="pt-BR" sz="3600" dirty="0" smtClean="0"/>
          </a:p>
          <a:p>
            <a:pPr algn="ctr"/>
            <a:r>
              <a:rPr lang="pt-BR" sz="3600" dirty="0" smtClean="0"/>
              <a:t>“A Saúde Financeira e Atuarial do RPPS do Estado de Rondônia”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425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19845" y="6024103"/>
            <a:ext cx="8835407" cy="560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estudo atuarial deve permitir a </a:t>
            </a:r>
            <a:r>
              <a:rPr lang="pt-BR" b="1" dirty="0">
                <a:solidFill>
                  <a:schemeClr val="tx1"/>
                </a:solidFill>
              </a:rPr>
              <a:t>análise e o enfrentamento das despesas projetadas frente as despesas efetivas.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9845" y="1843925"/>
            <a:ext cx="8844270" cy="51515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Calcular as Reservas Matemáticas: representam o compromisso do RPPS –Passivo </a:t>
            </a:r>
            <a:r>
              <a:rPr lang="pt-BR" b="1" dirty="0" smtClean="0">
                <a:solidFill>
                  <a:schemeClr val="tx1"/>
                </a:solidFill>
              </a:rPr>
              <a:t>Atuarial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29081" y="2484735"/>
            <a:ext cx="8835407" cy="3832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Estabelecer o Plano de Custeio (CN , CS</a:t>
            </a:r>
            <a:r>
              <a:rPr lang="pt-BR" b="1" dirty="0" smtClean="0">
                <a:solidFill>
                  <a:schemeClr val="tx1"/>
                </a:solidFill>
              </a:rPr>
              <a:t>) e projetar a ocorrência de novos benefícios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9081" y="3016256"/>
            <a:ext cx="8835407" cy="4761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Definir premissas e hipóteses, regime de financiamento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9845" y="3640709"/>
            <a:ext cx="8835407" cy="4852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Projetar o fluxo de </a:t>
            </a:r>
            <a:r>
              <a:rPr lang="pt-PT" b="1" dirty="0">
                <a:solidFill>
                  <a:schemeClr val="tx1"/>
                </a:solidFill>
              </a:rPr>
              <a:t>receitas e despesas do fundo para um período de </a:t>
            </a:r>
            <a:r>
              <a:rPr lang="pt-PT" b="1" dirty="0" smtClean="0">
                <a:solidFill>
                  <a:schemeClr val="tx1"/>
                </a:solidFill>
              </a:rPr>
              <a:t>75 anos </a:t>
            </a:r>
            <a:r>
              <a:rPr lang="pt-PT" b="1" dirty="0">
                <a:solidFill>
                  <a:schemeClr val="tx1"/>
                </a:solidFill>
              </a:rPr>
              <a:t>ou até a sua extinção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9845" y="4812688"/>
            <a:ext cx="8835407" cy="392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Comparar o </a:t>
            </a:r>
            <a:r>
              <a:rPr lang="pt-BR" b="1" dirty="0">
                <a:solidFill>
                  <a:schemeClr val="tx1"/>
                </a:solidFill>
              </a:rPr>
              <a:t>resultado dos últimos 3 </a:t>
            </a:r>
            <a:r>
              <a:rPr lang="pt-BR" b="1" dirty="0" smtClean="0">
                <a:solidFill>
                  <a:schemeClr val="tx1"/>
                </a:solidFill>
              </a:rPr>
              <a:t>exercícios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29081" y="4274207"/>
            <a:ext cx="8835407" cy="3901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Proporcionar</a:t>
            </a:r>
            <a:r>
              <a:rPr lang="pt-BR" b="1" dirty="0">
                <a:solidFill>
                  <a:schemeClr val="tx1"/>
                </a:solidFill>
              </a:rPr>
              <a:t>: Equilíbrio Financeiro e </a:t>
            </a:r>
            <a:r>
              <a:rPr lang="pt-BR" b="1" dirty="0" smtClean="0">
                <a:solidFill>
                  <a:schemeClr val="tx1"/>
                </a:solidFill>
              </a:rPr>
              <a:t>Atuarial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19845" y="5340743"/>
            <a:ext cx="8835407" cy="5516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Desenvolver Parecer Atuarial tem o objetivo de recomendar de forma clara e objetiva os passos necessários para observância do equilíbrio financeiro-atuarial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80112" y="1115921"/>
            <a:ext cx="3375140" cy="58792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Equilíbrio Atuarial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1146850"/>
              </p:ext>
            </p:extLst>
          </p:nvPr>
        </p:nvGraphicFramePr>
        <p:xfrm>
          <a:off x="-828600" y="1118324"/>
          <a:ext cx="10976582" cy="538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3059832" y="2890653"/>
            <a:ext cx="2892100" cy="19189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ysClr val="windowText" lastClr="000000"/>
                </a:solidFill>
              </a:rPr>
              <a:t>AVALIAÇÃO ATUARIAL</a:t>
            </a:r>
            <a:endParaRPr lang="pt-BR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132856"/>
            <a:ext cx="892899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200" b="1" dirty="0" smtClean="0"/>
              <a:t>Plano </a:t>
            </a:r>
            <a:r>
              <a:rPr lang="pt-BR" sz="2200" b="1" dirty="0"/>
              <a:t>Previdenciário: </a:t>
            </a:r>
            <a:r>
              <a:rPr lang="pt-BR" sz="2200" dirty="0"/>
              <a:t>sistema estruturado com a finalidade de acumulação de recursos para pagamento dos compromissos definidos no plano de benefícios do RPPS, sendo o seu plano de custeio calculado atuarialmente segundo os conceitos dos regimes financeiros de Capitalização, Repartição de Capitais de Cobertura e Repartição Simples e, em conformidade com as regras dispostas nesta Portaria</a:t>
            </a:r>
            <a:r>
              <a:rPr lang="pt-BR" sz="2200" dirty="0" smtClean="0"/>
              <a:t>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200" b="1" dirty="0" smtClean="0"/>
              <a:t>Plano </a:t>
            </a:r>
            <a:r>
              <a:rPr lang="pt-BR" sz="2200" b="1" dirty="0"/>
              <a:t>Financeiro: </a:t>
            </a:r>
            <a:r>
              <a:rPr lang="pt-BR" sz="2200" dirty="0"/>
              <a:t>sistema estruturado somente no caso de segregação da massa, onde as contribuições a serem pagas pelo ente federativo, pelos servidores ativos e inativos e pelos pensionistas vinculados são fixadas sem objetivo de acumulação de recursos, sendo as insuficiências aportadas pelo ente federativo, admitida a constituição de fundo financeiro;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Segregação da </a:t>
            </a:r>
            <a:r>
              <a:rPr lang="pt-BR" sz="3200" b="1" dirty="0" smtClean="0"/>
              <a:t>Massa (</a:t>
            </a:r>
            <a:r>
              <a:rPr lang="pt-BR" sz="2400" b="1" dirty="0" smtClean="0"/>
              <a:t>Portaria nº 403/2008/MPS)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0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7628" y="2132856"/>
            <a:ext cx="8838867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 smtClean="0"/>
              <a:t>Lei Complementar nº 524/2009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 smtClean="0"/>
              <a:t>Fundo Financeiro =&gt; Servidores Admitidos até 31/12/2003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 smtClean="0"/>
              <a:t>Fundo Capitalizado =&gt; Servidores Admitidos a partir de 01/01/2004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Segregação da </a:t>
            </a:r>
            <a:r>
              <a:rPr lang="pt-BR" sz="3200" b="1" dirty="0" smtClean="0"/>
              <a:t>Massa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7629" y="4293096"/>
            <a:ext cx="8838867" cy="166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 smtClean="0"/>
              <a:t>Lei Complementar nº 651/2012 (Alterou a LC 524/2009)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 smtClean="0"/>
              <a:t>Fundo Financeiro =&gt; Servidores Admitidos até 31/12/2009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 smtClean="0"/>
              <a:t>Fundo Capitalizado =&gt; Servidores Admitidos a partir de 01/01/2010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17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8930"/>
            <a:ext cx="8712968" cy="29283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1187624" y="1764785"/>
            <a:ext cx="70567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MENSAGEM N. 256,  DE 13 DE DEEMBRO DE 2011</a:t>
            </a:r>
          </a:p>
          <a:p>
            <a:pPr algn="ctr"/>
            <a:r>
              <a:rPr lang="pt-BR" sz="2400" b="1" dirty="0" smtClean="0"/>
              <a:t>LC 651, 17/02/2012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352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623" y="1340768"/>
            <a:ext cx="84248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400" dirty="0" smtClean="0">
                <a:solidFill>
                  <a:srgbClr val="0039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Resultado da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400" dirty="0" smtClean="0">
                <a:solidFill>
                  <a:srgbClr val="0039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Avaliação Atuarial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FUNDO PREVIDENCIÁRIO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CAPITALIZADO</a:t>
            </a:r>
          </a:p>
        </p:txBody>
      </p:sp>
      <p:pic>
        <p:nvPicPr>
          <p:cNvPr id="3" name="Picture 13" descr="MC90005698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938043"/>
            <a:ext cx="13604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/>
          <a:stretch/>
        </p:blipFill>
        <p:spPr bwMode="auto">
          <a:xfrm>
            <a:off x="186482" y="1340768"/>
            <a:ext cx="8788333" cy="241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52948"/>
          <a:stretch/>
        </p:blipFill>
        <p:spPr bwMode="auto">
          <a:xfrm>
            <a:off x="135329" y="3783555"/>
            <a:ext cx="8839486" cy="143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2" y="5301495"/>
            <a:ext cx="878833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20532" y="13314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20532" y="3807963"/>
            <a:ext cx="18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APOSENTADOS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03848" y="5291916"/>
            <a:ext cx="18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PENSIONISTAS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17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4870" y="1556792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i="1" dirty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Servidores Ativos</a:t>
            </a:r>
          </a:p>
        </p:txBody>
      </p:sp>
      <p:graphicFrame>
        <p:nvGraphicFramePr>
          <p:cNvPr id="3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96338"/>
              </p:ext>
            </p:extLst>
          </p:nvPr>
        </p:nvGraphicFramePr>
        <p:xfrm>
          <a:off x="251520" y="2183854"/>
          <a:ext cx="8597900" cy="3751274"/>
        </p:xfrm>
        <a:graphic>
          <a:graphicData uri="http://schemas.openxmlformats.org/drawingml/2006/table">
            <a:tbl>
              <a:tblPr/>
              <a:tblGrid>
                <a:gridCol w="6049962"/>
                <a:gridCol w="2547938"/>
              </a:tblGrid>
              <a:tr h="66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9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Discriminação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ATIVOS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17.092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6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Servidoras Sexo Feminino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8.538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Servidoras Sexo Feminino Não Professoras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6.841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6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Servidoras Sexo Feminino Professoras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1.697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6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Sexo Masculino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8.554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Sexo Masculino Não Professores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7.881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Sexo Masculino Professores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0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550340"/>
              </p:ext>
            </p:extLst>
          </p:nvPr>
        </p:nvGraphicFramePr>
        <p:xfrm>
          <a:off x="468313" y="5212680"/>
          <a:ext cx="5192712" cy="736600"/>
        </p:xfrm>
        <a:graphic>
          <a:graphicData uri="http://schemas.openxmlformats.org/drawingml/2006/table">
            <a:tbl>
              <a:tblPr/>
              <a:tblGrid>
                <a:gridCol w="3806825"/>
                <a:gridCol w="1385887"/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Alíquota Servidor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11,00 %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Alíquota Estado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13,27 %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17093"/>
            <a:ext cx="84978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1520" y="1340768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6600"/>
                </a:solidFill>
                <a:latin typeface="Calibri" pitchFamily="34" charset="0"/>
              </a:rPr>
              <a:t>CUSTO NORMAL – F. P. CAPITALIZADO</a:t>
            </a:r>
          </a:p>
        </p:txBody>
      </p:sp>
    </p:spTree>
    <p:extLst>
      <p:ext uri="{BB962C8B-B14F-4D97-AF65-F5344CB8AC3E}">
        <p14:creationId xmlns:p14="http://schemas.microsoft.com/office/powerpoint/2010/main" val="1380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" y="116632"/>
            <a:ext cx="9028941" cy="6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786058"/>
            <a:ext cx="8715436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Resultado da Avaliação Atuarial 2015: </a:t>
            </a:r>
          </a:p>
          <a:p>
            <a:pPr algn="ctr"/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Desafios e Oportunidades para o Estado de Rondônia</a:t>
            </a:r>
            <a:endParaRPr lang="pt-B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600076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Ivan Pimenta Albuquerque</a:t>
            </a:r>
          </a:p>
          <a:p>
            <a:r>
              <a:rPr lang="pt-BR" dirty="0" smtClean="0"/>
              <a:t>Representante do Ministério Público do Estado de Rondônia no Conselho Fiscal do IPERON.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6760"/>
            <a:ext cx="8964488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552"/>
            <a:ext cx="8788630" cy="67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9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68313" y="1321767"/>
            <a:ext cx="84248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400" dirty="0" smtClean="0">
                <a:solidFill>
                  <a:srgbClr val="0039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Resultado da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400" dirty="0" smtClean="0">
                <a:solidFill>
                  <a:srgbClr val="0039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Avaliação Atuarial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FUNDO PREVIDENCIÁRIO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FINANCEIRO</a:t>
            </a:r>
          </a:p>
        </p:txBody>
      </p:sp>
      <p:pic>
        <p:nvPicPr>
          <p:cNvPr id="3" name="Picture 13" descr="MC90005698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38117"/>
            <a:ext cx="13604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16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476"/>
            <a:ext cx="7206693" cy="229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720669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0" y="5229200"/>
            <a:ext cx="7204129" cy="13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47864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03848" y="3779748"/>
            <a:ext cx="18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APOSENTADOS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20532" y="5229200"/>
            <a:ext cx="18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PENSIONISTAS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97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7513" y="2311441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i="1" dirty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Servidores Ativos</a:t>
            </a:r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729416"/>
              </p:ext>
            </p:extLst>
          </p:nvPr>
        </p:nvGraphicFramePr>
        <p:xfrm>
          <a:off x="273050" y="2938503"/>
          <a:ext cx="8597900" cy="3751274"/>
        </p:xfrm>
        <a:graphic>
          <a:graphicData uri="http://schemas.openxmlformats.org/drawingml/2006/table">
            <a:tbl>
              <a:tblPr/>
              <a:tblGrid>
                <a:gridCol w="6049963"/>
                <a:gridCol w="2547937"/>
              </a:tblGrid>
              <a:tr h="66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9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Discriminação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ATIVOS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36.847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6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Servidoras Sexo Feminino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20.692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Servidoras Sexo Feminino Não Professoras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13.072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6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Servidoras Sexo Feminino Professoras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7.620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6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Sexo Masculino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16.155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Sexo Masculino Não Professores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14.242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Servidores Sexo Masculino Professores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1.913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479425" y="1406566"/>
            <a:ext cx="8229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6600"/>
                </a:solidFill>
                <a:latin typeface="Calibri" pitchFamily="34" charset="0"/>
              </a:rPr>
              <a:t>PERFIL DA POPULAÇÃO – F. P. FINANCEIRO</a:t>
            </a:r>
          </a:p>
        </p:txBody>
      </p:sp>
    </p:spTree>
    <p:extLst>
      <p:ext uri="{BB962C8B-B14F-4D97-AF65-F5344CB8AC3E}">
        <p14:creationId xmlns:p14="http://schemas.microsoft.com/office/powerpoint/2010/main" val="3272880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28560" y="1466555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6600"/>
                </a:solidFill>
                <a:latin typeface="Calibri" pitchFamily="34" charset="0"/>
              </a:rPr>
              <a:t>CUSTO NORMAL – F. P. FINANCEIRO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35093"/>
              </p:ext>
            </p:extLst>
          </p:nvPr>
        </p:nvGraphicFramePr>
        <p:xfrm>
          <a:off x="439673" y="5702005"/>
          <a:ext cx="5192712" cy="736600"/>
        </p:xfrm>
        <a:graphic>
          <a:graphicData uri="http://schemas.openxmlformats.org/drawingml/2006/table">
            <a:tbl>
              <a:tblPr/>
              <a:tblGrid>
                <a:gridCol w="3806825"/>
                <a:gridCol w="1385887"/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Alíquota Servidor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11,00 %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Alíquota Estado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9B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13,27 %</a:t>
                      </a:r>
                    </a:p>
                  </a:txBody>
                  <a:tcPr marL="90000" marR="90000" marT="46848" marB="4684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7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5" y="2906418"/>
            <a:ext cx="84978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5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1427"/>
            <a:ext cx="8640960" cy="174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5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3891" y="1605235"/>
            <a:ext cx="8964613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pt-BR" altLang="pt-BR" sz="2000" b="0" dirty="0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000" b="0" u="sng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Alíquotas atualmente </a:t>
            </a:r>
            <a:r>
              <a:rPr lang="pt-BR" altLang="pt-BR" sz="2000" u="sng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praticadas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	</a:t>
            </a: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Custo Normal - - - - - - - - - - - - - -  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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</a:t>
            </a:r>
            <a:r>
              <a:rPr lang="pt-BR" altLang="pt-BR" sz="2000" b="0" u="sng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22,50%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		Servidores . . . . . . . . . . . .  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 11,00%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	Estado . . . . . . . . . . . . . . . . 11,50%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</a:t>
            </a: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Fluxo </a:t>
            </a:r>
            <a:r>
              <a:rPr lang="pt-BR" altLang="pt-BR" sz="2000" b="0" i="1" dirty="0">
                <a:solidFill>
                  <a:srgbClr val="000099"/>
                </a:solidFill>
                <a:cs typeface="Arial" charset="0"/>
              </a:rPr>
              <a:t>–</a:t>
            </a: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Fundo Previdenci</a:t>
            </a:r>
            <a:r>
              <a:rPr lang="pt-BR" altLang="pt-BR" sz="2000" b="0" i="1" dirty="0">
                <a:solidFill>
                  <a:srgbClr val="000099"/>
                </a:solidFill>
                <a:cs typeface="Arial" charset="0"/>
              </a:rPr>
              <a:t>á</a:t>
            </a: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rio Financeiro</a:t>
            </a:r>
            <a:endParaRPr lang="pt-BR" altLang="pt-BR" sz="2000" b="0" i="1" dirty="0">
              <a:solidFill>
                <a:srgbClr val="000099"/>
              </a:solidFill>
              <a:latin typeface="Tahoma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	</a:t>
            </a:r>
            <a:r>
              <a:rPr lang="pt-BR" altLang="pt-BR" sz="14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	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Ø"/>
            </a:pPr>
            <a:r>
              <a:rPr lang="pt-BR" altLang="pt-BR" sz="2000" b="0" u="sng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 Alíquotas </a:t>
            </a:r>
            <a:r>
              <a:rPr lang="pt-BR" altLang="pt-BR" sz="2000" u="sng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apuradas</a:t>
            </a:r>
            <a:r>
              <a:rPr lang="pt-BR" altLang="pt-BR" sz="2000" b="0" u="sng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 nesta avaliação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990033"/>
              </a:buClr>
              <a:buSzPct val="70000"/>
              <a:buFont typeface="Wingdings" pitchFamily="2" charset="2"/>
              <a:buNone/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</a:t>
            </a: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Custo 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Normal - - - - - - - - - - - - - - -  24,27%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	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Servidores . . . . . . . . . . . .  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 11,00%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	Estado . . . . . . . . . . . . . . . . 13,27%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Fluxo </a:t>
            </a:r>
            <a:r>
              <a:rPr lang="pt-BR" altLang="pt-BR" sz="2000" b="0" dirty="0">
                <a:solidFill>
                  <a:srgbClr val="000099"/>
                </a:solidFill>
                <a:cs typeface="Arial" charset="0"/>
              </a:rPr>
              <a:t>–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Fundo Previdenci</a:t>
            </a:r>
            <a:r>
              <a:rPr lang="pt-BR" altLang="pt-BR" sz="2000" b="0" dirty="0">
                <a:solidFill>
                  <a:srgbClr val="000099"/>
                </a:solidFill>
                <a:cs typeface="Arial" charset="0"/>
              </a:rPr>
              <a:t>á</a:t>
            </a:r>
            <a:r>
              <a:rPr lang="pt-BR" altLang="pt-BR" sz="2000" b="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rio Financeiro</a:t>
            </a:r>
            <a:r>
              <a:rPr lang="pt-BR" altLang="pt-BR" sz="2000" b="0" i="1" dirty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	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99491" y="110041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6600"/>
                </a:solidFill>
                <a:latin typeface="Calibri" pitchFamily="34" charset="0"/>
              </a:rPr>
              <a:t>CUSTO PREVIDENCIÁRIO DO RPPS</a:t>
            </a:r>
          </a:p>
        </p:txBody>
      </p:sp>
    </p:spTree>
    <p:extLst>
      <p:ext uri="{BB962C8B-B14F-4D97-AF65-F5344CB8AC3E}">
        <p14:creationId xmlns:p14="http://schemas.microsoft.com/office/powerpoint/2010/main" val="220551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51121" y="126876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6600"/>
                </a:solidFill>
                <a:latin typeface="Calibri" pitchFamily="34" charset="0"/>
              </a:rPr>
              <a:t>FATORES QUE AFETAM O CUSTO NORMAL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323170" cy="45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5292080" y="2708920"/>
            <a:ext cx="648072" cy="367240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11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6876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6600"/>
                </a:solidFill>
                <a:latin typeface="Calibri" pitchFamily="34" charset="0"/>
              </a:rPr>
              <a:t>FATORES QUE AFETAM O CUSTO NORMAL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2236"/>
            <a:ext cx="8366645" cy="45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4067944" y="2492896"/>
            <a:ext cx="648072" cy="367240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4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23528" y="1556792"/>
            <a:ext cx="8424937" cy="75376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AGENDA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7" y="2636912"/>
            <a:ext cx="8424936" cy="7529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ysClr val="windowText" lastClr="000000"/>
                </a:solidFill>
              </a:rPr>
              <a:t>1</a:t>
            </a:r>
            <a:r>
              <a:rPr lang="pt-BR" b="1" dirty="0" smtClean="0">
                <a:solidFill>
                  <a:sysClr val="windowText" lastClr="000000"/>
                </a:solidFill>
              </a:rPr>
              <a:t>. IMPORTANCIA DO AVALIAÇÃO ATUARIAL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6" y="3645024"/>
            <a:ext cx="8424937" cy="7121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ysClr val="windowText" lastClr="000000"/>
                </a:solidFill>
              </a:rPr>
              <a:t>2. </a:t>
            </a:r>
            <a:r>
              <a:rPr lang="pt-BR" b="1" dirty="0" smtClean="0">
                <a:solidFill>
                  <a:sysClr val="windowText" lastClr="000000"/>
                </a:solidFill>
              </a:rPr>
              <a:t>SEGREGAÇÃO DA MASSA 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7" y="4581128"/>
            <a:ext cx="8424938" cy="765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ysClr val="windowText" lastClr="000000"/>
                </a:solidFill>
              </a:rPr>
              <a:t>3. </a:t>
            </a:r>
            <a:r>
              <a:rPr lang="pt-BR" b="1" dirty="0" smtClean="0">
                <a:solidFill>
                  <a:sysClr val="windowText" lastClr="000000"/>
                </a:solidFill>
              </a:rPr>
              <a:t>RESULTADO A AVALIAÇÃO ATUARIAL DO </a:t>
            </a:r>
            <a:r>
              <a:rPr lang="pt-BR" b="1" dirty="0" smtClean="0">
                <a:solidFill>
                  <a:sysClr val="windowText" lastClr="000000"/>
                </a:solidFill>
              </a:rPr>
              <a:t>IPERON </a:t>
            </a:r>
            <a:r>
              <a:rPr lang="pt-BR" b="1" dirty="0" smtClean="0">
                <a:solidFill>
                  <a:sysClr val="windowText" lastClr="000000"/>
                </a:solidFill>
              </a:rPr>
              <a:t>- 2015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528" y="5589240"/>
            <a:ext cx="8424935" cy="765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ysClr val="windowText" lastClr="000000"/>
                </a:solidFill>
              </a:rPr>
              <a:t>4</a:t>
            </a:r>
            <a:r>
              <a:rPr lang="pt-BR" b="1" dirty="0" smtClean="0">
                <a:solidFill>
                  <a:sysClr val="windowText" lastClr="000000"/>
                </a:solidFill>
              </a:rPr>
              <a:t>. DESAFIOS E OPORTUNIDADES 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23528" y="2492896"/>
            <a:ext cx="8424935" cy="765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ysClr val="windowText" lastClr="000000"/>
                </a:solidFill>
              </a:rPr>
              <a:t>4</a:t>
            </a:r>
            <a:r>
              <a:rPr lang="pt-BR" b="1" dirty="0" smtClean="0">
                <a:solidFill>
                  <a:sysClr val="windowText" lastClr="000000"/>
                </a:solidFill>
              </a:rPr>
              <a:t>. DESAFIOS E OPORTUNIDADES 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99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2088" y="1249596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>
                <a:solidFill>
                  <a:srgbClr val="002060"/>
                </a:solidFill>
                <a:latin typeface="Times New Roman"/>
              </a:rPr>
              <a:t>QUANTIDADE </a:t>
            </a:r>
            <a:r>
              <a:rPr lang="pt-BR" sz="2800" b="1" u="sng" dirty="0" smtClean="0">
                <a:solidFill>
                  <a:srgbClr val="002060"/>
                </a:solidFill>
                <a:latin typeface="Times New Roman"/>
              </a:rPr>
              <a:t>DE SEGURADOS DOS RPPS</a:t>
            </a:r>
            <a:endParaRPr lang="pt-BR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88600"/>
              </p:ext>
            </p:extLst>
          </p:nvPr>
        </p:nvGraphicFramePr>
        <p:xfrm>
          <a:off x="107505" y="1844824"/>
          <a:ext cx="8928992" cy="3476372"/>
        </p:xfrm>
        <a:graphic>
          <a:graphicData uri="http://schemas.openxmlformats.org/drawingml/2006/table">
            <a:tbl>
              <a:tblPr/>
              <a:tblGrid>
                <a:gridCol w="1488165"/>
                <a:gridCol w="1439373"/>
                <a:gridCol w="1536959"/>
                <a:gridCol w="1488165"/>
                <a:gridCol w="1488165"/>
                <a:gridCol w="1488165"/>
              </a:tblGrid>
              <a:tr h="55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DEPENDÊNCIA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97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566.390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411.475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2.173.717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97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ESTADOS/DF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2.678.043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1.442.815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490.215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5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2.379.189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449.055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2.960.817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38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6.253.084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2.458.260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1.034.263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9.745.607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30085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Dados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consolidados 2014 (Anuário)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221717" y="5474815"/>
            <a:ext cx="5829419" cy="430887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200" b="1" dirty="0" smtClean="0">
                <a:solidFill>
                  <a:srgbClr val="000066"/>
                </a:solidFill>
                <a:latin typeface="Tahoma" pitchFamily="34" charset="0"/>
              </a:rPr>
              <a:t>O ideal desta relação é </a:t>
            </a:r>
            <a:r>
              <a:rPr lang="pt-BR" altLang="pt-BR" sz="2200" b="1" dirty="0" smtClean="0">
                <a:solidFill>
                  <a:srgbClr val="FF0000"/>
                </a:solidFill>
                <a:latin typeface="Tahoma" pitchFamily="34" charset="0"/>
              </a:rPr>
              <a:t>4 para 1</a:t>
            </a:r>
          </a:p>
        </p:txBody>
      </p:sp>
      <p:pic>
        <p:nvPicPr>
          <p:cNvPr id="6" name="Picture 63" descr="trabalh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38" y="5939327"/>
            <a:ext cx="801124" cy="7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4" descr="trabalh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438" y="5939327"/>
            <a:ext cx="801124" cy="7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5" descr="trabalh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963" y="5939327"/>
            <a:ext cx="801124" cy="7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6" descr="trabalh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4325" y="5939327"/>
            <a:ext cx="801123" cy="7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0" descr="homem-aposentado-que-trabalha-em-seu-port-aacutetil-na-praia-thumb18497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497" y="5544672"/>
            <a:ext cx="1261890" cy="11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5534908" y="5842361"/>
            <a:ext cx="1019465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sz="2600" b="1">
                <a:solidFill>
                  <a:srgbClr val="000080"/>
                </a:solidFill>
                <a:latin typeface="Tahoma" pitchFamily="34" charset="0"/>
              </a:defRPr>
            </a:lvl1pPr>
            <a:lvl2pPr>
              <a:defRPr sz="2600" b="1">
                <a:solidFill>
                  <a:srgbClr val="000080"/>
                </a:solidFill>
                <a:latin typeface="Tahoma" pitchFamily="34" charset="0"/>
              </a:defRPr>
            </a:lvl2pPr>
            <a:lvl3pPr>
              <a:defRPr sz="2600" b="1">
                <a:solidFill>
                  <a:srgbClr val="000080"/>
                </a:solidFill>
                <a:latin typeface="Tahoma" pitchFamily="34" charset="0"/>
              </a:defRPr>
            </a:lvl3pPr>
            <a:lvl4pPr>
              <a:defRPr sz="2600" b="1">
                <a:solidFill>
                  <a:srgbClr val="000080"/>
                </a:solidFill>
                <a:latin typeface="Tahoma" pitchFamily="34" charset="0"/>
              </a:defRPr>
            </a:lvl4pPr>
            <a:lvl5pPr>
              <a:defRPr sz="2600" b="1">
                <a:solidFill>
                  <a:srgbClr val="000080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•"/>
              <a:defRPr sz="2600" b="1">
                <a:solidFill>
                  <a:srgbClr val="000080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•"/>
              <a:defRPr sz="2600" b="1">
                <a:solidFill>
                  <a:srgbClr val="000080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•"/>
              <a:defRPr sz="2600" b="1">
                <a:solidFill>
                  <a:srgbClr val="000080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•"/>
              <a:defRPr sz="2600" b="1">
                <a:solidFill>
                  <a:srgbClr val="000080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6000" dirty="0" smtClean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77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4" y="1340768"/>
            <a:ext cx="8933450" cy="160774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24944"/>
            <a:ext cx="8919467" cy="1272213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71933"/>
              </p:ext>
            </p:extLst>
          </p:nvPr>
        </p:nvGraphicFramePr>
        <p:xfrm>
          <a:off x="179512" y="4869160"/>
          <a:ext cx="8928992" cy="697835"/>
        </p:xfrm>
        <a:graphic>
          <a:graphicData uri="http://schemas.openxmlformats.org/drawingml/2006/table">
            <a:tbl>
              <a:tblPr/>
              <a:tblGrid>
                <a:gridCol w="1488165"/>
                <a:gridCol w="1439373"/>
                <a:gridCol w="1536959"/>
                <a:gridCol w="1488165"/>
                <a:gridCol w="1488165"/>
                <a:gridCol w="1488165"/>
              </a:tblGrid>
              <a:tr h="697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53.939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00954"/>
              </p:ext>
            </p:extLst>
          </p:nvPr>
        </p:nvGraphicFramePr>
        <p:xfrm>
          <a:off x="138736" y="4221088"/>
          <a:ext cx="8928992" cy="558165"/>
        </p:xfrm>
        <a:graphic>
          <a:graphicData uri="http://schemas.openxmlformats.org/drawingml/2006/table">
            <a:tbl>
              <a:tblPr/>
              <a:tblGrid>
                <a:gridCol w="1488165"/>
                <a:gridCol w="1439373"/>
                <a:gridCol w="1536959"/>
                <a:gridCol w="1488165"/>
                <a:gridCol w="1488165"/>
                <a:gridCol w="1488165"/>
              </a:tblGrid>
              <a:tr h="55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DEPENDÊNCIA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5949280"/>
            <a:ext cx="388843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FUNDO FINANCEIRO =&gt; 7,47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95857" y="5949280"/>
            <a:ext cx="388843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FUNDO CAPITALIZADO =&gt; 130,47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900710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163042" cy="392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9592" y="1340768"/>
            <a:ext cx="763284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EVOLUÇÃO DA POPULAÇÃO DE </a:t>
            </a:r>
          </a:p>
          <a:p>
            <a:pPr algn="ctr"/>
            <a:r>
              <a:rPr lang="pt-BR" sz="2400" b="1" dirty="0" smtClean="0"/>
              <a:t>SERVIDORES APOSENTADOS E PENSIONISTAS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745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71613"/>
            <a:ext cx="8667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76538"/>
            <a:ext cx="8620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5881" y="1268760"/>
            <a:ext cx="855459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812800" indent="-290513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22287" lvl="1" indent="0" algn="just">
              <a:lnSpc>
                <a:spcPct val="160000"/>
              </a:lnSpc>
              <a:buClr>
                <a:srgbClr val="990000"/>
              </a:buClr>
              <a:buSzPct val="70000"/>
            </a:pPr>
            <a:r>
              <a:rPr lang="pt-BR" altLang="pt-BR" sz="2200" b="0" dirty="0" smtClean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POSSIBILIDADES....</a:t>
            </a:r>
            <a:endParaRPr lang="pt-BR" altLang="pt-BR" sz="2200" b="0" dirty="0" smtClean="0">
              <a:solidFill>
                <a:srgbClr val="000066"/>
              </a:solidFill>
              <a:latin typeface="Tahoma" pitchFamily="34" charset="0"/>
              <a:cs typeface="Arial" charset="0"/>
            </a:endParaRP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b="0" dirty="0" smtClean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Criação </a:t>
            </a: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da Previdência Complementar – pensando no futuro ... para o passado e o presente não haverá alteração;</a:t>
            </a: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Auxílios – responsabilidade pela concessão do Governo do Estado – excluir do RPPS (!?!?!?);</a:t>
            </a: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Eficiência da Perícia Médica, reflexo nos resultados;</a:t>
            </a: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Atualização cadastral constante – Recadastramento;</a:t>
            </a: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b="0" dirty="0" smtClean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Atuação </a:t>
            </a: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dos Conselhos e Comitê de Investimentos;</a:t>
            </a: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Adesão ao Pró – Gestão RPPS;</a:t>
            </a:r>
          </a:p>
          <a:p>
            <a:pPr lvl="1" algn="just">
              <a:lnSpc>
                <a:spcPct val="160000"/>
              </a:lnSpc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pt-BR" altLang="pt-BR" sz="22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Investidor Qualificado</a:t>
            </a:r>
            <a:r>
              <a:rPr lang="pt-BR" altLang="pt-BR" sz="2200" b="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 e Investidor Profissional.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68344" y="64533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Adelina -CEF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20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36496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5" cy="67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04248" y="332656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R$ 7.319.773.982,00</a:t>
            </a:r>
          </a:p>
        </p:txBody>
      </p:sp>
    </p:spTree>
    <p:extLst>
      <p:ext uri="{BB962C8B-B14F-4D97-AF65-F5344CB8AC3E}">
        <p14:creationId xmlns:p14="http://schemas.microsoft.com/office/powerpoint/2010/main" val="22865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3528" y="2060848"/>
            <a:ext cx="8568952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600" dirty="0">
                <a:solidFill>
                  <a:srgbClr val="000000"/>
                </a:solidFill>
                <a:latin typeface="Arial"/>
              </a:rPr>
              <a:t>Art. 40. </a:t>
            </a:r>
            <a:r>
              <a:rPr lang="pt-BR" sz="2600" b="1" dirty="0">
                <a:solidFill>
                  <a:srgbClr val="000000"/>
                </a:solidFill>
                <a:latin typeface="Arial"/>
              </a:rPr>
              <a:t>Aos servidores titulares de cargos efetivos </a:t>
            </a:r>
            <a:r>
              <a:rPr lang="pt-BR" sz="2600" dirty="0">
                <a:solidFill>
                  <a:srgbClr val="000000"/>
                </a:solidFill>
                <a:latin typeface="Arial"/>
              </a:rPr>
              <a:t>da União, dos Estados, do Distrito Federal e dos Municípios, incluídas suas autarquias e fundações, </a:t>
            </a:r>
            <a:r>
              <a:rPr lang="pt-BR" sz="2600" b="1" dirty="0">
                <a:solidFill>
                  <a:srgbClr val="000000"/>
                </a:solidFill>
                <a:latin typeface="Arial"/>
              </a:rPr>
              <a:t>é assegurado regime de previdência </a:t>
            </a:r>
            <a:r>
              <a:rPr lang="pt-BR" sz="2600" dirty="0">
                <a:solidFill>
                  <a:srgbClr val="000000"/>
                </a:solidFill>
                <a:latin typeface="Arial"/>
              </a:rPr>
              <a:t>de caráter contributivo e solidário, mediante contribuição do respectivo ente público, dos servidores ativos e inativos e dos pensionistas, </a:t>
            </a:r>
            <a:r>
              <a:rPr lang="pt-BR" sz="2600" b="1" dirty="0">
                <a:solidFill>
                  <a:srgbClr val="FF0000"/>
                </a:solidFill>
                <a:latin typeface="Arial"/>
              </a:rPr>
              <a:t>observados critérios que preservem o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equilíbrio financeiro e atuarial</a:t>
            </a:r>
            <a:r>
              <a:rPr lang="pt-BR" sz="2600" dirty="0">
                <a:solidFill>
                  <a:srgbClr val="000000"/>
                </a:solidFill>
                <a:latin typeface="Arial"/>
              </a:rPr>
              <a:t> e o disposto neste </a:t>
            </a:r>
            <a:r>
              <a:rPr lang="pt-BR" sz="2600" dirty="0" smtClean="0">
                <a:solidFill>
                  <a:srgbClr val="000000"/>
                </a:solidFill>
                <a:latin typeface="Arial"/>
              </a:rPr>
              <a:t>artigo.</a:t>
            </a:r>
            <a:endParaRPr lang="pt-BR" sz="26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51720" y="1268760"/>
            <a:ext cx="5184576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CONSTITUIÇÃO FEDERAL  DE 1988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509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11560" y="1268760"/>
            <a:ext cx="7776864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2400" dirty="0">
                <a:solidFill>
                  <a:srgbClr val="0039BA"/>
                </a:solidFill>
                <a:latin typeface="Verdana" pitchFamily="34" charset="0"/>
                <a:cs typeface="Arial" charset="0"/>
              </a:rPr>
              <a:t>Regime Próprio</a:t>
            </a:r>
          </a:p>
          <a:p>
            <a:pPr algn="ctr"/>
            <a:r>
              <a:rPr lang="pt-BR" altLang="pt-BR" sz="2400" dirty="0">
                <a:solidFill>
                  <a:srgbClr val="0039BA"/>
                </a:solidFill>
                <a:latin typeface="Verdana" pitchFamily="34" charset="0"/>
                <a:cs typeface="Arial" charset="0"/>
              </a:rPr>
              <a:t>de Previdência </a:t>
            </a:r>
            <a:r>
              <a:rPr lang="pt-BR" altLang="pt-BR" sz="2400" dirty="0" smtClean="0">
                <a:solidFill>
                  <a:srgbClr val="0039BA"/>
                </a:solidFill>
                <a:latin typeface="Verdana" pitchFamily="34" charset="0"/>
                <a:cs typeface="Arial" charset="0"/>
              </a:rPr>
              <a:t>Social – RPPS</a:t>
            </a:r>
            <a:endParaRPr lang="pt-BR" altLang="pt-BR" sz="2400" dirty="0">
              <a:solidFill>
                <a:srgbClr val="0039BA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6443663" y="3284439"/>
            <a:ext cx="2178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000" dirty="0">
                <a:solidFill>
                  <a:srgbClr val="0039BA"/>
                </a:solidFill>
                <a:latin typeface="Verdana" pitchFamily="34" charset="0"/>
                <a:cs typeface="Arial" charset="0"/>
              </a:rPr>
              <a:t>Pagamento de Benefícios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95288" y="3284439"/>
            <a:ext cx="2178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>
                <a:solidFill>
                  <a:srgbClr val="0039BA"/>
                </a:solidFill>
                <a:latin typeface="Verdana" pitchFamily="34" charset="0"/>
                <a:cs typeface="Arial" charset="0"/>
              </a:rPr>
              <a:t>Contribuições 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>
                <a:solidFill>
                  <a:srgbClr val="0039BA"/>
                </a:solidFill>
                <a:latin typeface="Verdana" pitchFamily="34" charset="0"/>
                <a:cs typeface="Arial" charset="0"/>
              </a:rPr>
              <a:t>Rendimentos</a:t>
            </a:r>
          </a:p>
        </p:txBody>
      </p:sp>
      <p:sp>
        <p:nvSpPr>
          <p:cNvPr id="5" name="Oval 31"/>
          <p:cNvSpPr>
            <a:spLocks noChangeArrowheads="1"/>
          </p:cNvSpPr>
          <p:nvPr/>
        </p:nvSpPr>
        <p:spPr bwMode="auto">
          <a:xfrm>
            <a:off x="684213" y="5229126"/>
            <a:ext cx="7727950" cy="920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D445D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2000" smtClean="0">
                <a:solidFill>
                  <a:srgbClr val="1737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Equilíbrio Financeiro e Atuarial (Art. 40 CF)</a:t>
            </a:r>
          </a:p>
        </p:txBody>
      </p:sp>
      <p:pic>
        <p:nvPicPr>
          <p:cNvPr id="6" name="Picture 29" descr="MC90001287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4939"/>
            <a:ext cx="3168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0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3528" y="2060848"/>
            <a:ext cx="8568952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/>
              <a:t>Dimensionar o tamanho dos compromissos assumidos em um sistema previdenciário, levando em conta todos os ricos inerentes à vida humana e suas atividades funcionais e trabalhista;</a:t>
            </a:r>
            <a:endParaRPr lang="pt-BR" sz="2600" dirty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/>
              <a:t>Indicar as melhores alternativas de se financiar os compromissos estabelecidos;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/>
              <a:t>Viabilizar o equilíbrio econômico, financeiro e atuarial de um RPPS.</a:t>
            </a:r>
            <a:endParaRPr lang="pt-BR" sz="26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51720" y="1268760"/>
            <a:ext cx="518457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AVALIAÇÃO ATUARIAL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70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2699792" y="4149080"/>
            <a:ext cx="1403648" cy="4356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487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kern="1200" dirty="0" smtClean="0">
                <a:solidFill>
                  <a:schemeClr val="accent2">
                    <a:lumMod val="75000"/>
                  </a:schemeClr>
                </a:solidFill>
              </a:rPr>
              <a:t>Filho</a:t>
            </a:r>
            <a:endParaRPr lang="pt-BR" sz="21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3968" y="3861048"/>
            <a:ext cx="1259632" cy="4356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487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kern="1200" dirty="0" smtClean="0">
                <a:solidFill>
                  <a:schemeClr val="accent2">
                    <a:lumMod val="75000"/>
                  </a:schemeClr>
                </a:solidFill>
              </a:rPr>
              <a:t>Divórcio</a:t>
            </a:r>
            <a:endParaRPr lang="pt-BR" sz="21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1640" y="4581128"/>
            <a:ext cx="1403648" cy="4356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487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kern="1200" dirty="0" smtClean="0">
                <a:solidFill>
                  <a:schemeClr val="accent2">
                    <a:lumMod val="75000"/>
                  </a:schemeClr>
                </a:solidFill>
              </a:rPr>
              <a:t>Casamento</a:t>
            </a:r>
            <a:endParaRPr lang="pt-BR" sz="21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4941168"/>
            <a:ext cx="1403648" cy="4356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487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kern="1200" dirty="0" smtClean="0">
                <a:solidFill>
                  <a:schemeClr val="accent2">
                    <a:lumMod val="75000"/>
                  </a:schemeClr>
                </a:solidFill>
              </a:rPr>
              <a:t>Preparação</a:t>
            </a:r>
            <a:endParaRPr lang="pt-BR" sz="21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40152" y="3717032"/>
            <a:ext cx="1584176" cy="4356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487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kern="1200" dirty="0" smtClean="0">
                <a:solidFill>
                  <a:schemeClr val="accent2">
                    <a:lumMod val="75000"/>
                  </a:schemeClr>
                </a:solidFill>
              </a:rPr>
              <a:t>Falecimento</a:t>
            </a:r>
            <a:endParaRPr lang="pt-BR" sz="21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844" y="128586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Vida funcional do Servidor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0007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Vida pessoal do Servidor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204864"/>
            <a:ext cx="8784976" cy="38687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pt-BR" altLang="pt-BR" sz="2400" b="1" dirty="0" smtClean="0">
                <a:solidFill>
                  <a:srgbClr val="CC0000"/>
                </a:solidFill>
              </a:rPr>
              <a:t>Equilíbrio financeiro</a:t>
            </a:r>
            <a:r>
              <a:rPr lang="pt-BR" altLang="pt-BR" sz="2400" b="1" dirty="0" smtClean="0"/>
              <a:t>: equivalência entre as receitas auferidas as obrigações do RPPS em cada exercício financeiro(art. 40 CF) (Portaria 403/ 2008/MPS)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pt-BR" altLang="pt-BR" sz="2400" b="1" dirty="0" smtClean="0">
                <a:solidFill>
                  <a:srgbClr val="CC0000"/>
                </a:solidFill>
              </a:rPr>
              <a:t>Equilíbrio</a:t>
            </a:r>
            <a:r>
              <a:rPr lang="pt-BR" altLang="pt-BR" sz="2400" b="1" dirty="0" smtClean="0"/>
              <a:t> </a:t>
            </a:r>
            <a:r>
              <a:rPr lang="pt-BR" altLang="pt-BR" sz="2400" b="1" dirty="0" smtClean="0">
                <a:solidFill>
                  <a:srgbClr val="CC0000"/>
                </a:solidFill>
              </a:rPr>
              <a:t>atuarial</a:t>
            </a:r>
            <a:r>
              <a:rPr lang="pt-BR" altLang="pt-BR" sz="2400" b="1" dirty="0" smtClean="0"/>
              <a:t>: equivalência, a valor presente, entre o fluxo das receitas estimadas e das obrigações projetadas, apuradas atuarialmente a longo prazo(art. 40/CF) (Portaria 403/2008/MPS)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pt-BR" altLang="pt-BR" sz="2400" b="1" dirty="0" err="1" smtClean="0">
                <a:solidFill>
                  <a:srgbClr val="CC0000"/>
                </a:solidFill>
              </a:rPr>
              <a:t>Contributividade</a:t>
            </a:r>
            <a:r>
              <a:rPr lang="pt-BR" altLang="pt-BR" sz="2400" b="1" dirty="0" smtClean="0"/>
              <a:t>: Não há benefício (inclusive majoração ou extensão) sem custeio (§ 5º, art. 195, CF). </a:t>
            </a:r>
            <a:r>
              <a:rPr lang="pt-BR" altLang="pt-BR" sz="2400" b="1" dirty="0"/>
              <a:t>A</a:t>
            </a:r>
            <a:r>
              <a:rPr lang="pt-BR" altLang="pt-BR" sz="2400" b="1" dirty="0" smtClean="0"/>
              <a:t> Fonte de custeio deve vir expressa na lei que cria ou majora benefício (RE 415454/SC, Rel. Min. Gilmar Mendes, j. 08.02.07, Tribunal Pleno)  Art. 24 da LRF.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pt-BR" altLang="pt-BR" sz="2400" b="1" dirty="0" smtClean="0">
                <a:solidFill>
                  <a:srgbClr val="FF3300"/>
                </a:solidFill>
              </a:rPr>
              <a:t>Solidariedade</a:t>
            </a:r>
            <a:r>
              <a:rPr lang="pt-BR" altLang="pt-BR" sz="2400" b="1" dirty="0" smtClean="0"/>
              <a:t>: contribuição dos inativos e pensionistas (art. 40) – introduzido pela EC nº 41/03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857488" y="1340768"/>
            <a:ext cx="3442704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115616" y="1281320"/>
            <a:ext cx="7344816" cy="384914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prstClr val="black"/>
                </a:solidFill>
                <a:latin typeface="Calibri" panose="020F0502020204030204"/>
              </a:rPr>
              <a:t>IMPOTÂNCIA DO AVALIAÇÃO ATUARIAL</a:t>
            </a: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3140968"/>
            <a:ext cx="8712968" cy="61961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Exigência de encaminhar como Anexo IX do Projeto de Lei das Diretrizes Orçamentárias - LDO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1" y="4581128"/>
            <a:ext cx="8712968" cy="47814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Obrigação de cumprir de acordo com a Portaria MPS 402 e 403/20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3917142"/>
            <a:ext cx="8712968" cy="51997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Avaliação Atuarial deverá compor o Anexo de metas fiscais da Lei de Responsabilidade Fiscal – LC 101/00, Art. 4º § 2º inciso IV.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35696" y="1772816"/>
            <a:ext cx="6012236" cy="587929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Equilíbrio Atuarial (Art.</a:t>
            </a:r>
            <a:r>
              <a:rPr kumimoji="0" lang="pt-BR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40, CF)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1521" y="5157192"/>
            <a:ext cx="8712967" cy="59974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Obrigação de CRP – Certificado de Regularidade Previdenciária – MPS 204/08 e alterações 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835696" y="2420888"/>
            <a:ext cx="5999202" cy="53176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Exigência prevista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Lei nº 9.717/98 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1521" y="5865935"/>
            <a:ext cx="8712967" cy="37137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DRAA – Exigência do MPS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772816"/>
            <a:ext cx="933391" cy="12242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63378"/>
            <a:ext cx="1338262" cy="917550"/>
          </a:xfrm>
          <a:prstGeom prst="rect">
            <a:avLst/>
          </a:prstGeom>
        </p:spPr>
      </p:pic>
      <p:sp>
        <p:nvSpPr>
          <p:cNvPr id="23" name="Retângulo de cantos arredondados 22"/>
          <p:cNvSpPr/>
          <p:nvPr/>
        </p:nvSpPr>
        <p:spPr>
          <a:xfrm>
            <a:off x="251520" y="6369991"/>
            <a:ext cx="8712967" cy="37137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 smtClean="0">
                <a:solidFill>
                  <a:sysClr val="windowText" lastClr="000000"/>
                </a:solidFill>
                <a:latin typeface="Calibri" panose="020F0502020204030204"/>
              </a:rPr>
              <a:t>Estratégia de RH; Elaboração do PPA, LDO e LOA ...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0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1121</Words>
  <Application>Microsoft Office PowerPoint</Application>
  <PresentationFormat>Apresentação na tela (4:3)</PresentationFormat>
  <Paragraphs>208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Pimenta Albuquerque</dc:creator>
  <cp:lastModifiedBy>Ane</cp:lastModifiedBy>
  <cp:revision>35</cp:revision>
  <dcterms:created xsi:type="dcterms:W3CDTF">2015-11-27T18:54:15Z</dcterms:created>
  <dcterms:modified xsi:type="dcterms:W3CDTF">2015-11-30T10:57:13Z</dcterms:modified>
</cp:coreProperties>
</file>