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Default Extension="tiff" ContentType="image/tiff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21" r:id="rId1"/>
    <p:sldMasterId id="2147483733" r:id="rId2"/>
    <p:sldMasterId id="2147483800" r:id="rId3"/>
  </p:sldMasterIdLst>
  <p:notesMasterIdLst>
    <p:notesMasterId r:id="rId87"/>
  </p:notesMasterIdLst>
  <p:handoutMasterIdLst>
    <p:handoutMasterId r:id="rId88"/>
  </p:handoutMasterIdLst>
  <p:sldIdLst>
    <p:sldId id="476" r:id="rId4"/>
    <p:sldId id="720" r:id="rId5"/>
    <p:sldId id="847" r:id="rId6"/>
    <p:sldId id="826" r:id="rId7"/>
    <p:sldId id="840" r:id="rId8"/>
    <p:sldId id="848" r:id="rId9"/>
    <p:sldId id="835" r:id="rId10"/>
    <p:sldId id="836" r:id="rId11"/>
    <p:sldId id="837" r:id="rId12"/>
    <p:sldId id="838" r:id="rId13"/>
    <p:sldId id="839" r:id="rId14"/>
    <p:sldId id="786" r:id="rId15"/>
    <p:sldId id="792" r:id="rId16"/>
    <p:sldId id="782" r:id="rId17"/>
    <p:sldId id="783" r:id="rId18"/>
    <p:sldId id="784" r:id="rId19"/>
    <p:sldId id="793" r:id="rId20"/>
    <p:sldId id="794" r:id="rId21"/>
    <p:sldId id="849" r:id="rId22"/>
    <p:sldId id="796" r:id="rId23"/>
    <p:sldId id="769" r:id="rId24"/>
    <p:sldId id="774" r:id="rId25"/>
    <p:sldId id="771" r:id="rId26"/>
    <p:sldId id="842" r:id="rId27"/>
    <p:sldId id="843" r:id="rId28"/>
    <p:sldId id="844" r:id="rId29"/>
    <p:sldId id="845" r:id="rId30"/>
    <p:sldId id="846" r:id="rId31"/>
    <p:sldId id="773" r:id="rId32"/>
    <p:sldId id="735" r:id="rId33"/>
    <p:sldId id="736" r:id="rId34"/>
    <p:sldId id="775" r:id="rId35"/>
    <p:sldId id="750" r:id="rId36"/>
    <p:sldId id="822" r:id="rId37"/>
    <p:sldId id="799" r:id="rId38"/>
    <p:sldId id="800" r:id="rId39"/>
    <p:sldId id="801" r:id="rId40"/>
    <p:sldId id="802" r:id="rId41"/>
    <p:sldId id="803" r:id="rId42"/>
    <p:sldId id="804" r:id="rId43"/>
    <p:sldId id="805" r:id="rId44"/>
    <p:sldId id="806" r:id="rId45"/>
    <p:sldId id="807" r:id="rId46"/>
    <p:sldId id="808" r:id="rId47"/>
    <p:sldId id="809" r:id="rId48"/>
    <p:sldId id="810" r:id="rId49"/>
    <p:sldId id="811" r:id="rId50"/>
    <p:sldId id="812" r:id="rId51"/>
    <p:sldId id="813" r:id="rId52"/>
    <p:sldId id="814" r:id="rId53"/>
    <p:sldId id="815" r:id="rId54"/>
    <p:sldId id="816" r:id="rId55"/>
    <p:sldId id="817" r:id="rId56"/>
    <p:sldId id="818" r:id="rId57"/>
    <p:sldId id="819" r:id="rId58"/>
    <p:sldId id="820" r:id="rId59"/>
    <p:sldId id="821" r:id="rId60"/>
    <p:sldId id="752" r:id="rId61"/>
    <p:sldId id="850" r:id="rId62"/>
    <p:sldId id="851" r:id="rId63"/>
    <p:sldId id="852" r:id="rId64"/>
    <p:sldId id="853" r:id="rId65"/>
    <p:sldId id="753" r:id="rId66"/>
    <p:sldId id="754" r:id="rId67"/>
    <p:sldId id="755" r:id="rId68"/>
    <p:sldId id="854" r:id="rId69"/>
    <p:sldId id="756" r:id="rId70"/>
    <p:sldId id="777" r:id="rId71"/>
    <p:sldId id="778" r:id="rId72"/>
    <p:sldId id="779" r:id="rId73"/>
    <p:sldId id="757" r:id="rId74"/>
    <p:sldId id="758" r:id="rId75"/>
    <p:sldId id="759" r:id="rId76"/>
    <p:sldId id="766" r:id="rId77"/>
    <p:sldId id="824" r:id="rId78"/>
    <p:sldId id="761" r:id="rId79"/>
    <p:sldId id="762" r:id="rId80"/>
    <p:sldId id="780" r:id="rId81"/>
    <p:sldId id="855" r:id="rId82"/>
    <p:sldId id="856" r:id="rId83"/>
    <p:sldId id="857" r:id="rId84"/>
    <p:sldId id="858" r:id="rId85"/>
    <p:sldId id="745" r:id="rId86"/>
  </p:sldIdLst>
  <p:sldSz cx="9144000" cy="6858000" type="screen4x3"/>
  <p:notesSz cx="7099300" cy="10234613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80"/>
    <a:srgbClr val="008080"/>
    <a:srgbClr val="FF0000"/>
    <a:srgbClr val="0000FF"/>
    <a:srgbClr val="CC0000"/>
    <a:srgbClr val="339966"/>
    <a:srgbClr val="0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18" autoAdjust="0"/>
    <p:restoredTop sz="94434" autoAdjust="0"/>
  </p:normalViewPr>
  <p:slideViewPr>
    <p:cSldViewPr>
      <p:cViewPr varScale="1">
        <p:scale>
          <a:sx n="85" d="100"/>
          <a:sy n="85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4E649-D464-4C96-A2A1-7DDFC0C3DF04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8198766F-FB01-4496-96CB-3163DF7CAE4B}">
      <dgm:prSet phldrT="[Texto]"/>
      <dgm:spPr/>
      <dgm:t>
        <a:bodyPr/>
        <a:lstStyle/>
        <a:p>
          <a:r>
            <a:rPr lang="pt-BR" dirty="0" smtClean="0"/>
            <a:t>RGPS</a:t>
          </a:r>
          <a:endParaRPr lang="pt-BR" dirty="0"/>
        </a:p>
      </dgm:t>
    </dgm:pt>
    <dgm:pt modelId="{E29C2223-CE09-48F3-93DD-C658E79A6AFD}" type="parTrans" cxnId="{EEC75B12-5F5B-45F3-B05A-020BE0B067C2}">
      <dgm:prSet/>
      <dgm:spPr/>
      <dgm:t>
        <a:bodyPr/>
        <a:lstStyle/>
        <a:p>
          <a:endParaRPr lang="pt-BR"/>
        </a:p>
      </dgm:t>
    </dgm:pt>
    <dgm:pt modelId="{2C6977DC-ABD5-426C-B6F5-3443001921F5}" type="sibTrans" cxnId="{EEC75B12-5F5B-45F3-B05A-020BE0B067C2}">
      <dgm:prSet/>
      <dgm:spPr/>
      <dgm:t>
        <a:bodyPr/>
        <a:lstStyle/>
        <a:p>
          <a:endParaRPr lang="pt-BR"/>
        </a:p>
      </dgm:t>
    </dgm:pt>
    <dgm:pt modelId="{F5600E47-BA35-4272-994A-6C519974CB7A}">
      <dgm:prSet phldrT="[Texto]"/>
      <dgm:spPr/>
      <dgm:t>
        <a:bodyPr/>
        <a:lstStyle/>
        <a:p>
          <a:r>
            <a:rPr lang="pt-BR" dirty="0" smtClean="0"/>
            <a:t>SPPS /</a:t>
          </a:r>
        </a:p>
        <a:p>
          <a:r>
            <a:rPr lang="pt-BR" dirty="0" smtClean="0"/>
            <a:t>DRPGS</a:t>
          </a:r>
          <a:endParaRPr lang="pt-BR" dirty="0"/>
        </a:p>
      </dgm:t>
    </dgm:pt>
    <dgm:pt modelId="{CD48DE93-8A20-4DCF-9073-883ED98C144D}" type="parTrans" cxnId="{58B61183-27B8-4863-9FD6-29DF9EA97C0F}">
      <dgm:prSet/>
      <dgm:spPr/>
      <dgm:t>
        <a:bodyPr/>
        <a:lstStyle/>
        <a:p>
          <a:endParaRPr lang="pt-BR"/>
        </a:p>
      </dgm:t>
    </dgm:pt>
    <dgm:pt modelId="{759317B7-144E-4A5B-8202-D374FEB849E0}" type="sibTrans" cxnId="{58B61183-27B8-4863-9FD6-29DF9EA97C0F}">
      <dgm:prSet/>
      <dgm:spPr/>
      <dgm:t>
        <a:bodyPr/>
        <a:lstStyle/>
        <a:p>
          <a:endParaRPr lang="pt-BR"/>
        </a:p>
      </dgm:t>
    </dgm:pt>
    <dgm:pt modelId="{0889E7B8-E1B0-4810-9170-6988AF489532}">
      <dgm:prSet phldrT="[Texto]"/>
      <dgm:spPr/>
      <dgm:t>
        <a:bodyPr/>
        <a:lstStyle/>
        <a:p>
          <a:r>
            <a:rPr lang="pt-BR" dirty="0" smtClean="0"/>
            <a:t>RFB</a:t>
          </a:r>
          <a:endParaRPr lang="pt-BR" dirty="0"/>
        </a:p>
      </dgm:t>
    </dgm:pt>
    <dgm:pt modelId="{0D0CA78D-EA1E-4703-805F-31AAF7A42D5B}" type="parTrans" cxnId="{BA1A9B13-0F95-46BB-803C-8896A84014C9}">
      <dgm:prSet/>
      <dgm:spPr/>
      <dgm:t>
        <a:bodyPr/>
        <a:lstStyle/>
        <a:p>
          <a:endParaRPr lang="pt-BR"/>
        </a:p>
      </dgm:t>
    </dgm:pt>
    <dgm:pt modelId="{C355769D-CF6F-47C1-8C81-9F4DD2892292}" type="sibTrans" cxnId="{BA1A9B13-0F95-46BB-803C-8896A84014C9}">
      <dgm:prSet/>
      <dgm:spPr/>
      <dgm:t>
        <a:bodyPr/>
        <a:lstStyle/>
        <a:p>
          <a:endParaRPr lang="pt-BR"/>
        </a:p>
      </dgm:t>
    </dgm:pt>
    <dgm:pt modelId="{F4B34CE8-81B6-4632-B67A-378B53E945F9}">
      <dgm:prSet phldrT="[Texto]"/>
      <dgm:spPr/>
      <dgm:t>
        <a:bodyPr/>
        <a:lstStyle/>
        <a:p>
          <a:r>
            <a:rPr lang="pt-BR" dirty="0" smtClean="0"/>
            <a:t>SPPS / DPSSO</a:t>
          </a:r>
          <a:endParaRPr lang="pt-BR" dirty="0"/>
        </a:p>
      </dgm:t>
    </dgm:pt>
    <dgm:pt modelId="{94937246-70A7-4240-8F48-A32893B9D5C0}" type="parTrans" cxnId="{37CE3E48-1BC0-4D56-BFC9-C3DE524BD73E}">
      <dgm:prSet/>
      <dgm:spPr/>
      <dgm:t>
        <a:bodyPr/>
        <a:lstStyle/>
        <a:p>
          <a:endParaRPr lang="pt-BR"/>
        </a:p>
      </dgm:t>
    </dgm:pt>
    <dgm:pt modelId="{59986A3C-93AD-4E0C-8C74-8B36326A6FD2}" type="sibTrans" cxnId="{37CE3E48-1BC0-4D56-BFC9-C3DE524BD73E}">
      <dgm:prSet/>
      <dgm:spPr/>
      <dgm:t>
        <a:bodyPr/>
        <a:lstStyle/>
        <a:p>
          <a:endParaRPr lang="pt-BR"/>
        </a:p>
      </dgm:t>
    </dgm:pt>
    <dgm:pt modelId="{2E22DADE-BA02-42CA-A2C2-04CA41EF06AB}">
      <dgm:prSet phldrT="[Texto]"/>
      <dgm:spPr/>
      <dgm:t>
        <a:bodyPr/>
        <a:lstStyle/>
        <a:p>
          <a:r>
            <a:rPr lang="pt-BR" dirty="0" smtClean="0"/>
            <a:t>INSS</a:t>
          </a:r>
          <a:endParaRPr lang="pt-BR" dirty="0"/>
        </a:p>
      </dgm:t>
    </dgm:pt>
    <dgm:pt modelId="{7385F8EF-E78A-4F96-9788-29D8C100EBE9}" type="parTrans" cxnId="{EBC57F08-D5B7-43D9-907B-9F0C2461E7A7}">
      <dgm:prSet/>
      <dgm:spPr/>
      <dgm:t>
        <a:bodyPr/>
        <a:lstStyle/>
        <a:p>
          <a:endParaRPr lang="pt-BR"/>
        </a:p>
      </dgm:t>
    </dgm:pt>
    <dgm:pt modelId="{C0F94B71-4AF7-40EE-93C0-20B09774FF85}" type="sibTrans" cxnId="{EBC57F08-D5B7-43D9-907B-9F0C2461E7A7}">
      <dgm:prSet/>
      <dgm:spPr/>
      <dgm:t>
        <a:bodyPr/>
        <a:lstStyle/>
        <a:p>
          <a:endParaRPr lang="pt-BR"/>
        </a:p>
      </dgm:t>
    </dgm:pt>
    <dgm:pt modelId="{9C95118D-BECB-481C-ACEA-E2D8685ED6C6}" type="pres">
      <dgm:prSet presAssocID="{5914E649-D464-4C96-A2A1-7DDFC0C3DF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9D81F94-1E79-4023-8C04-5E0AE6A1CA36}" type="pres">
      <dgm:prSet presAssocID="{8198766F-FB01-4496-96CB-3163DF7CAE4B}" presName="centerShape" presStyleLbl="node0" presStyleIdx="0" presStyleCnt="1"/>
      <dgm:spPr/>
      <dgm:t>
        <a:bodyPr/>
        <a:lstStyle/>
        <a:p>
          <a:endParaRPr lang="pt-BR"/>
        </a:p>
      </dgm:t>
    </dgm:pt>
    <dgm:pt modelId="{E90E42F5-B925-4E41-9BC3-37AFCA759D50}" type="pres">
      <dgm:prSet presAssocID="{F5600E47-BA35-4272-994A-6C519974CB7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090AAD-BB52-486F-9298-B42533109829}" type="pres">
      <dgm:prSet presAssocID="{F5600E47-BA35-4272-994A-6C519974CB7A}" presName="dummy" presStyleCnt="0"/>
      <dgm:spPr/>
    </dgm:pt>
    <dgm:pt modelId="{4BFACA48-841E-4051-B42F-FE82F8EC38D7}" type="pres">
      <dgm:prSet presAssocID="{759317B7-144E-4A5B-8202-D374FEB849E0}" presName="sibTrans" presStyleLbl="sibTrans2D1" presStyleIdx="0" presStyleCnt="4"/>
      <dgm:spPr/>
      <dgm:t>
        <a:bodyPr/>
        <a:lstStyle/>
        <a:p>
          <a:endParaRPr lang="pt-BR"/>
        </a:p>
      </dgm:t>
    </dgm:pt>
    <dgm:pt modelId="{10A26748-D232-4FE9-AA1D-695A7D50145B}" type="pres">
      <dgm:prSet presAssocID="{0889E7B8-E1B0-4810-9170-6988AF48953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A6A472-B345-4495-8568-ADD9A2EC6C3F}" type="pres">
      <dgm:prSet presAssocID="{0889E7B8-E1B0-4810-9170-6988AF489532}" presName="dummy" presStyleCnt="0"/>
      <dgm:spPr/>
    </dgm:pt>
    <dgm:pt modelId="{E20BB9AA-DA86-4C1F-B834-F66AC77C90C0}" type="pres">
      <dgm:prSet presAssocID="{C355769D-CF6F-47C1-8C81-9F4DD2892292}" presName="sibTrans" presStyleLbl="sibTrans2D1" presStyleIdx="1" presStyleCnt="4"/>
      <dgm:spPr/>
      <dgm:t>
        <a:bodyPr/>
        <a:lstStyle/>
        <a:p>
          <a:endParaRPr lang="pt-BR"/>
        </a:p>
      </dgm:t>
    </dgm:pt>
    <dgm:pt modelId="{5FBA53AD-724F-49BC-B66C-6F478C3B048C}" type="pres">
      <dgm:prSet presAssocID="{F4B34CE8-81B6-4632-B67A-378B53E945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1A09F4-93E2-4048-8E4C-E9C9CD0B15E5}" type="pres">
      <dgm:prSet presAssocID="{F4B34CE8-81B6-4632-B67A-378B53E945F9}" presName="dummy" presStyleCnt="0"/>
      <dgm:spPr/>
    </dgm:pt>
    <dgm:pt modelId="{645E19D5-A274-4266-A768-BB130E0362D2}" type="pres">
      <dgm:prSet presAssocID="{59986A3C-93AD-4E0C-8C74-8B36326A6FD2}" presName="sibTrans" presStyleLbl="sibTrans2D1" presStyleIdx="2" presStyleCnt="4"/>
      <dgm:spPr/>
      <dgm:t>
        <a:bodyPr/>
        <a:lstStyle/>
        <a:p>
          <a:endParaRPr lang="pt-BR"/>
        </a:p>
      </dgm:t>
    </dgm:pt>
    <dgm:pt modelId="{110984C7-5F38-4A7C-9B84-FB1480DD11E9}" type="pres">
      <dgm:prSet presAssocID="{2E22DADE-BA02-42CA-A2C2-04CA41EF06A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0E155F-4EBC-4B89-951E-B8FB82C22D4F}" type="pres">
      <dgm:prSet presAssocID="{2E22DADE-BA02-42CA-A2C2-04CA41EF06AB}" presName="dummy" presStyleCnt="0"/>
      <dgm:spPr/>
    </dgm:pt>
    <dgm:pt modelId="{608B0997-A55C-4884-B84F-A2000D0882B1}" type="pres">
      <dgm:prSet presAssocID="{C0F94B71-4AF7-40EE-93C0-20B09774FF85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57E9B2B4-4CC1-46AF-A09E-F3629A900409}" type="presOf" srcId="{8198766F-FB01-4496-96CB-3163DF7CAE4B}" destId="{89D81F94-1E79-4023-8C04-5E0AE6A1CA36}" srcOrd="0" destOrd="0" presId="urn:microsoft.com/office/officeart/2005/8/layout/radial6"/>
    <dgm:cxn modelId="{20026225-7E29-4591-89C3-0E1E55D3F6B4}" type="presOf" srcId="{F4B34CE8-81B6-4632-B67A-378B53E945F9}" destId="{5FBA53AD-724F-49BC-B66C-6F478C3B048C}" srcOrd="0" destOrd="0" presId="urn:microsoft.com/office/officeart/2005/8/layout/radial6"/>
    <dgm:cxn modelId="{BA1A9B13-0F95-46BB-803C-8896A84014C9}" srcId="{8198766F-FB01-4496-96CB-3163DF7CAE4B}" destId="{0889E7B8-E1B0-4810-9170-6988AF489532}" srcOrd="1" destOrd="0" parTransId="{0D0CA78D-EA1E-4703-805F-31AAF7A42D5B}" sibTransId="{C355769D-CF6F-47C1-8C81-9F4DD2892292}"/>
    <dgm:cxn modelId="{EBC57F08-D5B7-43D9-907B-9F0C2461E7A7}" srcId="{8198766F-FB01-4496-96CB-3163DF7CAE4B}" destId="{2E22DADE-BA02-42CA-A2C2-04CA41EF06AB}" srcOrd="3" destOrd="0" parTransId="{7385F8EF-E78A-4F96-9788-29D8C100EBE9}" sibTransId="{C0F94B71-4AF7-40EE-93C0-20B09774FF85}"/>
    <dgm:cxn modelId="{6B9E32D1-29BF-4544-8159-99EE2807844A}" type="presOf" srcId="{5914E649-D464-4C96-A2A1-7DDFC0C3DF04}" destId="{9C95118D-BECB-481C-ACEA-E2D8685ED6C6}" srcOrd="0" destOrd="0" presId="urn:microsoft.com/office/officeart/2005/8/layout/radial6"/>
    <dgm:cxn modelId="{6D984562-A7E2-41C0-B5D5-A28E8414C6DA}" type="presOf" srcId="{C355769D-CF6F-47C1-8C81-9F4DD2892292}" destId="{E20BB9AA-DA86-4C1F-B834-F66AC77C90C0}" srcOrd="0" destOrd="0" presId="urn:microsoft.com/office/officeart/2005/8/layout/radial6"/>
    <dgm:cxn modelId="{A4446367-C993-4B4D-BAC4-39AC907F26F9}" type="presOf" srcId="{0889E7B8-E1B0-4810-9170-6988AF489532}" destId="{10A26748-D232-4FE9-AA1D-695A7D50145B}" srcOrd="0" destOrd="0" presId="urn:microsoft.com/office/officeart/2005/8/layout/radial6"/>
    <dgm:cxn modelId="{4D10DAD9-4700-489F-BF28-78E564D81FA8}" type="presOf" srcId="{2E22DADE-BA02-42CA-A2C2-04CA41EF06AB}" destId="{110984C7-5F38-4A7C-9B84-FB1480DD11E9}" srcOrd="0" destOrd="0" presId="urn:microsoft.com/office/officeart/2005/8/layout/radial6"/>
    <dgm:cxn modelId="{B526BAF1-BBB3-4EEE-AF99-08F612A580EE}" type="presOf" srcId="{C0F94B71-4AF7-40EE-93C0-20B09774FF85}" destId="{608B0997-A55C-4884-B84F-A2000D0882B1}" srcOrd="0" destOrd="0" presId="urn:microsoft.com/office/officeart/2005/8/layout/radial6"/>
    <dgm:cxn modelId="{58B61183-27B8-4863-9FD6-29DF9EA97C0F}" srcId="{8198766F-FB01-4496-96CB-3163DF7CAE4B}" destId="{F5600E47-BA35-4272-994A-6C519974CB7A}" srcOrd="0" destOrd="0" parTransId="{CD48DE93-8A20-4DCF-9073-883ED98C144D}" sibTransId="{759317B7-144E-4A5B-8202-D374FEB849E0}"/>
    <dgm:cxn modelId="{126006CF-0B72-4857-A715-3F6B47EE5D0F}" type="presOf" srcId="{759317B7-144E-4A5B-8202-D374FEB849E0}" destId="{4BFACA48-841E-4051-B42F-FE82F8EC38D7}" srcOrd="0" destOrd="0" presId="urn:microsoft.com/office/officeart/2005/8/layout/radial6"/>
    <dgm:cxn modelId="{37CE3E48-1BC0-4D56-BFC9-C3DE524BD73E}" srcId="{8198766F-FB01-4496-96CB-3163DF7CAE4B}" destId="{F4B34CE8-81B6-4632-B67A-378B53E945F9}" srcOrd="2" destOrd="0" parTransId="{94937246-70A7-4240-8F48-A32893B9D5C0}" sibTransId="{59986A3C-93AD-4E0C-8C74-8B36326A6FD2}"/>
    <dgm:cxn modelId="{695A13EA-D163-4D7B-8CE3-EF96B7F11461}" type="presOf" srcId="{59986A3C-93AD-4E0C-8C74-8B36326A6FD2}" destId="{645E19D5-A274-4266-A768-BB130E0362D2}" srcOrd="0" destOrd="0" presId="urn:microsoft.com/office/officeart/2005/8/layout/radial6"/>
    <dgm:cxn modelId="{EEC75B12-5F5B-45F3-B05A-020BE0B067C2}" srcId="{5914E649-D464-4C96-A2A1-7DDFC0C3DF04}" destId="{8198766F-FB01-4496-96CB-3163DF7CAE4B}" srcOrd="0" destOrd="0" parTransId="{E29C2223-CE09-48F3-93DD-C658E79A6AFD}" sibTransId="{2C6977DC-ABD5-426C-B6F5-3443001921F5}"/>
    <dgm:cxn modelId="{E1D10039-C4E3-4EFF-AABE-967D22CCB881}" type="presOf" srcId="{F5600E47-BA35-4272-994A-6C519974CB7A}" destId="{E90E42F5-B925-4E41-9BC3-37AFCA759D50}" srcOrd="0" destOrd="0" presId="urn:microsoft.com/office/officeart/2005/8/layout/radial6"/>
    <dgm:cxn modelId="{96F482E8-9EA3-457D-A5EC-8BC15206AB57}" type="presParOf" srcId="{9C95118D-BECB-481C-ACEA-E2D8685ED6C6}" destId="{89D81F94-1E79-4023-8C04-5E0AE6A1CA36}" srcOrd="0" destOrd="0" presId="urn:microsoft.com/office/officeart/2005/8/layout/radial6"/>
    <dgm:cxn modelId="{1C5F0EE7-3056-499E-8F65-163758137FB9}" type="presParOf" srcId="{9C95118D-BECB-481C-ACEA-E2D8685ED6C6}" destId="{E90E42F5-B925-4E41-9BC3-37AFCA759D50}" srcOrd="1" destOrd="0" presId="urn:microsoft.com/office/officeart/2005/8/layout/radial6"/>
    <dgm:cxn modelId="{FD54035F-A039-4B7D-97D1-7D24E8032241}" type="presParOf" srcId="{9C95118D-BECB-481C-ACEA-E2D8685ED6C6}" destId="{7B090AAD-BB52-486F-9298-B42533109829}" srcOrd="2" destOrd="0" presId="urn:microsoft.com/office/officeart/2005/8/layout/radial6"/>
    <dgm:cxn modelId="{831B23B2-49AC-44C6-9CDB-790AA2AA1488}" type="presParOf" srcId="{9C95118D-BECB-481C-ACEA-E2D8685ED6C6}" destId="{4BFACA48-841E-4051-B42F-FE82F8EC38D7}" srcOrd="3" destOrd="0" presId="urn:microsoft.com/office/officeart/2005/8/layout/radial6"/>
    <dgm:cxn modelId="{E035C786-6237-411D-9AD9-AF99417CD28A}" type="presParOf" srcId="{9C95118D-BECB-481C-ACEA-E2D8685ED6C6}" destId="{10A26748-D232-4FE9-AA1D-695A7D50145B}" srcOrd="4" destOrd="0" presId="urn:microsoft.com/office/officeart/2005/8/layout/radial6"/>
    <dgm:cxn modelId="{6095D2D7-4173-414D-9C8D-2425BF5DE00C}" type="presParOf" srcId="{9C95118D-BECB-481C-ACEA-E2D8685ED6C6}" destId="{B6A6A472-B345-4495-8568-ADD9A2EC6C3F}" srcOrd="5" destOrd="0" presId="urn:microsoft.com/office/officeart/2005/8/layout/radial6"/>
    <dgm:cxn modelId="{87D37290-6DE5-401E-9453-43B79482D080}" type="presParOf" srcId="{9C95118D-BECB-481C-ACEA-E2D8685ED6C6}" destId="{E20BB9AA-DA86-4C1F-B834-F66AC77C90C0}" srcOrd="6" destOrd="0" presId="urn:microsoft.com/office/officeart/2005/8/layout/radial6"/>
    <dgm:cxn modelId="{E923966E-7DCF-4CD1-B17B-552E17124533}" type="presParOf" srcId="{9C95118D-BECB-481C-ACEA-E2D8685ED6C6}" destId="{5FBA53AD-724F-49BC-B66C-6F478C3B048C}" srcOrd="7" destOrd="0" presId="urn:microsoft.com/office/officeart/2005/8/layout/radial6"/>
    <dgm:cxn modelId="{3E4E1C96-D194-4B45-8B6F-6382213A6942}" type="presParOf" srcId="{9C95118D-BECB-481C-ACEA-E2D8685ED6C6}" destId="{6F1A09F4-93E2-4048-8E4C-E9C9CD0B15E5}" srcOrd="8" destOrd="0" presId="urn:microsoft.com/office/officeart/2005/8/layout/radial6"/>
    <dgm:cxn modelId="{A6227FF0-9D36-4DA7-B501-3920B812B475}" type="presParOf" srcId="{9C95118D-BECB-481C-ACEA-E2D8685ED6C6}" destId="{645E19D5-A274-4266-A768-BB130E0362D2}" srcOrd="9" destOrd="0" presId="urn:microsoft.com/office/officeart/2005/8/layout/radial6"/>
    <dgm:cxn modelId="{EF45C86B-1B32-4681-8B70-CB6BB48932AE}" type="presParOf" srcId="{9C95118D-BECB-481C-ACEA-E2D8685ED6C6}" destId="{110984C7-5F38-4A7C-9B84-FB1480DD11E9}" srcOrd="10" destOrd="0" presId="urn:microsoft.com/office/officeart/2005/8/layout/radial6"/>
    <dgm:cxn modelId="{9E3894FA-AE5E-4C4E-81AA-736E2F9CD909}" type="presParOf" srcId="{9C95118D-BECB-481C-ACEA-E2D8685ED6C6}" destId="{650E155F-4EBC-4B89-951E-B8FB82C22D4F}" srcOrd="11" destOrd="0" presId="urn:microsoft.com/office/officeart/2005/8/layout/radial6"/>
    <dgm:cxn modelId="{C8948FEF-4EF4-405F-A87E-0151A7A9C278}" type="presParOf" srcId="{9C95118D-BECB-481C-ACEA-E2D8685ED6C6}" destId="{608B0997-A55C-4884-B84F-A2000D0882B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4E649-D464-4C96-A2A1-7DDFC0C3DF04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8198766F-FB01-4496-96CB-3163DF7CAE4B}">
      <dgm:prSet phldrT="[Texto]"/>
      <dgm:spPr/>
      <dgm:t>
        <a:bodyPr/>
        <a:lstStyle/>
        <a:p>
          <a:r>
            <a:rPr lang="pt-BR" dirty="0" smtClean="0"/>
            <a:t>RPPC</a:t>
          </a:r>
          <a:endParaRPr lang="pt-BR" dirty="0"/>
        </a:p>
      </dgm:t>
    </dgm:pt>
    <dgm:pt modelId="{E29C2223-CE09-48F3-93DD-C658E79A6AFD}" type="parTrans" cxnId="{EEC75B12-5F5B-45F3-B05A-020BE0B067C2}">
      <dgm:prSet/>
      <dgm:spPr/>
      <dgm:t>
        <a:bodyPr/>
        <a:lstStyle/>
        <a:p>
          <a:endParaRPr lang="pt-BR"/>
        </a:p>
      </dgm:t>
    </dgm:pt>
    <dgm:pt modelId="{2C6977DC-ABD5-426C-B6F5-3443001921F5}" type="sibTrans" cxnId="{EEC75B12-5F5B-45F3-B05A-020BE0B067C2}">
      <dgm:prSet/>
      <dgm:spPr/>
      <dgm:t>
        <a:bodyPr/>
        <a:lstStyle/>
        <a:p>
          <a:endParaRPr lang="pt-BR"/>
        </a:p>
      </dgm:t>
    </dgm:pt>
    <dgm:pt modelId="{F5600E47-BA35-4272-994A-6C519974CB7A}">
      <dgm:prSet phldrT="[Texto]"/>
      <dgm:spPr/>
      <dgm:t>
        <a:bodyPr/>
        <a:lstStyle/>
        <a:p>
          <a:r>
            <a:rPr lang="pt-BR" dirty="0" smtClean="0"/>
            <a:t>SPPC</a:t>
          </a:r>
          <a:endParaRPr lang="pt-BR" dirty="0"/>
        </a:p>
      </dgm:t>
    </dgm:pt>
    <dgm:pt modelId="{CD48DE93-8A20-4DCF-9073-883ED98C144D}" type="parTrans" cxnId="{58B61183-27B8-4863-9FD6-29DF9EA97C0F}">
      <dgm:prSet/>
      <dgm:spPr/>
      <dgm:t>
        <a:bodyPr/>
        <a:lstStyle/>
        <a:p>
          <a:endParaRPr lang="pt-BR"/>
        </a:p>
      </dgm:t>
    </dgm:pt>
    <dgm:pt modelId="{759317B7-144E-4A5B-8202-D374FEB849E0}" type="sibTrans" cxnId="{58B61183-27B8-4863-9FD6-29DF9EA97C0F}">
      <dgm:prSet/>
      <dgm:spPr/>
      <dgm:t>
        <a:bodyPr/>
        <a:lstStyle/>
        <a:p>
          <a:endParaRPr lang="pt-BR"/>
        </a:p>
      </dgm:t>
    </dgm:pt>
    <dgm:pt modelId="{0889E7B8-E1B0-4810-9170-6988AF489532}">
      <dgm:prSet phldrT="[Texto]"/>
      <dgm:spPr/>
      <dgm:t>
        <a:bodyPr/>
        <a:lstStyle/>
        <a:p>
          <a:r>
            <a:rPr lang="pt-BR" dirty="0" smtClean="0"/>
            <a:t>SUSEP</a:t>
          </a:r>
          <a:endParaRPr lang="pt-BR" dirty="0"/>
        </a:p>
      </dgm:t>
    </dgm:pt>
    <dgm:pt modelId="{0D0CA78D-EA1E-4703-805F-31AAF7A42D5B}" type="parTrans" cxnId="{BA1A9B13-0F95-46BB-803C-8896A84014C9}">
      <dgm:prSet/>
      <dgm:spPr/>
      <dgm:t>
        <a:bodyPr/>
        <a:lstStyle/>
        <a:p>
          <a:endParaRPr lang="pt-BR"/>
        </a:p>
      </dgm:t>
    </dgm:pt>
    <dgm:pt modelId="{C355769D-CF6F-47C1-8C81-9F4DD2892292}" type="sibTrans" cxnId="{BA1A9B13-0F95-46BB-803C-8896A84014C9}">
      <dgm:prSet/>
      <dgm:spPr/>
      <dgm:t>
        <a:bodyPr/>
        <a:lstStyle/>
        <a:p>
          <a:endParaRPr lang="pt-BR"/>
        </a:p>
      </dgm:t>
    </dgm:pt>
    <dgm:pt modelId="{F4B34CE8-81B6-4632-B67A-378B53E945F9}">
      <dgm:prSet phldrT="[Texto]"/>
      <dgm:spPr/>
      <dgm:t>
        <a:bodyPr/>
        <a:lstStyle/>
        <a:p>
          <a:r>
            <a:rPr lang="pt-BR" dirty="0" smtClean="0"/>
            <a:t>MF</a:t>
          </a:r>
          <a:endParaRPr lang="pt-BR" dirty="0"/>
        </a:p>
      </dgm:t>
    </dgm:pt>
    <dgm:pt modelId="{94937246-70A7-4240-8F48-A32893B9D5C0}" type="parTrans" cxnId="{37CE3E48-1BC0-4D56-BFC9-C3DE524BD73E}">
      <dgm:prSet/>
      <dgm:spPr/>
      <dgm:t>
        <a:bodyPr/>
        <a:lstStyle/>
        <a:p>
          <a:endParaRPr lang="pt-BR"/>
        </a:p>
      </dgm:t>
    </dgm:pt>
    <dgm:pt modelId="{59986A3C-93AD-4E0C-8C74-8B36326A6FD2}" type="sibTrans" cxnId="{37CE3E48-1BC0-4D56-BFC9-C3DE524BD73E}">
      <dgm:prSet/>
      <dgm:spPr/>
      <dgm:t>
        <a:bodyPr/>
        <a:lstStyle/>
        <a:p>
          <a:endParaRPr lang="pt-BR"/>
        </a:p>
      </dgm:t>
    </dgm:pt>
    <dgm:pt modelId="{2E22DADE-BA02-42CA-A2C2-04CA41EF06AB}">
      <dgm:prSet phldrT="[Texto]"/>
      <dgm:spPr/>
      <dgm:t>
        <a:bodyPr/>
        <a:lstStyle/>
        <a:p>
          <a:r>
            <a:rPr lang="pt-BR" dirty="0" smtClean="0"/>
            <a:t>PREVIC</a:t>
          </a:r>
          <a:endParaRPr lang="pt-BR" dirty="0"/>
        </a:p>
      </dgm:t>
    </dgm:pt>
    <dgm:pt modelId="{7385F8EF-E78A-4F96-9788-29D8C100EBE9}" type="parTrans" cxnId="{EBC57F08-D5B7-43D9-907B-9F0C2461E7A7}">
      <dgm:prSet/>
      <dgm:spPr/>
      <dgm:t>
        <a:bodyPr/>
        <a:lstStyle/>
        <a:p>
          <a:endParaRPr lang="pt-BR"/>
        </a:p>
      </dgm:t>
    </dgm:pt>
    <dgm:pt modelId="{C0F94B71-4AF7-40EE-93C0-20B09774FF85}" type="sibTrans" cxnId="{EBC57F08-D5B7-43D9-907B-9F0C2461E7A7}">
      <dgm:prSet/>
      <dgm:spPr/>
      <dgm:t>
        <a:bodyPr/>
        <a:lstStyle/>
        <a:p>
          <a:endParaRPr lang="pt-BR"/>
        </a:p>
      </dgm:t>
    </dgm:pt>
    <dgm:pt modelId="{9C95118D-BECB-481C-ACEA-E2D8685ED6C6}" type="pres">
      <dgm:prSet presAssocID="{5914E649-D464-4C96-A2A1-7DDFC0C3DF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9D81F94-1E79-4023-8C04-5E0AE6A1CA36}" type="pres">
      <dgm:prSet presAssocID="{8198766F-FB01-4496-96CB-3163DF7CAE4B}" presName="centerShape" presStyleLbl="node0" presStyleIdx="0" presStyleCnt="1"/>
      <dgm:spPr/>
      <dgm:t>
        <a:bodyPr/>
        <a:lstStyle/>
        <a:p>
          <a:endParaRPr lang="pt-BR"/>
        </a:p>
      </dgm:t>
    </dgm:pt>
    <dgm:pt modelId="{E90E42F5-B925-4E41-9BC3-37AFCA759D50}" type="pres">
      <dgm:prSet presAssocID="{F5600E47-BA35-4272-994A-6C519974CB7A}" presName="node" presStyleLbl="node1" presStyleIdx="0" presStyleCnt="4" custRadScaleRad="102706" custRadScaleInc="1761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090AAD-BB52-486F-9298-B42533109829}" type="pres">
      <dgm:prSet presAssocID="{F5600E47-BA35-4272-994A-6C519974CB7A}" presName="dummy" presStyleCnt="0"/>
      <dgm:spPr/>
    </dgm:pt>
    <dgm:pt modelId="{4BFACA48-841E-4051-B42F-FE82F8EC38D7}" type="pres">
      <dgm:prSet presAssocID="{759317B7-144E-4A5B-8202-D374FEB849E0}" presName="sibTrans" presStyleLbl="sibTrans2D1" presStyleIdx="0" presStyleCnt="4" custFlipHor="1" custScaleX="1684" custScaleY="69705" custLinFactX="1442" custLinFactNeighborX="100000" custLinFactNeighborY="75512"/>
      <dgm:spPr/>
      <dgm:t>
        <a:bodyPr/>
        <a:lstStyle/>
        <a:p>
          <a:endParaRPr lang="pt-BR"/>
        </a:p>
      </dgm:t>
    </dgm:pt>
    <dgm:pt modelId="{10A26748-D232-4FE9-AA1D-695A7D50145B}" type="pres">
      <dgm:prSet presAssocID="{0889E7B8-E1B0-4810-9170-6988AF489532}" presName="node" presStyleLbl="node1" presStyleIdx="1" presStyleCnt="4" custRadScaleRad="97914" custRadScaleInc="897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A6A472-B345-4495-8568-ADD9A2EC6C3F}" type="pres">
      <dgm:prSet presAssocID="{0889E7B8-E1B0-4810-9170-6988AF489532}" presName="dummy" presStyleCnt="0"/>
      <dgm:spPr/>
    </dgm:pt>
    <dgm:pt modelId="{E20BB9AA-DA86-4C1F-B834-F66AC77C90C0}" type="pres">
      <dgm:prSet presAssocID="{C355769D-CF6F-47C1-8C81-9F4DD2892292}" presName="sibTrans" presStyleLbl="sibTrans2D1" presStyleIdx="1" presStyleCnt="4"/>
      <dgm:spPr/>
      <dgm:t>
        <a:bodyPr/>
        <a:lstStyle/>
        <a:p>
          <a:endParaRPr lang="pt-BR"/>
        </a:p>
      </dgm:t>
    </dgm:pt>
    <dgm:pt modelId="{5FBA53AD-724F-49BC-B66C-6F478C3B048C}" type="pres">
      <dgm:prSet presAssocID="{F4B34CE8-81B6-4632-B67A-378B53E945F9}" presName="node" presStyleLbl="node1" presStyleIdx="2" presStyleCnt="4" custRadScaleRad="93013" custRadScaleInc="2019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1A09F4-93E2-4048-8E4C-E9C9CD0B15E5}" type="pres">
      <dgm:prSet presAssocID="{F4B34CE8-81B6-4632-B67A-378B53E945F9}" presName="dummy" presStyleCnt="0"/>
      <dgm:spPr/>
    </dgm:pt>
    <dgm:pt modelId="{645E19D5-A274-4266-A768-BB130E0362D2}" type="pres">
      <dgm:prSet presAssocID="{59986A3C-93AD-4E0C-8C74-8B36326A6FD2}" presName="sibTrans" presStyleLbl="sibTrans2D1" presStyleIdx="2" presStyleCnt="4" custAng="19233633" custScaleX="21987" custScaleY="53452" custLinFactX="2166" custLinFactY="10039" custLinFactNeighborX="100000" custLinFactNeighborY="100000"/>
      <dgm:spPr/>
      <dgm:t>
        <a:bodyPr/>
        <a:lstStyle/>
        <a:p>
          <a:endParaRPr lang="pt-BR"/>
        </a:p>
      </dgm:t>
    </dgm:pt>
    <dgm:pt modelId="{110984C7-5F38-4A7C-9B84-FB1480DD11E9}" type="pres">
      <dgm:prSet presAssocID="{2E22DADE-BA02-42CA-A2C2-04CA41EF06AB}" presName="node" presStyleLbl="node1" presStyleIdx="3" presStyleCnt="4" custRadScaleRad="106391" custRadScaleInc="1188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0E155F-4EBC-4B89-951E-B8FB82C22D4F}" type="pres">
      <dgm:prSet presAssocID="{2E22DADE-BA02-42CA-A2C2-04CA41EF06AB}" presName="dummy" presStyleCnt="0"/>
      <dgm:spPr/>
    </dgm:pt>
    <dgm:pt modelId="{608B0997-A55C-4884-B84F-A2000D0882B1}" type="pres">
      <dgm:prSet presAssocID="{C0F94B71-4AF7-40EE-93C0-20B09774FF85}" presName="sibTrans" presStyleLbl="sibTrans2D1" presStyleIdx="3" presStyleCnt="4" custLinFactNeighborX="2536" custLinFactNeighborY="3572"/>
      <dgm:spPr/>
      <dgm:t>
        <a:bodyPr/>
        <a:lstStyle/>
        <a:p>
          <a:endParaRPr lang="pt-BR"/>
        </a:p>
      </dgm:t>
    </dgm:pt>
  </dgm:ptLst>
  <dgm:cxnLst>
    <dgm:cxn modelId="{A7EF4555-3403-4887-A4B2-708894FD6827}" type="presOf" srcId="{59986A3C-93AD-4E0C-8C74-8B36326A6FD2}" destId="{645E19D5-A274-4266-A768-BB130E0362D2}" srcOrd="0" destOrd="0" presId="urn:microsoft.com/office/officeart/2005/8/layout/radial6"/>
    <dgm:cxn modelId="{847760C8-D4FA-4D0E-8EF9-1DBE2DD0050F}" type="presOf" srcId="{F4B34CE8-81B6-4632-B67A-378B53E945F9}" destId="{5FBA53AD-724F-49BC-B66C-6F478C3B048C}" srcOrd="0" destOrd="0" presId="urn:microsoft.com/office/officeart/2005/8/layout/radial6"/>
    <dgm:cxn modelId="{A0079AA5-823C-4D36-9109-903F7DBA9C46}" type="presOf" srcId="{759317B7-144E-4A5B-8202-D374FEB849E0}" destId="{4BFACA48-841E-4051-B42F-FE82F8EC38D7}" srcOrd="0" destOrd="0" presId="urn:microsoft.com/office/officeart/2005/8/layout/radial6"/>
    <dgm:cxn modelId="{A8049A34-1D9E-4DAC-B985-0720E3495A91}" type="presOf" srcId="{F5600E47-BA35-4272-994A-6C519974CB7A}" destId="{E90E42F5-B925-4E41-9BC3-37AFCA759D50}" srcOrd="0" destOrd="0" presId="urn:microsoft.com/office/officeart/2005/8/layout/radial6"/>
    <dgm:cxn modelId="{BA1A9B13-0F95-46BB-803C-8896A84014C9}" srcId="{8198766F-FB01-4496-96CB-3163DF7CAE4B}" destId="{0889E7B8-E1B0-4810-9170-6988AF489532}" srcOrd="1" destOrd="0" parTransId="{0D0CA78D-EA1E-4703-805F-31AAF7A42D5B}" sibTransId="{C355769D-CF6F-47C1-8C81-9F4DD2892292}"/>
    <dgm:cxn modelId="{FE183949-86E8-4846-9FE4-12D5F679EED9}" type="presOf" srcId="{2E22DADE-BA02-42CA-A2C2-04CA41EF06AB}" destId="{110984C7-5F38-4A7C-9B84-FB1480DD11E9}" srcOrd="0" destOrd="0" presId="urn:microsoft.com/office/officeart/2005/8/layout/radial6"/>
    <dgm:cxn modelId="{EBC57F08-D5B7-43D9-907B-9F0C2461E7A7}" srcId="{8198766F-FB01-4496-96CB-3163DF7CAE4B}" destId="{2E22DADE-BA02-42CA-A2C2-04CA41EF06AB}" srcOrd="3" destOrd="0" parTransId="{7385F8EF-E78A-4F96-9788-29D8C100EBE9}" sibTransId="{C0F94B71-4AF7-40EE-93C0-20B09774FF85}"/>
    <dgm:cxn modelId="{58B61183-27B8-4863-9FD6-29DF9EA97C0F}" srcId="{8198766F-FB01-4496-96CB-3163DF7CAE4B}" destId="{F5600E47-BA35-4272-994A-6C519974CB7A}" srcOrd="0" destOrd="0" parTransId="{CD48DE93-8A20-4DCF-9073-883ED98C144D}" sibTransId="{759317B7-144E-4A5B-8202-D374FEB849E0}"/>
    <dgm:cxn modelId="{03E51667-954C-45B0-B7C3-2F24480E8518}" type="presOf" srcId="{5914E649-D464-4C96-A2A1-7DDFC0C3DF04}" destId="{9C95118D-BECB-481C-ACEA-E2D8685ED6C6}" srcOrd="0" destOrd="0" presId="urn:microsoft.com/office/officeart/2005/8/layout/radial6"/>
    <dgm:cxn modelId="{C726BD84-A447-4C0C-B195-EB9D4B754B3A}" type="presOf" srcId="{8198766F-FB01-4496-96CB-3163DF7CAE4B}" destId="{89D81F94-1E79-4023-8C04-5E0AE6A1CA36}" srcOrd="0" destOrd="0" presId="urn:microsoft.com/office/officeart/2005/8/layout/radial6"/>
    <dgm:cxn modelId="{37CE3E48-1BC0-4D56-BFC9-C3DE524BD73E}" srcId="{8198766F-FB01-4496-96CB-3163DF7CAE4B}" destId="{F4B34CE8-81B6-4632-B67A-378B53E945F9}" srcOrd="2" destOrd="0" parTransId="{94937246-70A7-4240-8F48-A32893B9D5C0}" sibTransId="{59986A3C-93AD-4E0C-8C74-8B36326A6FD2}"/>
    <dgm:cxn modelId="{6FE87743-2A9F-452C-86F5-156D5592EC06}" type="presOf" srcId="{C355769D-CF6F-47C1-8C81-9F4DD2892292}" destId="{E20BB9AA-DA86-4C1F-B834-F66AC77C90C0}" srcOrd="0" destOrd="0" presId="urn:microsoft.com/office/officeart/2005/8/layout/radial6"/>
    <dgm:cxn modelId="{0FEBDEBF-AF9B-49B4-B1CC-A68E139E1838}" type="presOf" srcId="{0889E7B8-E1B0-4810-9170-6988AF489532}" destId="{10A26748-D232-4FE9-AA1D-695A7D50145B}" srcOrd="0" destOrd="0" presId="urn:microsoft.com/office/officeart/2005/8/layout/radial6"/>
    <dgm:cxn modelId="{EF364E9E-2B1D-44C0-A450-4234A326CCE1}" type="presOf" srcId="{C0F94B71-4AF7-40EE-93C0-20B09774FF85}" destId="{608B0997-A55C-4884-B84F-A2000D0882B1}" srcOrd="0" destOrd="0" presId="urn:microsoft.com/office/officeart/2005/8/layout/radial6"/>
    <dgm:cxn modelId="{EEC75B12-5F5B-45F3-B05A-020BE0B067C2}" srcId="{5914E649-D464-4C96-A2A1-7DDFC0C3DF04}" destId="{8198766F-FB01-4496-96CB-3163DF7CAE4B}" srcOrd="0" destOrd="0" parTransId="{E29C2223-CE09-48F3-93DD-C658E79A6AFD}" sibTransId="{2C6977DC-ABD5-426C-B6F5-3443001921F5}"/>
    <dgm:cxn modelId="{29D77055-2D21-4391-B588-8C79C6A81013}" type="presParOf" srcId="{9C95118D-BECB-481C-ACEA-E2D8685ED6C6}" destId="{89D81F94-1E79-4023-8C04-5E0AE6A1CA36}" srcOrd="0" destOrd="0" presId="urn:microsoft.com/office/officeart/2005/8/layout/radial6"/>
    <dgm:cxn modelId="{89A15562-30BB-43EF-8E88-DB1B6909B404}" type="presParOf" srcId="{9C95118D-BECB-481C-ACEA-E2D8685ED6C6}" destId="{E90E42F5-B925-4E41-9BC3-37AFCA759D50}" srcOrd="1" destOrd="0" presId="urn:microsoft.com/office/officeart/2005/8/layout/radial6"/>
    <dgm:cxn modelId="{AB02A1F5-81A6-4EA3-9BD1-63B579300B41}" type="presParOf" srcId="{9C95118D-BECB-481C-ACEA-E2D8685ED6C6}" destId="{7B090AAD-BB52-486F-9298-B42533109829}" srcOrd="2" destOrd="0" presId="urn:microsoft.com/office/officeart/2005/8/layout/radial6"/>
    <dgm:cxn modelId="{B60A46D7-4089-4630-A054-6C1218AAC692}" type="presParOf" srcId="{9C95118D-BECB-481C-ACEA-E2D8685ED6C6}" destId="{4BFACA48-841E-4051-B42F-FE82F8EC38D7}" srcOrd="3" destOrd="0" presId="urn:microsoft.com/office/officeart/2005/8/layout/radial6"/>
    <dgm:cxn modelId="{4985FACF-FCDD-4DB6-9C7E-C31AB89431DE}" type="presParOf" srcId="{9C95118D-BECB-481C-ACEA-E2D8685ED6C6}" destId="{10A26748-D232-4FE9-AA1D-695A7D50145B}" srcOrd="4" destOrd="0" presId="urn:microsoft.com/office/officeart/2005/8/layout/radial6"/>
    <dgm:cxn modelId="{3045FDD3-AA67-4E11-9707-2906A7171930}" type="presParOf" srcId="{9C95118D-BECB-481C-ACEA-E2D8685ED6C6}" destId="{B6A6A472-B345-4495-8568-ADD9A2EC6C3F}" srcOrd="5" destOrd="0" presId="urn:microsoft.com/office/officeart/2005/8/layout/radial6"/>
    <dgm:cxn modelId="{28BFFCE6-25E0-4864-B643-2B3DB4DDC022}" type="presParOf" srcId="{9C95118D-BECB-481C-ACEA-E2D8685ED6C6}" destId="{E20BB9AA-DA86-4C1F-B834-F66AC77C90C0}" srcOrd="6" destOrd="0" presId="urn:microsoft.com/office/officeart/2005/8/layout/radial6"/>
    <dgm:cxn modelId="{471064AE-376F-4A88-B7B1-773685401227}" type="presParOf" srcId="{9C95118D-BECB-481C-ACEA-E2D8685ED6C6}" destId="{5FBA53AD-724F-49BC-B66C-6F478C3B048C}" srcOrd="7" destOrd="0" presId="urn:microsoft.com/office/officeart/2005/8/layout/radial6"/>
    <dgm:cxn modelId="{1F2B83AA-56C4-4E59-A818-DB8B52F924AD}" type="presParOf" srcId="{9C95118D-BECB-481C-ACEA-E2D8685ED6C6}" destId="{6F1A09F4-93E2-4048-8E4C-E9C9CD0B15E5}" srcOrd="8" destOrd="0" presId="urn:microsoft.com/office/officeart/2005/8/layout/radial6"/>
    <dgm:cxn modelId="{2CB83ABF-ECF2-4EB7-8DF4-876A3DF74B66}" type="presParOf" srcId="{9C95118D-BECB-481C-ACEA-E2D8685ED6C6}" destId="{645E19D5-A274-4266-A768-BB130E0362D2}" srcOrd="9" destOrd="0" presId="urn:microsoft.com/office/officeart/2005/8/layout/radial6"/>
    <dgm:cxn modelId="{9A69A5AC-B889-40D3-95D7-149AA0839814}" type="presParOf" srcId="{9C95118D-BECB-481C-ACEA-E2D8685ED6C6}" destId="{110984C7-5F38-4A7C-9B84-FB1480DD11E9}" srcOrd="10" destOrd="0" presId="urn:microsoft.com/office/officeart/2005/8/layout/radial6"/>
    <dgm:cxn modelId="{A063405E-7EE9-43CB-8CE7-653918BFC05B}" type="presParOf" srcId="{9C95118D-BECB-481C-ACEA-E2D8685ED6C6}" destId="{650E155F-4EBC-4B89-951E-B8FB82C22D4F}" srcOrd="11" destOrd="0" presId="urn:microsoft.com/office/officeart/2005/8/layout/radial6"/>
    <dgm:cxn modelId="{528E3651-F751-4CA5-8BD7-3EEB5E2AF3E7}" type="presParOf" srcId="{9C95118D-BECB-481C-ACEA-E2D8685ED6C6}" destId="{608B0997-A55C-4884-B84F-A2000D0882B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14E649-D464-4C96-A2A1-7DDFC0C3DF04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8198766F-FB01-4496-96CB-3163DF7CAE4B}">
      <dgm:prSet phldrT="[Texto]"/>
      <dgm:spPr/>
      <dgm:t>
        <a:bodyPr/>
        <a:lstStyle/>
        <a:p>
          <a:r>
            <a:rPr lang="pt-BR" dirty="0" smtClean="0"/>
            <a:t>RPPS</a:t>
          </a:r>
          <a:endParaRPr lang="pt-BR" dirty="0"/>
        </a:p>
      </dgm:t>
    </dgm:pt>
    <dgm:pt modelId="{E29C2223-CE09-48F3-93DD-C658E79A6AFD}" type="parTrans" cxnId="{EEC75B12-5F5B-45F3-B05A-020BE0B067C2}">
      <dgm:prSet/>
      <dgm:spPr/>
      <dgm:t>
        <a:bodyPr/>
        <a:lstStyle/>
        <a:p>
          <a:endParaRPr lang="pt-BR"/>
        </a:p>
      </dgm:t>
    </dgm:pt>
    <dgm:pt modelId="{2C6977DC-ABD5-426C-B6F5-3443001921F5}" type="sibTrans" cxnId="{EEC75B12-5F5B-45F3-B05A-020BE0B067C2}">
      <dgm:prSet/>
      <dgm:spPr/>
      <dgm:t>
        <a:bodyPr/>
        <a:lstStyle/>
        <a:p>
          <a:endParaRPr lang="pt-BR"/>
        </a:p>
      </dgm:t>
    </dgm:pt>
    <dgm:pt modelId="{F5600E47-BA35-4272-994A-6C519974CB7A}">
      <dgm:prSet phldrT="[Texto]" custT="1"/>
      <dgm:spPr/>
      <dgm:t>
        <a:bodyPr/>
        <a:lstStyle/>
        <a:p>
          <a:r>
            <a:rPr lang="pt-BR" sz="1400" dirty="0" smtClean="0"/>
            <a:t>SPPS /</a:t>
          </a:r>
        </a:p>
        <a:p>
          <a:r>
            <a:rPr lang="pt-BR" sz="1400" dirty="0" smtClean="0"/>
            <a:t>DRPSP</a:t>
          </a:r>
          <a:endParaRPr lang="pt-BR" sz="1400" dirty="0"/>
        </a:p>
      </dgm:t>
    </dgm:pt>
    <dgm:pt modelId="{CD48DE93-8A20-4DCF-9073-883ED98C144D}" type="parTrans" cxnId="{58B61183-27B8-4863-9FD6-29DF9EA97C0F}">
      <dgm:prSet/>
      <dgm:spPr/>
      <dgm:t>
        <a:bodyPr/>
        <a:lstStyle/>
        <a:p>
          <a:endParaRPr lang="pt-BR"/>
        </a:p>
      </dgm:t>
    </dgm:pt>
    <dgm:pt modelId="{759317B7-144E-4A5B-8202-D374FEB849E0}" type="sibTrans" cxnId="{58B61183-27B8-4863-9FD6-29DF9EA97C0F}">
      <dgm:prSet/>
      <dgm:spPr/>
      <dgm:t>
        <a:bodyPr/>
        <a:lstStyle/>
        <a:p>
          <a:endParaRPr lang="pt-BR"/>
        </a:p>
      </dgm:t>
    </dgm:pt>
    <dgm:pt modelId="{2E22DADE-BA02-42CA-A2C2-04CA41EF06AB}">
      <dgm:prSet phldrT="[Texto]" custT="1"/>
      <dgm:spPr/>
      <dgm:t>
        <a:bodyPr/>
        <a:lstStyle/>
        <a:p>
          <a:r>
            <a:rPr lang="pt-BR" sz="1100" dirty="0" smtClean="0"/>
            <a:t>UNIDADES GESTORAS</a:t>
          </a:r>
          <a:endParaRPr lang="pt-BR" sz="1100" dirty="0"/>
        </a:p>
      </dgm:t>
    </dgm:pt>
    <dgm:pt modelId="{C0F94B71-4AF7-40EE-93C0-20B09774FF85}" type="sibTrans" cxnId="{EBC57F08-D5B7-43D9-907B-9F0C2461E7A7}">
      <dgm:prSet/>
      <dgm:spPr/>
      <dgm:t>
        <a:bodyPr/>
        <a:lstStyle/>
        <a:p>
          <a:endParaRPr lang="pt-BR"/>
        </a:p>
      </dgm:t>
    </dgm:pt>
    <dgm:pt modelId="{7385F8EF-E78A-4F96-9788-29D8C100EBE9}" type="parTrans" cxnId="{EBC57F08-D5B7-43D9-907B-9F0C2461E7A7}">
      <dgm:prSet/>
      <dgm:spPr/>
      <dgm:t>
        <a:bodyPr/>
        <a:lstStyle/>
        <a:p>
          <a:endParaRPr lang="pt-BR"/>
        </a:p>
      </dgm:t>
    </dgm:pt>
    <dgm:pt modelId="{0A1A2AB8-34D5-441C-AF24-12E835BBC2D9}">
      <dgm:prSet/>
      <dgm:spPr/>
      <dgm:t>
        <a:bodyPr/>
        <a:lstStyle/>
        <a:p>
          <a:r>
            <a:rPr lang="pt-BR" dirty="0" smtClean="0"/>
            <a:t>TCE/TCM</a:t>
          </a:r>
          <a:endParaRPr lang="pt-BR" dirty="0"/>
        </a:p>
      </dgm:t>
    </dgm:pt>
    <dgm:pt modelId="{6B5415DE-3EEC-422F-A695-623F90C45C9F}" type="parTrans" cxnId="{A3D0503C-9441-4D36-B940-94986E82B5EA}">
      <dgm:prSet/>
      <dgm:spPr/>
      <dgm:t>
        <a:bodyPr/>
        <a:lstStyle/>
        <a:p>
          <a:endParaRPr lang="pt-BR"/>
        </a:p>
      </dgm:t>
    </dgm:pt>
    <dgm:pt modelId="{BA73FE79-FDBC-4D66-A1FC-2948A02ABDA4}" type="sibTrans" cxnId="{A3D0503C-9441-4D36-B940-94986E82B5EA}">
      <dgm:prSet/>
      <dgm:spPr/>
      <dgm:t>
        <a:bodyPr/>
        <a:lstStyle/>
        <a:p>
          <a:endParaRPr lang="pt-BR"/>
        </a:p>
      </dgm:t>
    </dgm:pt>
    <dgm:pt modelId="{9C95118D-BECB-481C-ACEA-E2D8685ED6C6}" type="pres">
      <dgm:prSet presAssocID="{5914E649-D464-4C96-A2A1-7DDFC0C3DF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9D81F94-1E79-4023-8C04-5E0AE6A1CA36}" type="pres">
      <dgm:prSet presAssocID="{8198766F-FB01-4496-96CB-3163DF7CAE4B}" presName="centerShape" presStyleLbl="node0" presStyleIdx="0" presStyleCnt="1"/>
      <dgm:spPr/>
      <dgm:t>
        <a:bodyPr/>
        <a:lstStyle/>
        <a:p>
          <a:endParaRPr lang="pt-BR"/>
        </a:p>
      </dgm:t>
    </dgm:pt>
    <dgm:pt modelId="{E90E42F5-B925-4E41-9BC3-37AFCA759D50}" type="pres">
      <dgm:prSet presAssocID="{F5600E47-BA35-4272-994A-6C519974CB7A}" presName="node" presStyleLbl="node1" presStyleIdx="0" presStyleCnt="3" custScaleX="115192" custScaleY="1136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090AAD-BB52-486F-9298-B42533109829}" type="pres">
      <dgm:prSet presAssocID="{F5600E47-BA35-4272-994A-6C519974CB7A}" presName="dummy" presStyleCnt="0"/>
      <dgm:spPr/>
    </dgm:pt>
    <dgm:pt modelId="{4BFACA48-841E-4051-B42F-FE82F8EC38D7}" type="pres">
      <dgm:prSet presAssocID="{759317B7-144E-4A5B-8202-D374FEB849E0}" presName="sibTrans" presStyleLbl="sibTrans2D1" presStyleIdx="0" presStyleCnt="3"/>
      <dgm:spPr/>
      <dgm:t>
        <a:bodyPr/>
        <a:lstStyle/>
        <a:p>
          <a:endParaRPr lang="pt-BR"/>
        </a:p>
      </dgm:t>
    </dgm:pt>
    <dgm:pt modelId="{22ED41CB-D6E2-4E56-BECF-DCDC28EBADF5}" type="pres">
      <dgm:prSet presAssocID="{0A1A2AB8-34D5-441C-AF24-12E835BBC2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B08BA7-BFC8-4CC9-BDD2-3792882EF6BE}" type="pres">
      <dgm:prSet presAssocID="{0A1A2AB8-34D5-441C-AF24-12E835BBC2D9}" presName="dummy" presStyleCnt="0"/>
      <dgm:spPr/>
    </dgm:pt>
    <dgm:pt modelId="{DDFFB8FE-D035-4163-B99D-62B31484C7E5}" type="pres">
      <dgm:prSet presAssocID="{BA73FE79-FDBC-4D66-A1FC-2948A02ABDA4}" presName="sibTrans" presStyleLbl="sibTrans2D1" presStyleIdx="1" presStyleCnt="3"/>
      <dgm:spPr/>
      <dgm:t>
        <a:bodyPr/>
        <a:lstStyle/>
        <a:p>
          <a:endParaRPr lang="pt-BR"/>
        </a:p>
      </dgm:t>
    </dgm:pt>
    <dgm:pt modelId="{110984C7-5F38-4A7C-9B84-FB1480DD11E9}" type="pres">
      <dgm:prSet presAssocID="{2E22DADE-BA02-42CA-A2C2-04CA41EF06AB}" presName="node" presStyleLbl="node1" presStyleIdx="2" presStyleCnt="3" custScaleX="131648" custScaleY="1260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0E155F-4EBC-4B89-951E-B8FB82C22D4F}" type="pres">
      <dgm:prSet presAssocID="{2E22DADE-BA02-42CA-A2C2-04CA41EF06AB}" presName="dummy" presStyleCnt="0"/>
      <dgm:spPr/>
    </dgm:pt>
    <dgm:pt modelId="{608B0997-A55C-4884-B84F-A2000D0882B1}" type="pres">
      <dgm:prSet presAssocID="{C0F94B71-4AF7-40EE-93C0-20B09774FF85}" presName="sibTrans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4EE6879F-CB17-4500-976F-BA691334A63A}" type="presOf" srcId="{5914E649-D464-4C96-A2A1-7DDFC0C3DF04}" destId="{9C95118D-BECB-481C-ACEA-E2D8685ED6C6}" srcOrd="0" destOrd="0" presId="urn:microsoft.com/office/officeart/2005/8/layout/radial6"/>
    <dgm:cxn modelId="{0F498832-A5F5-43C3-B575-3C3E6D78A909}" type="presOf" srcId="{2E22DADE-BA02-42CA-A2C2-04CA41EF06AB}" destId="{110984C7-5F38-4A7C-9B84-FB1480DD11E9}" srcOrd="0" destOrd="0" presId="urn:microsoft.com/office/officeart/2005/8/layout/radial6"/>
    <dgm:cxn modelId="{EBC57F08-D5B7-43D9-907B-9F0C2461E7A7}" srcId="{8198766F-FB01-4496-96CB-3163DF7CAE4B}" destId="{2E22DADE-BA02-42CA-A2C2-04CA41EF06AB}" srcOrd="2" destOrd="0" parTransId="{7385F8EF-E78A-4F96-9788-29D8C100EBE9}" sibTransId="{C0F94B71-4AF7-40EE-93C0-20B09774FF85}"/>
    <dgm:cxn modelId="{600E8FF3-DB96-4DC3-9AD9-428B2C8ECEE7}" type="presOf" srcId="{8198766F-FB01-4496-96CB-3163DF7CAE4B}" destId="{89D81F94-1E79-4023-8C04-5E0AE6A1CA36}" srcOrd="0" destOrd="0" presId="urn:microsoft.com/office/officeart/2005/8/layout/radial6"/>
    <dgm:cxn modelId="{1C62D4C4-DE73-4AF2-8490-3136BEB3A6F9}" type="presOf" srcId="{F5600E47-BA35-4272-994A-6C519974CB7A}" destId="{E90E42F5-B925-4E41-9BC3-37AFCA759D50}" srcOrd="0" destOrd="0" presId="urn:microsoft.com/office/officeart/2005/8/layout/radial6"/>
    <dgm:cxn modelId="{46DC4802-C18F-45B9-84B9-0CABD75BB8C4}" type="presOf" srcId="{C0F94B71-4AF7-40EE-93C0-20B09774FF85}" destId="{608B0997-A55C-4884-B84F-A2000D0882B1}" srcOrd="0" destOrd="0" presId="urn:microsoft.com/office/officeart/2005/8/layout/radial6"/>
    <dgm:cxn modelId="{F53E2BAE-C71A-499B-96BF-B74EF134E5F6}" type="presOf" srcId="{BA73FE79-FDBC-4D66-A1FC-2948A02ABDA4}" destId="{DDFFB8FE-D035-4163-B99D-62B31484C7E5}" srcOrd="0" destOrd="0" presId="urn:microsoft.com/office/officeart/2005/8/layout/radial6"/>
    <dgm:cxn modelId="{58B61183-27B8-4863-9FD6-29DF9EA97C0F}" srcId="{8198766F-FB01-4496-96CB-3163DF7CAE4B}" destId="{F5600E47-BA35-4272-994A-6C519974CB7A}" srcOrd="0" destOrd="0" parTransId="{CD48DE93-8A20-4DCF-9073-883ED98C144D}" sibTransId="{759317B7-144E-4A5B-8202-D374FEB849E0}"/>
    <dgm:cxn modelId="{EEC75B12-5F5B-45F3-B05A-020BE0B067C2}" srcId="{5914E649-D464-4C96-A2A1-7DDFC0C3DF04}" destId="{8198766F-FB01-4496-96CB-3163DF7CAE4B}" srcOrd="0" destOrd="0" parTransId="{E29C2223-CE09-48F3-93DD-C658E79A6AFD}" sibTransId="{2C6977DC-ABD5-426C-B6F5-3443001921F5}"/>
    <dgm:cxn modelId="{373C999B-1657-4E9A-B801-A1D4EAE98E60}" type="presOf" srcId="{0A1A2AB8-34D5-441C-AF24-12E835BBC2D9}" destId="{22ED41CB-D6E2-4E56-BECF-DCDC28EBADF5}" srcOrd="0" destOrd="0" presId="urn:microsoft.com/office/officeart/2005/8/layout/radial6"/>
    <dgm:cxn modelId="{A3D0503C-9441-4D36-B940-94986E82B5EA}" srcId="{8198766F-FB01-4496-96CB-3163DF7CAE4B}" destId="{0A1A2AB8-34D5-441C-AF24-12E835BBC2D9}" srcOrd="1" destOrd="0" parTransId="{6B5415DE-3EEC-422F-A695-623F90C45C9F}" sibTransId="{BA73FE79-FDBC-4D66-A1FC-2948A02ABDA4}"/>
    <dgm:cxn modelId="{E3FFB015-D517-4306-9FD5-9B9A236D802B}" type="presOf" srcId="{759317B7-144E-4A5B-8202-D374FEB849E0}" destId="{4BFACA48-841E-4051-B42F-FE82F8EC38D7}" srcOrd="0" destOrd="0" presId="urn:microsoft.com/office/officeart/2005/8/layout/radial6"/>
    <dgm:cxn modelId="{93160BB1-BE16-4DF0-BFB0-0358335EA362}" type="presParOf" srcId="{9C95118D-BECB-481C-ACEA-E2D8685ED6C6}" destId="{89D81F94-1E79-4023-8C04-5E0AE6A1CA36}" srcOrd="0" destOrd="0" presId="urn:microsoft.com/office/officeart/2005/8/layout/radial6"/>
    <dgm:cxn modelId="{B5A905E4-C74B-4DA9-9CD7-631A2BAA6550}" type="presParOf" srcId="{9C95118D-BECB-481C-ACEA-E2D8685ED6C6}" destId="{E90E42F5-B925-4E41-9BC3-37AFCA759D50}" srcOrd="1" destOrd="0" presId="urn:microsoft.com/office/officeart/2005/8/layout/radial6"/>
    <dgm:cxn modelId="{E5C6D65A-0D38-4688-BFE8-DA1F22BF69C7}" type="presParOf" srcId="{9C95118D-BECB-481C-ACEA-E2D8685ED6C6}" destId="{7B090AAD-BB52-486F-9298-B42533109829}" srcOrd="2" destOrd="0" presId="urn:microsoft.com/office/officeart/2005/8/layout/radial6"/>
    <dgm:cxn modelId="{51471050-3963-466A-B95A-A2FEB1AF8B4C}" type="presParOf" srcId="{9C95118D-BECB-481C-ACEA-E2D8685ED6C6}" destId="{4BFACA48-841E-4051-B42F-FE82F8EC38D7}" srcOrd="3" destOrd="0" presId="urn:microsoft.com/office/officeart/2005/8/layout/radial6"/>
    <dgm:cxn modelId="{4FB4600E-DEF8-409C-A026-9380DDE3F87B}" type="presParOf" srcId="{9C95118D-BECB-481C-ACEA-E2D8685ED6C6}" destId="{22ED41CB-D6E2-4E56-BECF-DCDC28EBADF5}" srcOrd="4" destOrd="0" presId="urn:microsoft.com/office/officeart/2005/8/layout/radial6"/>
    <dgm:cxn modelId="{1546654A-8805-48F2-B192-4AA85CFA21EC}" type="presParOf" srcId="{9C95118D-BECB-481C-ACEA-E2D8685ED6C6}" destId="{62B08BA7-BFC8-4CC9-BDD2-3792882EF6BE}" srcOrd="5" destOrd="0" presId="urn:microsoft.com/office/officeart/2005/8/layout/radial6"/>
    <dgm:cxn modelId="{D1A06185-3038-4EFD-A439-E827A8E053D1}" type="presParOf" srcId="{9C95118D-BECB-481C-ACEA-E2D8685ED6C6}" destId="{DDFFB8FE-D035-4163-B99D-62B31484C7E5}" srcOrd="6" destOrd="0" presId="urn:microsoft.com/office/officeart/2005/8/layout/radial6"/>
    <dgm:cxn modelId="{0B9560F3-D19E-457A-88B1-B21BAB56799B}" type="presParOf" srcId="{9C95118D-BECB-481C-ACEA-E2D8685ED6C6}" destId="{110984C7-5F38-4A7C-9B84-FB1480DD11E9}" srcOrd="7" destOrd="0" presId="urn:microsoft.com/office/officeart/2005/8/layout/radial6"/>
    <dgm:cxn modelId="{07393E39-4EE3-4224-9A0C-BF2D52B396B0}" type="presParOf" srcId="{9C95118D-BECB-481C-ACEA-E2D8685ED6C6}" destId="{650E155F-4EBC-4B89-951E-B8FB82C22D4F}" srcOrd="8" destOrd="0" presId="urn:microsoft.com/office/officeart/2005/8/layout/radial6"/>
    <dgm:cxn modelId="{BDE83AE8-67B5-43C7-A92B-D948D722D447}" type="presParOf" srcId="{9C95118D-BECB-481C-ACEA-E2D8685ED6C6}" destId="{608B0997-A55C-4884-B84F-A2000D0882B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7FC3C0-846C-44DB-A232-DE8BB359F96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DD177E84-4830-4950-BF7A-170277D8287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 lIns="0" tIns="432000"/>
        <a:lstStyle/>
        <a:p>
          <a:pPr rtl="0"/>
          <a:r>
            <a:rPr lang="pt-BR" sz="2400" b="1" dirty="0" smtClean="0">
              <a:solidFill>
                <a:srgbClr val="FFFF00"/>
              </a:solidFill>
            </a:rPr>
            <a:t>DESEQUILÍBRIO FINANCEIRO E ORÇAMENTÁRIO DOS ENTES</a:t>
          </a:r>
          <a:endParaRPr lang="pt-BR" sz="2400" dirty="0">
            <a:solidFill>
              <a:srgbClr val="FFFF00"/>
            </a:solidFill>
          </a:endParaRPr>
        </a:p>
      </dgm:t>
    </dgm:pt>
    <dgm:pt modelId="{B5D772E9-330D-43DE-B9B8-AD1FE23011CC}" type="parTrans" cxnId="{469C3552-70D2-4C90-8BC6-AA4E94AB2251}">
      <dgm:prSet/>
      <dgm:spPr/>
      <dgm:t>
        <a:bodyPr/>
        <a:lstStyle/>
        <a:p>
          <a:endParaRPr lang="pt-BR"/>
        </a:p>
      </dgm:t>
    </dgm:pt>
    <dgm:pt modelId="{D013B3B3-D5F9-41D0-A7CE-7A59EA2D384E}" type="sibTrans" cxnId="{469C3552-70D2-4C90-8BC6-AA4E94AB2251}">
      <dgm:prSet/>
      <dgm:spPr/>
      <dgm:t>
        <a:bodyPr/>
        <a:lstStyle/>
        <a:p>
          <a:endParaRPr lang="pt-BR"/>
        </a:p>
      </dgm:t>
    </dgm:pt>
    <dgm:pt modelId="{22257F1B-7B56-4BFC-9863-F004EB53BDB6}">
      <dgm:prSet custT="1"/>
      <dgm:spPr>
        <a:solidFill>
          <a:srgbClr val="008080"/>
        </a:solidFill>
      </dgm:spPr>
      <dgm:t>
        <a:bodyPr lIns="0"/>
        <a:lstStyle/>
        <a:p>
          <a:pPr defTabSz="2057400" rtl="0"/>
          <a:r>
            <a:rPr lang="pt-BR" sz="2600" b="1" dirty="0" smtClean="0">
              <a:solidFill>
                <a:schemeClr val="tx1"/>
              </a:solidFill>
            </a:rPr>
            <a:t>EQUILÍBRIO FINANCEIRO E ATUARIAL DOS RPPS</a:t>
          </a:r>
          <a:endParaRPr lang="pt-BR" sz="2600" dirty="0">
            <a:solidFill>
              <a:schemeClr val="tx1"/>
            </a:solidFill>
          </a:endParaRPr>
        </a:p>
      </dgm:t>
    </dgm:pt>
    <dgm:pt modelId="{5ABEA58D-5372-48AA-BCFE-8F52DED43CAD}" type="parTrans" cxnId="{F88A4028-365C-47D4-8E00-017D25B89263}">
      <dgm:prSet/>
      <dgm:spPr/>
      <dgm:t>
        <a:bodyPr/>
        <a:lstStyle/>
        <a:p>
          <a:endParaRPr lang="pt-BR"/>
        </a:p>
      </dgm:t>
    </dgm:pt>
    <dgm:pt modelId="{631F4CAE-E432-4303-B248-34C046A35916}" type="sibTrans" cxnId="{F88A4028-365C-47D4-8E00-017D25B89263}">
      <dgm:prSet/>
      <dgm:spPr/>
      <dgm:t>
        <a:bodyPr/>
        <a:lstStyle/>
        <a:p>
          <a:endParaRPr lang="pt-BR"/>
        </a:p>
      </dgm:t>
    </dgm:pt>
    <dgm:pt modelId="{40C7A797-223A-453F-8146-E4F3D23DBCE5}" type="pres">
      <dgm:prSet presAssocID="{5C7FC3C0-846C-44DB-A232-DE8BB359F9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1AF0D0F-5CE7-4BAA-AA4E-00476B537837}" type="pres">
      <dgm:prSet presAssocID="{DD177E84-4830-4950-BF7A-170277D8287C}" presName="root" presStyleCnt="0"/>
      <dgm:spPr/>
    </dgm:pt>
    <dgm:pt modelId="{78C0BF79-0976-48DE-87F7-41F04E28FD9C}" type="pres">
      <dgm:prSet presAssocID="{DD177E84-4830-4950-BF7A-170277D8287C}" presName="rootComposite" presStyleCnt="0"/>
      <dgm:spPr/>
    </dgm:pt>
    <dgm:pt modelId="{B90A43F7-A980-40F1-A56D-B09370F1B586}" type="pres">
      <dgm:prSet presAssocID="{DD177E84-4830-4950-BF7A-170277D8287C}" presName="rootText" presStyleLbl="node1" presStyleIdx="0" presStyleCnt="2" custScaleY="146410" custLinFactNeighborX="2207" custLinFactNeighborY="-20900"/>
      <dgm:spPr/>
      <dgm:t>
        <a:bodyPr/>
        <a:lstStyle/>
        <a:p>
          <a:endParaRPr lang="pt-BR"/>
        </a:p>
      </dgm:t>
    </dgm:pt>
    <dgm:pt modelId="{4BBF7BFA-70D1-4821-95A1-C898E0ECA9DB}" type="pres">
      <dgm:prSet presAssocID="{DD177E84-4830-4950-BF7A-170277D8287C}" presName="rootConnector" presStyleLbl="node1" presStyleIdx="0" presStyleCnt="2"/>
      <dgm:spPr/>
      <dgm:t>
        <a:bodyPr/>
        <a:lstStyle/>
        <a:p>
          <a:endParaRPr lang="pt-BR"/>
        </a:p>
      </dgm:t>
    </dgm:pt>
    <dgm:pt modelId="{97BFA93B-4F52-404B-91F4-3D0C7F2CE7B9}" type="pres">
      <dgm:prSet presAssocID="{DD177E84-4830-4950-BF7A-170277D8287C}" presName="childShape" presStyleCnt="0"/>
      <dgm:spPr/>
    </dgm:pt>
    <dgm:pt modelId="{0C864682-2013-44A6-A5DA-AAE0493203E7}" type="pres">
      <dgm:prSet presAssocID="{22257F1B-7B56-4BFC-9863-F004EB53BDB6}" presName="root" presStyleCnt="0"/>
      <dgm:spPr/>
    </dgm:pt>
    <dgm:pt modelId="{09638889-C20C-4B3A-A1ED-9BE133B215BD}" type="pres">
      <dgm:prSet presAssocID="{22257F1B-7B56-4BFC-9863-F004EB53BDB6}" presName="rootComposite" presStyleCnt="0"/>
      <dgm:spPr/>
    </dgm:pt>
    <dgm:pt modelId="{58FE0962-5A10-4EF8-AC96-B3E388025197}" type="pres">
      <dgm:prSet presAssocID="{22257F1B-7B56-4BFC-9863-F004EB53BDB6}" presName="rootText" presStyleLbl="node1" presStyleIdx="1" presStyleCnt="2" custScaleY="146410" custLinFactNeighborX="-3830" custLinFactNeighborY="-17349"/>
      <dgm:spPr/>
      <dgm:t>
        <a:bodyPr/>
        <a:lstStyle/>
        <a:p>
          <a:endParaRPr lang="pt-BR"/>
        </a:p>
      </dgm:t>
    </dgm:pt>
    <dgm:pt modelId="{32532B6F-F558-496A-A25E-D5556A279E13}" type="pres">
      <dgm:prSet presAssocID="{22257F1B-7B56-4BFC-9863-F004EB53BDB6}" presName="rootConnector" presStyleLbl="node1" presStyleIdx="1" presStyleCnt="2"/>
      <dgm:spPr/>
      <dgm:t>
        <a:bodyPr/>
        <a:lstStyle/>
        <a:p>
          <a:endParaRPr lang="pt-BR"/>
        </a:p>
      </dgm:t>
    </dgm:pt>
    <dgm:pt modelId="{D00B9337-E660-46D4-B0C9-D213A9B0CC68}" type="pres">
      <dgm:prSet presAssocID="{22257F1B-7B56-4BFC-9863-F004EB53BDB6}" presName="childShape" presStyleCnt="0"/>
      <dgm:spPr/>
    </dgm:pt>
  </dgm:ptLst>
  <dgm:cxnLst>
    <dgm:cxn modelId="{24C919A2-7D9B-4721-912F-5AEEC9F6D04E}" type="presOf" srcId="{DD177E84-4830-4950-BF7A-170277D8287C}" destId="{B90A43F7-A980-40F1-A56D-B09370F1B586}" srcOrd="0" destOrd="0" presId="urn:microsoft.com/office/officeart/2005/8/layout/hierarchy3"/>
    <dgm:cxn modelId="{F88A4028-365C-47D4-8E00-017D25B89263}" srcId="{5C7FC3C0-846C-44DB-A232-DE8BB359F960}" destId="{22257F1B-7B56-4BFC-9863-F004EB53BDB6}" srcOrd="1" destOrd="0" parTransId="{5ABEA58D-5372-48AA-BCFE-8F52DED43CAD}" sibTransId="{631F4CAE-E432-4303-B248-34C046A35916}"/>
    <dgm:cxn modelId="{980FD8B5-6253-4EB9-B22B-A14169527364}" type="presOf" srcId="{22257F1B-7B56-4BFC-9863-F004EB53BDB6}" destId="{58FE0962-5A10-4EF8-AC96-B3E388025197}" srcOrd="0" destOrd="0" presId="urn:microsoft.com/office/officeart/2005/8/layout/hierarchy3"/>
    <dgm:cxn modelId="{04DDCE7C-0AB2-4598-85DE-FA8C0E55BB1A}" type="presOf" srcId="{DD177E84-4830-4950-BF7A-170277D8287C}" destId="{4BBF7BFA-70D1-4821-95A1-C898E0ECA9DB}" srcOrd="1" destOrd="0" presId="urn:microsoft.com/office/officeart/2005/8/layout/hierarchy3"/>
    <dgm:cxn modelId="{FE5813C5-0A93-42C7-A906-51AD22BA04B8}" type="presOf" srcId="{5C7FC3C0-846C-44DB-A232-DE8BB359F960}" destId="{40C7A797-223A-453F-8146-E4F3D23DBCE5}" srcOrd="0" destOrd="0" presId="urn:microsoft.com/office/officeart/2005/8/layout/hierarchy3"/>
    <dgm:cxn modelId="{469C3552-70D2-4C90-8BC6-AA4E94AB2251}" srcId="{5C7FC3C0-846C-44DB-A232-DE8BB359F960}" destId="{DD177E84-4830-4950-BF7A-170277D8287C}" srcOrd="0" destOrd="0" parTransId="{B5D772E9-330D-43DE-B9B8-AD1FE23011CC}" sibTransId="{D013B3B3-D5F9-41D0-A7CE-7A59EA2D384E}"/>
    <dgm:cxn modelId="{B0BE9076-6FB2-484D-B5C0-F981DACD5DE7}" type="presOf" srcId="{22257F1B-7B56-4BFC-9863-F004EB53BDB6}" destId="{32532B6F-F558-496A-A25E-D5556A279E13}" srcOrd="1" destOrd="0" presId="urn:microsoft.com/office/officeart/2005/8/layout/hierarchy3"/>
    <dgm:cxn modelId="{B57CB234-7E4E-4804-8B6C-A3A67F868630}" type="presParOf" srcId="{40C7A797-223A-453F-8146-E4F3D23DBCE5}" destId="{E1AF0D0F-5CE7-4BAA-AA4E-00476B537837}" srcOrd="0" destOrd="0" presId="urn:microsoft.com/office/officeart/2005/8/layout/hierarchy3"/>
    <dgm:cxn modelId="{D63A4902-A2F8-48DA-8586-303940C05E1A}" type="presParOf" srcId="{E1AF0D0F-5CE7-4BAA-AA4E-00476B537837}" destId="{78C0BF79-0976-48DE-87F7-41F04E28FD9C}" srcOrd="0" destOrd="0" presId="urn:microsoft.com/office/officeart/2005/8/layout/hierarchy3"/>
    <dgm:cxn modelId="{2DD31F65-BDE0-40F9-A328-B0E3C91EFF99}" type="presParOf" srcId="{78C0BF79-0976-48DE-87F7-41F04E28FD9C}" destId="{B90A43F7-A980-40F1-A56D-B09370F1B586}" srcOrd="0" destOrd="0" presId="urn:microsoft.com/office/officeart/2005/8/layout/hierarchy3"/>
    <dgm:cxn modelId="{5EFCF62D-E692-4B11-84F3-C1745F7DF4C9}" type="presParOf" srcId="{78C0BF79-0976-48DE-87F7-41F04E28FD9C}" destId="{4BBF7BFA-70D1-4821-95A1-C898E0ECA9DB}" srcOrd="1" destOrd="0" presId="urn:microsoft.com/office/officeart/2005/8/layout/hierarchy3"/>
    <dgm:cxn modelId="{B35EB046-C72F-4CE2-AE91-0C631F4ABC70}" type="presParOf" srcId="{E1AF0D0F-5CE7-4BAA-AA4E-00476B537837}" destId="{97BFA93B-4F52-404B-91F4-3D0C7F2CE7B9}" srcOrd="1" destOrd="0" presId="urn:microsoft.com/office/officeart/2005/8/layout/hierarchy3"/>
    <dgm:cxn modelId="{70A9DCB7-5CD0-46FA-BC2C-B6D4ED1D8FB5}" type="presParOf" srcId="{40C7A797-223A-453F-8146-E4F3D23DBCE5}" destId="{0C864682-2013-44A6-A5DA-AAE0493203E7}" srcOrd="1" destOrd="0" presId="urn:microsoft.com/office/officeart/2005/8/layout/hierarchy3"/>
    <dgm:cxn modelId="{8FED0108-1204-4372-B39E-D7B9D770CFEA}" type="presParOf" srcId="{0C864682-2013-44A6-A5DA-AAE0493203E7}" destId="{09638889-C20C-4B3A-A1ED-9BE133B215BD}" srcOrd="0" destOrd="0" presId="urn:microsoft.com/office/officeart/2005/8/layout/hierarchy3"/>
    <dgm:cxn modelId="{46C4C76C-AD6C-4DFF-BDC1-195565A87084}" type="presParOf" srcId="{09638889-C20C-4B3A-A1ED-9BE133B215BD}" destId="{58FE0962-5A10-4EF8-AC96-B3E388025197}" srcOrd="0" destOrd="0" presId="urn:microsoft.com/office/officeart/2005/8/layout/hierarchy3"/>
    <dgm:cxn modelId="{D9ACEEB5-0052-45C7-B709-B413CBAA0847}" type="presParOf" srcId="{09638889-C20C-4B3A-A1ED-9BE133B215BD}" destId="{32532B6F-F558-496A-A25E-D5556A279E13}" srcOrd="1" destOrd="0" presId="urn:microsoft.com/office/officeart/2005/8/layout/hierarchy3"/>
    <dgm:cxn modelId="{406642DA-F166-48B2-96F8-B3D401BBB8FE}" type="presParOf" srcId="{0C864682-2013-44A6-A5DA-AAE0493203E7}" destId="{D00B9337-E660-46D4-B0C9-D213A9B0CC68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5B53B1-5ED2-46A5-A83F-5FE46748AC14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55BC23-FC18-4223-A84B-7CC4823BF28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PRESENTE</a:t>
          </a:r>
          <a:endParaRPr lang="pt-BR" sz="2000" b="1" dirty="0">
            <a:solidFill>
              <a:schemeClr val="tx1"/>
            </a:solidFill>
          </a:endParaRPr>
        </a:p>
      </dgm:t>
    </dgm:pt>
    <dgm:pt modelId="{12A4A269-C10E-4C3F-A4C5-5967A28A506F}" type="parTrans" cxnId="{C1A1B846-EB1D-44B9-9965-C6E27901B3FE}">
      <dgm:prSet/>
      <dgm:spPr/>
      <dgm:t>
        <a:bodyPr/>
        <a:lstStyle/>
        <a:p>
          <a:endParaRPr lang="pt-BR"/>
        </a:p>
      </dgm:t>
    </dgm:pt>
    <dgm:pt modelId="{11756BF4-A267-4673-B136-21692202AF45}" type="sibTrans" cxnId="{C1A1B846-EB1D-44B9-9965-C6E27901B3FE}">
      <dgm:prSet/>
      <dgm:spPr/>
      <dgm:t>
        <a:bodyPr/>
        <a:lstStyle/>
        <a:p>
          <a:endParaRPr lang="pt-BR"/>
        </a:p>
      </dgm:t>
    </dgm:pt>
    <dgm:pt modelId="{399D6957-1388-49EC-BDD2-757411C97D6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FUTURO</a:t>
          </a:r>
          <a:endParaRPr lang="pt-BR" sz="2000" b="1" dirty="0">
            <a:solidFill>
              <a:schemeClr val="tx1"/>
            </a:solidFill>
          </a:endParaRPr>
        </a:p>
      </dgm:t>
    </dgm:pt>
    <dgm:pt modelId="{C12E212B-A912-47F1-9F35-C825CE58F867}" type="parTrans" cxnId="{593E767E-660F-4BCC-8F0E-A6E7AF494B16}">
      <dgm:prSet/>
      <dgm:spPr/>
      <dgm:t>
        <a:bodyPr/>
        <a:lstStyle/>
        <a:p>
          <a:endParaRPr lang="pt-BR"/>
        </a:p>
      </dgm:t>
    </dgm:pt>
    <dgm:pt modelId="{64B3BE61-ACFE-42F7-B7F2-4F1D2B42ACFB}" type="sibTrans" cxnId="{593E767E-660F-4BCC-8F0E-A6E7AF494B16}">
      <dgm:prSet/>
      <dgm:spPr/>
      <dgm:t>
        <a:bodyPr/>
        <a:lstStyle/>
        <a:p>
          <a:endParaRPr lang="pt-BR"/>
        </a:p>
      </dgm:t>
    </dgm:pt>
    <dgm:pt modelId="{2CE04D3F-337D-4F42-AAE7-F0440AD97B17}" type="pres">
      <dgm:prSet presAssocID="{975B53B1-5ED2-46A5-A83F-5FE46748AC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690718B-8FC7-4BF6-BBEB-700EBADC2701}" type="pres">
      <dgm:prSet presAssocID="{E455BC23-FC18-4223-A84B-7CC4823BF28D}" presName="arrow" presStyleLbl="node1" presStyleIdx="0" presStyleCnt="2" custScaleX="23875" custScaleY="78107" custRadScaleRad="103743" custRadScaleInc="93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F9B373-DF68-4B59-972F-37CE7EDCDFF7}" type="pres">
      <dgm:prSet presAssocID="{399D6957-1388-49EC-BDD2-757411C97D65}" presName="arrow" presStyleLbl="node1" presStyleIdx="1" presStyleCnt="2" custScaleX="23727" custScaleY="78182" custRadScaleRad="117870" custRadScaleInc="-82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4795EF0-0160-49DA-97D6-1ED548310294}" type="presOf" srcId="{399D6957-1388-49EC-BDD2-757411C97D65}" destId="{E7F9B373-DF68-4B59-972F-37CE7EDCDFF7}" srcOrd="0" destOrd="0" presId="urn:microsoft.com/office/officeart/2005/8/layout/arrow1"/>
    <dgm:cxn modelId="{C1A1B846-EB1D-44B9-9965-C6E27901B3FE}" srcId="{975B53B1-5ED2-46A5-A83F-5FE46748AC14}" destId="{E455BC23-FC18-4223-A84B-7CC4823BF28D}" srcOrd="0" destOrd="0" parTransId="{12A4A269-C10E-4C3F-A4C5-5967A28A506F}" sibTransId="{11756BF4-A267-4673-B136-21692202AF45}"/>
    <dgm:cxn modelId="{593E767E-660F-4BCC-8F0E-A6E7AF494B16}" srcId="{975B53B1-5ED2-46A5-A83F-5FE46748AC14}" destId="{399D6957-1388-49EC-BDD2-757411C97D65}" srcOrd="1" destOrd="0" parTransId="{C12E212B-A912-47F1-9F35-C825CE58F867}" sibTransId="{64B3BE61-ACFE-42F7-B7F2-4F1D2B42ACFB}"/>
    <dgm:cxn modelId="{F7FEA050-BC72-457B-8F94-B90A1695B89E}" type="presOf" srcId="{975B53B1-5ED2-46A5-A83F-5FE46748AC14}" destId="{2CE04D3F-337D-4F42-AAE7-F0440AD97B17}" srcOrd="0" destOrd="0" presId="urn:microsoft.com/office/officeart/2005/8/layout/arrow1"/>
    <dgm:cxn modelId="{9B6C17C8-617E-42FE-98D6-7AAAD111DB32}" type="presOf" srcId="{E455BC23-FC18-4223-A84B-7CC4823BF28D}" destId="{C690718B-8FC7-4BF6-BBEB-700EBADC2701}" srcOrd="0" destOrd="0" presId="urn:microsoft.com/office/officeart/2005/8/layout/arrow1"/>
    <dgm:cxn modelId="{599D36E4-A962-442F-A631-5A0A3B4D5E04}" type="presParOf" srcId="{2CE04D3F-337D-4F42-AAE7-F0440AD97B17}" destId="{C690718B-8FC7-4BF6-BBEB-700EBADC2701}" srcOrd="0" destOrd="0" presId="urn:microsoft.com/office/officeart/2005/8/layout/arrow1"/>
    <dgm:cxn modelId="{168C47BF-D3B0-4A1D-9E39-8FFB34CEEA2D}" type="presParOf" srcId="{2CE04D3F-337D-4F42-AAE7-F0440AD97B17}" destId="{E7F9B373-DF68-4B59-972F-37CE7EDCDFF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B0997-A55C-4884-B84F-A2000D0882B1}">
      <dsp:nvSpPr>
        <dsp:cNvPr id="0" name=""/>
        <dsp:cNvSpPr/>
      </dsp:nvSpPr>
      <dsp:spPr>
        <a:xfrm>
          <a:off x="514486" y="406474"/>
          <a:ext cx="2715443" cy="2715443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E19D5-A274-4266-A768-BB130E0362D2}">
      <dsp:nvSpPr>
        <dsp:cNvPr id="0" name=""/>
        <dsp:cNvSpPr/>
      </dsp:nvSpPr>
      <dsp:spPr>
        <a:xfrm>
          <a:off x="514486" y="406474"/>
          <a:ext cx="2715443" cy="2715443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BB9AA-DA86-4C1F-B834-F66AC77C90C0}">
      <dsp:nvSpPr>
        <dsp:cNvPr id="0" name=""/>
        <dsp:cNvSpPr/>
      </dsp:nvSpPr>
      <dsp:spPr>
        <a:xfrm>
          <a:off x="514486" y="406474"/>
          <a:ext cx="2715443" cy="2715443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ACA48-841E-4051-B42F-FE82F8EC38D7}">
      <dsp:nvSpPr>
        <dsp:cNvPr id="0" name=""/>
        <dsp:cNvSpPr/>
      </dsp:nvSpPr>
      <dsp:spPr>
        <a:xfrm>
          <a:off x="514486" y="406474"/>
          <a:ext cx="2715443" cy="2715443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81F94-1E79-4023-8C04-5E0AE6A1CA36}">
      <dsp:nvSpPr>
        <dsp:cNvPr id="0" name=""/>
        <dsp:cNvSpPr/>
      </dsp:nvSpPr>
      <dsp:spPr>
        <a:xfrm>
          <a:off x="1246919" y="1138907"/>
          <a:ext cx="1250576" cy="12505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RGPS</a:t>
          </a:r>
          <a:endParaRPr lang="pt-BR" sz="2200" kern="1200" dirty="0"/>
        </a:p>
      </dsp:txBody>
      <dsp:txXfrm>
        <a:off x="1430062" y="1322050"/>
        <a:ext cx="884290" cy="884290"/>
      </dsp:txXfrm>
    </dsp:sp>
    <dsp:sp modelId="{E90E42F5-B925-4E41-9BC3-37AFCA759D50}">
      <dsp:nvSpPr>
        <dsp:cNvPr id="0" name=""/>
        <dsp:cNvSpPr/>
      </dsp:nvSpPr>
      <dsp:spPr>
        <a:xfrm>
          <a:off x="1434506" y="286"/>
          <a:ext cx="875403" cy="875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SPPS 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DRPGS</a:t>
          </a:r>
          <a:endParaRPr lang="pt-BR" sz="1200" kern="1200" dirty="0"/>
        </a:p>
      </dsp:txBody>
      <dsp:txXfrm>
        <a:off x="1562706" y="128486"/>
        <a:ext cx="619003" cy="619003"/>
      </dsp:txXfrm>
    </dsp:sp>
    <dsp:sp modelId="{10A26748-D232-4FE9-AA1D-695A7D50145B}">
      <dsp:nvSpPr>
        <dsp:cNvPr id="0" name=""/>
        <dsp:cNvSpPr/>
      </dsp:nvSpPr>
      <dsp:spPr>
        <a:xfrm>
          <a:off x="2760713" y="1326494"/>
          <a:ext cx="875403" cy="875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RFB</a:t>
          </a:r>
          <a:endParaRPr lang="pt-BR" sz="1200" kern="1200" dirty="0"/>
        </a:p>
      </dsp:txBody>
      <dsp:txXfrm>
        <a:off x="2888913" y="1454694"/>
        <a:ext cx="619003" cy="619003"/>
      </dsp:txXfrm>
    </dsp:sp>
    <dsp:sp modelId="{5FBA53AD-724F-49BC-B66C-6F478C3B048C}">
      <dsp:nvSpPr>
        <dsp:cNvPr id="0" name=""/>
        <dsp:cNvSpPr/>
      </dsp:nvSpPr>
      <dsp:spPr>
        <a:xfrm>
          <a:off x="1434506" y="2652701"/>
          <a:ext cx="875403" cy="875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SPPS / DPSSO</a:t>
          </a:r>
          <a:endParaRPr lang="pt-BR" sz="1200" kern="1200" dirty="0"/>
        </a:p>
      </dsp:txBody>
      <dsp:txXfrm>
        <a:off x="1562706" y="2780901"/>
        <a:ext cx="619003" cy="619003"/>
      </dsp:txXfrm>
    </dsp:sp>
    <dsp:sp modelId="{110984C7-5F38-4A7C-9B84-FB1480DD11E9}">
      <dsp:nvSpPr>
        <dsp:cNvPr id="0" name=""/>
        <dsp:cNvSpPr/>
      </dsp:nvSpPr>
      <dsp:spPr>
        <a:xfrm>
          <a:off x="108298" y="1326494"/>
          <a:ext cx="875403" cy="875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INSS</a:t>
          </a:r>
          <a:endParaRPr lang="pt-BR" sz="1200" kern="1200" dirty="0"/>
        </a:p>
      </dsp:txBody>
      <dsp:txXfrm>
        <a:off x="236498" y="1454694"/>
        <a:ext cx="619003" cy="619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B0997-A55C-4884-B84F-A2000D0882B1}">
      <dsp:nvSpPr>
        <dsp:cNvPr id="0" name=""/>
        <dsp:cNvSpPr/>
      </dsp:nvSpPr>
      <dsp:spPr>
        <a:xfrm>
          <a:off x="552994" y="397334"/>
          <a:ext cx="2715443" cy="2715443"/>
        </a:xfrm>
        <a:prstGeom prst="blockArc">
          <a:avLst>
            <a:gd name="adj1" fmla="val 12761502"/>
            <a:gd name="adj2" fmla="val 19638524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E19D5-A274-4266-A768-BB130E0362D2}">
      <dsp:nvSpPr>
        <dsp:cNvPr id="0" name=""/>
        <dsp:cNvSpPr/>
      </dsp:nvSpPr>
      <dsp:spPr>
        <a:xfrm rot="19233633">
          <a:off x="3445893" y="2802662"/>
          <a:ext cx="597044" cy="1451458"/>
        </a:xfrm>
        <a:prstGeom prst="blockArc">
          <a:avLst>
            <a:gd name="adj1" fmla="val 8669083"/>
            <a:gd name="adj2" fmla="val 12584602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BB9AA-DA86-4C1F-B834-F66AC77C90C0}">
      <dsp:nvSpPr>
        <dsp:cNvPr id="0" name=""/>
        <dsp:cNvSpPr/>
      </dsp:nvSpPr>
      <dsp:spPr>
        <a:xfrm>
          <a:off x="550392" y="287218"/>
          <a:ext cx="2715443" cy="2715443"/>
        </a:xfrm>
        <a:prstGeom prst="blockArc">
          <a:avLst>
            <a:gd name="adj1" fmla="val 1933686"/>
            <a:gd name="adj2" fmla="val 8811089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ACA48-841E-4051-B42F-FE82F8EC38D7}">
      <dsp:nvSpPr>
        <dsp:cNvPr id="0" name=""/>
        <dsp:cNvSpPr/>
      </dsp:nvSpPr>
      <dsp:spPr>
        <a:xfrm flipH="1">
          <a:off x="3721551" y="2581992"/>
          <a:ext cx="45728" cy="1892799"/>
        </a:xfrm>
        <a:prstGeom prst="blockArc">
          <a:avLst>
            <a:gd name="adj1" fmla="val 19494367"/>
            <a:gd name="adj2" fmla="val 1754885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81F94-1E79-4023-8C04-5E0AE6A1CA36}">
      <dsp:nvSpPr>
        <dsp:cNvPr id="0" name=""/>
        <dsp:cNvSpPr/>
      </dsp:nvSpPr>
      <dsp:spPr>
        <a:xfrm>
          <a:off x="1246919" y="1138907"/>
          <a:ext cx="1250576" cy="12505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RPPC</a:t>
          </a:r>
          <a:endParaRPr lang="pt-BR" sz="2300" kern="1200" dirty="0"/>
        </a:p>
      </dsp:txBody>
      <dsp:txXfrm>
        <a:off x="1430062" y="1322050"/>
        <a:ext cx="884290" cy="884290"/>
      </dsp:txXfrm>
    </dsp:sp>
    <dsp:sp modelId="{E90E42F5-B925-4E41-9BC3-37AFCA759D50}">
      <dsp:nvSpPr>
        <dsp:cNvPr id="0" name=""/>
        <dsp:cNvSpPr/>
      </dsp:nvSpPr>
      <dsp:spPr>
        <a:xfrm>
          <a:off x="2520278" y="504058"/>
          <a:ext cx="875403" cy="875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SPPC</a:t>
          </a:r>
          <a:endParaRPr lang="pt-BR" sz="1200" kern="1200" dirty="0"/>
        </a:p>
      </dsp:txBody>
      <dsp:txXfrm>
        <a:off x="2648478" y="632258"/>
        <a:ext cx="619003" cy="619003"/>
      </dsp:txXfrm>
    </dsp:sp>
    <dsp:sp modelId="{10A26748-D232-4FE9-AA1D-695A7D50145B}">
      <dsp:nvSpPr>
        <dsp:cNvPr id="0" name=""/>
        <dsp:cNvSpPr/>
      </dsp:nvSpPr>
      <dsp:spPr>
        <a:xfrm>
          <a:off x="2592293" y="1914493"/>
          <a:ext cx="875403" cy="875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SUSEP</a:t>
          </a:r>
          <a:endParaRPr lang="pt-BR" sz="1200" kern="1200" dirty="0"/>
        </a:p>
      </dsp:txBody>
      <dsp:txXfrm>
        <a:off x="2720493" y="2042693"/>
        <a:ext cx="619003" cy="619003"/>
      </dsp:txXfrm>
    </dsp:sp>
    <dsp:sp modelId="{5FBA53AD-724F-49BC-B66C-6F478C3B048C}">
      <dsp:nvSpPr>
        <dsp:cNvPr id="0" name=""/>
        <dsp:cNvSpPr/>
      </dsp:nvSpPr>
      <dsp:spPr>
        <a:xfrm>
          <a:off x="360037" y="1932423"/>
          <a:ext cx="875403" cy="875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MF</a:t>
          </a:r>
          <a:endParaRPr lang="pt-BR" sz="1200" kern="1200" dirty="0"/>
        </a:p>
      </dsp:txBody>
      <dsp:txXfrm>
        <a:off x="488237" y="2060623"/>
        <a:ext cx="619003" cy="619003"/>
      </dsp:txXfrm>
    </dsp:sp>
    <dsp:sp modelId="{110984C7-5F38-4A7C-9B84-FB1480DD11E9}">
      <dsp:nvSpPr>
        <dsp:cNvPr id="0" name=""/>
        <dsp:cNvSpPr/>
      </dsp:nvSpPr>
      <dsp:spPr>
        <a:xfrm>
          <a:off x="288029" y="504050"/>
          <a:ext cx="875403" cy="875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PREVIC</a:t>
          </a:r>
          <a:endParaRPr lang="pt-BR" sz="1200" kern="1200" dirty="0"/>
        </a:p>
      </dsp:txBody>
      <dsp:txXfrm>
        <a:off x="416229" y="632250"/>
        <a:ext cx="619003" cy="619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B0997-A55C-4884-B84F-A2000D0882B1}">
      <dsp:nvSpPr>
        <dsp:cNvPr id="0" name=""/>
        <dsp:cNvSpPr/>
      </dsp:nvSpPr>
      <dsp:spPr>
        <a:xfrm>
          <a:off x="311489" y="500765"/>
          <a:ext cx="2833964" cy="2833964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FB8FE-D035-4163-B99D-62B31484C7E5}">
      <dsp:nvSpPr>
        <dsp:cNvPr id="0" name=""/>
        <dsp:cNvSpPr/>
      </dsp:nvSpPr>
      <dsp:spPr>
        <a:xfrm>
          <a:off x="311489" y="500765"/>
          <a:ext cx="2833964" cy="2833964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ACA48-841E-4051-B42F-FE82F8EC38D7}">
      <dsp:nvSpPr>
        <dsp:cNvPr id="0" name=""/>
        <dsp:cNvSpPr/>
      </dsp:nvSpPr>
      <dsp:spPr>
        <a:xfrm>
          <a:off x="311489" y="500765"/>
          <a:ext cx="2833964" cy="2833964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81F94-1E79-4023-8C04-5E0AE6A1CA36}">
      <dsp:nvSpPr>
        <dsp:cNvPr id="0" name=""/>
        <dsp:cNvSpPr/>
      </dsp:nvSpPr>
      <dsp:spPr>
        <a:xfrm>
          <a:off x="1075864" y="1265140"/>
          <a:ext cx="1305215" cy="13052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RPPS</a:t>
          </a:r>
          <a:endParaRPr lang="pt-BR" sz="2400" kern="1200" dirty="0"/>
        </a:p>
      </dsp:txBody>
      <dsp:txXfrm>
        <a:off x="1267008" y="1456284"/>
        <a:ext cx="922927" cy="922927"/>
      </dsp:txXfrm>
    </dsp:sp>
    <dsp:sp modelId="{E90E42F5-B925-4E41-9BC3-37AFCA759D50}">
      <dsp:nvSpPr>
        <dsp:cNvPr id="0" name=""/>
        <dsp:cNvSpPr/>
      </dsp:nvSpPr>
      <dsp:spPr>
        <a:xfrm>
          <a:off x="1202245" y="14370"/>
          <a:ext cx="1052452" cy="10385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SPPS 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DRPSP</a:t>
          </a:r>
          <a:endParaRPr lang="pt-BR" sz="1400" kern="1200" dirty="0"/>
        </a:p>
      </dsp:txBody>
      <dsp:txXfrm>
        <a:off x="1356373" y="166466"/>
        <a:ext cx="744196" cy="734382"/>
      </dsp:txXfrm>
    </dsp:sp>
    <dsp:sp modelId="{22ED41CB-D6E2-4E56-BECF-DCDC28EBADF5}">
      <dsp:nvSpPr>
        <dsp:cNvPr id="0" name=""/>
        <dsp:cNvSpPr/>
      </dsp:nvSpPr>
      <dsp:spPr>
        <a:xfrm>
          <a:off x="2470304" y="2152967"/>
          <a:ext cx="913650" cy="9136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TCE/TCM</a:t>
          </a:r>
          <a:endParaRPr lang="pt-BR" sz="1000" kern="1200" dirty="0"/>
        </a:p>
      </dsp:txBody>
      <dsp:txXfrm>
        <a:off x="2604105" y="2286768"/>
        <a:ext cx="646048" cy="646048"/>
      </dsp:txXfrm>
    </dsp:sp>
    <dsp:sp modelId="{110984C7-5F38-4A7C-9B84-FB1480DD11E9}">
      <dsp:nvSpPr>
        <dsp:cNvPr id="0" name=""/>
        <dsp:cNvSpPr/>
      </dsp:nvSpPr>
      <dsp:spPr>
        <a:xfrm>
          <a:off x="-71587" y="2033878"/>
          <a:ext cx="1202802" cy="11518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UNIDADES GESTORAS</a:t>
          </a:r>
          <a:endParaRPr lang="pt-BR" sz="1100" kern="1200" dirty="0"/>
        </a:p>
      </dsp:txBody>
      <dsp:txXfrm>
        <a:off x="104559" y="2202560"/>
        <a:ext cx="850510" cy="814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A43F7-A980-40F1-A56D-B09370F1B586}">
      <dsp:nvSpPr>
        <dsp:cNvPr id="0" name=""/>
        <dsp:cNvSpPr/>
      </dsp:nvSpPr>
      <dsp:spPr>
        <a:xfrm>
          <a:off x="90619" y="1008109"/>
          <a:ext cx="4055501" cy="296882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3200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FFFF00"/>
              </a:solidFill>
            </a:rPr>
            <a:t>DESEQUILÍBRIO FINANCEIRO E ORÇAMENTÁRIO DOS ENTES</a:t>
          </a:r>
          <a:endParaRPr lang="pt-BR" sz="2400" kern="1200" dirty="0">
            <a:solidFill>
              <a:srgbClr val="FFFF00"/>
            </a:solidFill>
          </a:endParaRPr>
        </a:p>
      </dsp:txBody>
      <dsp:txXfrm>
        <a:off x="177573" y="1095063"/>
        <a:ext cx="3881593" cy="2794921"/>
      </dsp:txXfrm>
    </dsp:sp>
    <dsp:sp modelId="{58FE0962-5A10-4EF8-AC96-B3E388025197}">
      <dsp:nvSpPr>
        <dsp:cNvPr id="0" name=""/>
        <dsp:cNvSpPr/>
      </dsp:nvSpPr>
      <dsp:spPr>
        <a:xfrm>
          <a:off x="4915164" y="1080114"/>
          <a:ext cx="4055501" cy="2968829"/>
        </a:xfrm>
        <a:prstGeom prst="roundRect">
          <a:avLst>
            <a:gd name="adj" fmla="val 10000"/>
          </a:avLst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49530" bIns="33020" numCol="1" spcCol="1270" anchor="ctr" anchorCtr="0">
          <a:noAutofit/>
        </a:bodyPr>
        <a:lstStyle/>
        <a:p>
          <a:pPr lvl="0" algn="ctr" defTabSz="2057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solidFill>
                <a:schemeClr val="tx1"/>
              </a:solidFill>
            </a:rPr>
            <a:t>EQUILÍBRIO FINANCEIRO E ATUARIAL DOS RPPS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5002118" y="1167068"/>
        <a:ext cx="3881593" cy="27949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0718B-8FC7-4BF6-BBEB-700EBADC2701}">
      <dsp:nvSpPr>
        <dsp:cNvPr id="0" name=""/>
        <dsp:cNvSpPr/>
      </dsp:nvSpPr>
      <dsp:spPr>
        <a:xfrm rot="16200000">
          <a:off x="1463875" y="-23722"/>
          <a:ext cx="908493" cy="2972133"/>
        </a:xfrm>
        <a:prstGeom prst="upArrow">
          <a:avLst>
            <a:gd name="adj1" fmla="val 50000"/>
            <a:gd name="adj2" fmla="val 35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PRESENTE</a:t>
          </a:r>
          <a:endParaRPr lang="pt-BR" sz="2000" b="1" kern="1200" dirty="0">
            <a:solidFill>
              <a:schemeClr val="tx1"/>
            </a:solidFill>
          </a:endParaRPr>
        </a:p>
      </dsp:txBody>
      <dsp:txXfrm rot="5400000">
        <a:off x="591041" y="1235221"/>
        <a:ext cx="2813147" cy="454247"/>
      </dsp:txXfrm>
    </dsp:sp>
    <dsp:sp modelId="{E7F9B373-DF68-4B59-972F-37CE7EDCDFF7}">
      <dsp:nvSpPr>
        <dsp:cNvPr id="0" name=""/>
        <dsp:cNvSpPr/>
      </dsp:nvSpPr>
      <dsp:spPr>
        <a:xfrm rot="5400000">
          <a:off x="5932611" y="-27938"/>
          <a:ext cx="902861" cy="2974987"/>
        </a:xfrm>
        <a:prstGeom prst="upArrow">
          <a:avLst>
            <a:gd name="adj1" fmla="val 50000"/>
            <a:gd name="adj2" fmla="val 35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FUTURO</a:t>
          </a:r>
          <a:endParaRPr lang="pt-BR" sz="2000" b="1" kern="1200" dirty="0">
            <a:solidFill>
              <a:schemeClr val="tx1"/>
            </a:solidFill>
          </a:endParaRPr>
        </a:p>
      </dsp:txBody>
      <dsp:txXfrm rot="-5400000">
        <a:off x="4896549" y="1233840"/>
        <a:ext cx="2816986" cy="451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7137" cy="51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2"/>
            <a:ext cx="3077137" cy="51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4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0674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36CE80D-80EB-426A-A584-3993E1791F4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533376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7137" cy="51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2"/>
            <a:ext cx="3077137" cy="51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1156"/>
            <a:ext cx="5680103" cy="46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4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0674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B30478-AF66-45D7-A0CF-D68236EF89F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574128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3588"/>
            <a:ext cx="5121275" cy="3840162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28" y="4861156"/>
            <a:ext cx="5209248" cy="4607459"/>
          </a:xfrm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27432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26365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3338" cy="3835400"/>
          </a:xfrm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343" y="4861155"/>
            <a:ext cx="5202616" cy="46074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2290880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83674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3588"/>
            <a:ext cx="5121275" cy="3840162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28" y="4861156"/>
            <a:ext cx="5209248" cy="4607459"/>
          </a:xfrm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52536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255772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08798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61077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434276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400119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85688" y="10553779"/>
            <a:ext cx="3050610" cy="55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C8F7DD0-9133-434A-ADC9-83F0C9413879}" type="slidenum"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24</a:t>
            </a:fld>
            <a:endParaRPr lang="pt-BR" altLang="pt-BR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080977" y="841291"/>
            <a:ext cx="4879319" cy="41524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768" tIns="47384" rIns="94768" bIns="47384" anchor="ctr"/>
          <a:lstStyle/>
          <a:p>
            <a:pPr algn="ctr" eaLnBrk="1" hangingPunct="1"/>
            <a:endParaRPr lang="pt-BR" altLang="pt-BR" sz="2100">
              <a:cs typeface="Arial" panose="020B0604020202020204" pitchFamily="34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/>
          </p:nvPr>
        </p:nvSpPr>
        <p:spPr>
          <a:xfrm>
            <a:off x="938394" y="5275253"/>
            <a:ext cx="5159510" cy="500191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270248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85688" y="10553779"/>
            <a:ext cx="3050610" cy="55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F0526B-71CD-42F7-8679-5BFC7E936E2A}" type="slidenum"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26</a:t>
            </a:fld>
            <a:endParaRPr lang="pt-BR" altLang="pt-BR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080977" y="841291"/>
            <a:ext cx="4879319" cy="41524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768" tIns="47384" rIns="94768" bIns="47384" anchor="ctr"/>
          <a:lstStyle/>
          <a:p>
            <a:pPr algn="ctr" eaLnBrk="1" hangingPunct="1"/>
            <a:endParaRPr lang="pt-BR" altLang="pt-BR" sz="2100">
              <a:cs typeface="Arial" panose="020B0604020202020204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/>
          </p:nvPr>
        </p:nvSpPr>
        <p:spPr>
          <a:xfrm>
            <a:off x="938394" y="5275253"/>
            <a:ext cx="5159510" cy="500191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68992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9608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563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734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059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487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3028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839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48FE-5B18-4996-ACED-EB23A8D2809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8933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57EC7E-473F-49D0-AFB8-30D54DF10A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71815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742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3072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4614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1605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6901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058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901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7970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96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4357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0653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8345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C3563-516B-4B88-987C-F421261AD6BE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31/08/2015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46BC9-DA82-4C2C-9D13-3ADBACC6847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05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4508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E1742-38C9-4C77-A53F-56571AA3C534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31/08/2015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7C5C-B0B2-4F78-8322-7BAEAC1FA34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5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5CC0-5BD6-48BA-BC98-AFC37A9EB5BF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31/08/2015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CB195-76BA-43AC-98EE-F1926C241FB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42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CEFC-29FF-498B-BB17-F8261392D06C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31/08/2015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57C2-CCF6-4C57-BBD9-9231F8D71E2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96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8FE9-529D-458B-A5FA-1C0DFA2550BB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31/08/2015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D457F-687B-4465-886F-43BC956B370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94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7F634-80CC-489A-B942-735B0118CE03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31/08/2015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C40D1-35F4-49C8-9713-885901E4D75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7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0523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DDF1-BCC8-44CF-9F5F-C38CEA5118E2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31/08/2015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69BE6-F20F-4780-A34E-455DA3B1D4A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38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837E-F75B-41E8-999B-E5E456B9F66E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31/08/2015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78785-62B8-465A-B0F7-C435797F3D2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12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4D4D-BC16-4E78-BB75-52AFAF05A38F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31/08/2015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12371-B391-49CC-BAC5-F691E5BB408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23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3117-68C0-4214-B73C-A253B45EED11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31/08/2015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4DC7-28B9-46CC-8D63-ACD827B12E8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26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813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48FE-5B18-4996-ACED-EB23A8D2809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32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57EC7E-473F-49D0-AFB8-30D54DF10AC2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27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211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7033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7973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4601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838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7082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62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90" r:id="rId12"/>
    <p:sldLayoutId id="2147483791" r:id="rId13"/>
    <p:sldLayoutId id="2147483792" r:id="rId14"/>
    <p:sldLayoutId id="2147483797" r:id="rId15"/>
    <p:sldLayoutId id="2147483798" r:id="rId16"/>
    <p:sldLayoutId id="21474837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53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790AEB5D-DA7C-4FCC-AF15-358C07E6B167}" type="datetimeFigureOut">
              <a:rPr lang="pt-BR">
                <a:solidFill>
                  <a:srgbClr val="000000"/>
                </a:solidFill>
              </a:rPr>
              <a:pPr algn="l">
                <a:defRPr/>
              </a:pPr>
              <a:t>31/08/2015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28375A-BA4E-4E31-A4FF-E64BDFD7D83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86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Gr_fico_do_Microsoft_Office_Excel1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o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mailto:spps.gab@previdencia.gov.b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47800" y="4530725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0" y="1844824"/>
            <a:ext cx="914400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endParaRPr lang="pt-BR" sz="260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26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pt-BR" sz="3600" b="1" dirty="0" smtClean="0">
                <a:solidFill>
                  <a:srgbClr val="000000"/>
                </a:solidFill>
                <a:latin typeface="Times New Roman"/>
              </a:rPr>
              <a:t>EQUILÍBRIO FINANCEIRO E ATUARIAL: OS DESAFIOS PRESENTES E FUTUROS</a:t>
            </a:r>
          </a:p>
          <a:p>
            <a:r>
              <a:rPr lang="pt-BR" sz="3600" b="1" dirty="0" smtClean="0">
                <a:solidFill>
                  <a:srgbClr val="000000"/>
                </a:solidFill>
                <a:latin typeface="Times New Roman"/>
              </a:rPr>
              <a:t>NA GESTÃO DOS RPPS</a:t>
            </a:r>
            <a:endParaRPr lang="pt-BR" sz="36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  <a:p>
            <a:pPr algn="just">
              <a:defRPr/>
            </a:pPr>
            <a:endParaRPr lang="pt-BR" sz="1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  <a:p>
            <a:pPr algn="just" eaLnBrk="0" hangingPunct="0">
              <a:spcBef>
                <a:spcPts val="0"/>
              </a:spcBef>
              <a:defRPr/>
            </a:pPr>
            <a:endParaRPr lang="pt-BR" sz="1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  <a:p>
            <a:pPr algn="just" eaLnBrk="0" hangingPunct="0">
              <a:spcBef>
                <a:spcPts val="0"/>
              </a:spcBef>
              <a:defRPr/>
            </a:pPr>
            <a:endParaRPr lang="pt-BR" sz="14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  <a:p>
            <a:pPr algn="just" eaLnBrk="0" hangingPunct="0">
              <a:spcBef>
                <a:spcPts val="0"/>
              </a:spcBef>
              <a:defRPr/>
            </a:pPr>
            <a:endParaRPr lang="pt-BR" sz="1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pt-BR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I FÓRUM DO IPERON: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pt-BR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A BUSCA DA SAÚDE FINANCEIRA E ATUARIAL DOS RPPS</a:t>
            </a:r>
            <a:endParaRPr lang="pt-BR" sz="24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  <a:p>
            <a:pPr algn="just" eaLnBrk="0" hangingPunct="0">
              <a:spcBef>
                <a:spcPts val="0"/>
              </a:spcBef>
              <a:defRPr/>
            </a:pPr>
            <a:endParaRPr lang="pt-BR" sz="14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  <a:p>
            <a:pPr algn="just" eaLnBrk="0" hangingPunct="0">
              <a:spcBef>
                <a:spcPts val="0"/>
              </a:spcBef>
              <a:defRPr/>
            </a:pPr>
            <a:endParaRPr lang="pt-BR" sz="1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  <a:p>
            <a:pPr algn="r" eaLnBrk="0" hangingPunct="0">
              <a:spcBef>
                <a:spcPts val="0"/>
              </a:spcBef>
              <a:defRPr/>
            </a:pPr>
            <a:r>
              <a:rPr lang="pt-BR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PORTO VELHO - RO - 28 DE AGOSTO DE 2015</a:t>
            </a:r>
            <a:endParaRPr lang="pt-BR" sz="1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829305"/>
            <a:ext cx="9144000" cy="10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endParaRPr lang="pt-BR" sz="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pt-BR" sz="1800" b="1" dirty="0">
                <a:solidFill>
                  <a:srgbClr val="000000"/>
                </a:solidFill>
                <a:latin typeface="Times New Roman"/>
              </a:rPr>
              <a:t>MPS - Ministério da Previdência Social</a:t>
            </a:r>
          </a:p>
          <a:p>
            <a:pPr eaLnBrk="0" hangingPunct="0">
              <a:defRPr/>
            </a:pPr>
            <a:r>
              <a:rPr lang="pt-BR" sz="1800" b="1" dirty="0">
                <a:solidFill>
                  <a:srgbClr val="000000"/>
                </a:solidFill>
                <a:latin typeface="Times New Roman"/>
              </a:rPr>
              <a:t>SPPS - Secretaria de Políticas de Previdência </a:t>
            </a:r>
            <a:r>
              <a:rPr lang="pt-BR" sz="1800" b="1" dirty="0" smtClean="0">
                <a:solidFill>
                  <a:srgbClr val="000000"/>
                </a:solidFill>
                <a:latin typeface="Times New Roman"/>
              </a:rPr>
              <a:t>Social</a:t>
            </a:r>
          </a:p>
          <a:p>
            <a:pPr eaLnBrk="0" hangingPunct="0">
              <a:defRPr/>
            </a:pPr>
            <a:r>
              <a:rPr lang="pt-BR" sz="1800" b="1" dirty="0" smtClean="0">
                <a:solidFill>
                  <a:srgbClr val="000000"/>
                </a:solidFill>
                <a:latin typeface="Times New Roman"/>
              </a:rPr>
              <a:t>DRPSP - Departamento dos Regimes de Previdência no Serviço Público</a:t>
            </a:r>
            <a:endParaRPr lang="pt-BR" sz="1800" b="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36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836613"/>
            <a:ext cx="7567612" cy="431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 b="1" u="sng" dirty="0">
                <a:solidFill>
                  <a:srgbClr val="002060"/>
                </a:solidFill>
              </a:rPr>
              <a:t>SEGUNDO PERÍODO: EXPANSÃO</a:t>
            </a:r>
          </a:p>
        </p:txBody>
      </p:sp>
      <p:sp>
        <p:nvSpPr>
          <p:cNvPr id="15363" name="Rectangle 1029"/>
          <p:cNvSpPr>
            <a:spLocks noChangeArrowheads="1"/>
          </p:cNvSpPr>
          <p:nvPr/>
        </p:nvSpPr>
        <p:spPr bwMode="auto">
          <a:xfrm>
            <a:off x="1403350" y="1844675"/>
            <a:ext cx="73136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</a:pPr>
            <a:endParaRPr lang="pt-BR" altLang="pt-BR" sz="2900"/>
          </a:p>
        </p:txBody>
      </p:sp>
      <p:graphicFrame>
        <p:nvGraphicFramePr>
          <p:cNvPr id="15364" name="Object 1605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-2773363" y="1052513"/>
          <a:ext cx="14690726" cy="5805487"/>
        </p:xfrm>
        <a:graphic>
          <a:graphicData uri="http://schemas.openxmlformats.org/presentationml/2006/ole">
            <p:oleObj spid="_x0000_s4108" name="Gráfico" r:id="rId3" imgW="11210914" imgH="5153032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4101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836712"/>
            <a:ext cx="8496300" cy="720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 b="1" u="sng" dirty="0" smtClean="0">
                <a:solidFill>
                  <a:srgbClr val="002060"/>
                </a:solidFill>
              </a:rPr>
              <a:t>EVOLUÇÃO HISTÓRICA DOS RPPS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12776"/>
            <a:ext cx="9144000" cy="537321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u="sng" dirty="0" smtClean="0">
                <a:sym typeface="Wingdings" panose="05000000000000000000" pitchFamily="2" charset="2"/>
              </a:rPr>
              <a:t>3º Período: Consolidação (depois de 1998)</a:t>
            </a:r>
            <a:r>
              <a:rPr lang="pt-BR" altLang="pt-BR" sz="2400" dirty="0" smtClean="0">
                <a:sym typeface="Wingdings" panose="05000000000000000000" pitchFamily="2" charset="2"/>
              </a:rPr>
              <a:t>:</a:t>
            </a:r>
          </a:p>
          <a:p>
            <a:pPr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u="sng" dirty="0" smtClean="0">
                <a:sym typeface="Wingdings" panose="05000000000000000000" pitchFamily="2" charset="2"/>
              </a:rPr>
              <a:t>Novo marco institucional</a:t>
            </a:r>
            <a:r>
              <a:rPr lang="pt-BR" altLang="pt-BR" sz="2400" dirty="0" smtClean="0">
                <a:sym typeface="Wingdings" panose="05000000000000000000" pitchFamily="2" charset="2"/>
              </a:rPr>
              <a:t>:</a:t>
            </a:r>
          </a:p>
          <a:p>
            <a:pPr marL="622300"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Lei nº 9.717/1998.</a:t>
            </a:r>
          </a:p>
          <a:p>
            <a:pPr marL="622300"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Emenda Constitucional nº 20/1998.</a:t>
            </a:r>
          </a:p>
          <a:p>
            <a:pPr marL="622300"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Emenda Constitucional nº 41/2003.</a:t>
            </a:r>
          </a:p>
          <a:p>
            <a:pPr marL="622300"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Decreto nº 3.788/2001 (CRP) e atos normativos do MPS.</a:t>
            </a:r>
          </a:p>
          <a:p>
            <a:pPr indent="0">
              <a:lnSpc>
                <a:spcPct val="90000"/>
              </a:lnSpc>
              <a:buNone/>
            </a:pPr>
            <a:endParaRPr lang="pt-BR" altLang="pt-BR" sz="2400" u="sng" dirty="0" smtClean="0">
              <a:sym typeface="Wingdings" panose="05000000000000000000" pitchFamily="2" charset="2"/>
            </a:endParaRPr>
          </a:p>
          <a:p>
            <a:pPr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u="sng" dirty="0" smtClean="0">
                <a:sym typeface="Wingdings" panose="05000000000000000000" pitchFamily="2" charset="2"/>
              </a:rPr>
              <a:t>Características</a:t>
            </a:r>
            <a:r>
              <a:rPr lang="pt-BR" altLang="pt-BR" sz="2400" dirty="0" smtClean="0">
                <a:sym typeface="Wingdings" panose="05000000000000000000" pitchFamily="2" charset="2"/>
              </a:rPr>
              <a:t>:</a:t>
            </a:r>
          </a:p>
          <a:p>
            <a:pPr marL="622300"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Aperfeiçoamento das regras de acesso aos benefícios.</a:t>
            </a:r>
          </a:p>
          <a:p>
            <a:pPr marL="622300"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Caráter contributivo e solidário.</a:t>
            </a:r>
          </a:p>
          <a:p>
            <a:pPr marL="622300"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Equilíbrio financeiro e atuarial.</a:t>
            </a:r>
          </a:p>
          <a:p>
            <a:pPr marL="622300"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Unidade gestora única.</a:t>
            </a:r>
            <a:endParaRPr lang="pt-BR" altLang="pt-BR" sz="2400" dirty="0" smtClean="0"/>
          </a:p>
          <a:p>
            <a:pPr marL="0" indent="0">
              <a:lnSpc>
                <a:spcPct val="90000"/>
              </a:lnSpc>
              <a:buNone/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00730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81888" y="1052736"/>
            <a:ext cx="9062112" cy="5471219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1800" b="1" i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4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Calibri" pitchFamily="34" charset="0"/>
              </a:rPr>
              <a:t>3 - DADOS GERAIS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4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Calibri" pitchFamily="34" charset="0"/>
              </a:rPr>
              <a:t>SOBRE OS RPPS</a:t>
            </a:r>
            <a:endParaRPr lang="pt-BR" sz="48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50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25722" y="908720"/>
            <a:ext cx="9062112" cy="5471219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1800" b="1" i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pt-BR" sz="4800" b="1" dirty="0" smtClean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Calibri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7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Calibri" pitchFamily="34" charset="0"/>
              </a:rPr>
              <a:t>BRASIL</a:t>
            </a:r>
            <a:endParaRPr lang="pt-BR" sz="72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70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908720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002060"/>
                </a:solidFill>
                <a:latin typeface="+mj-lt"/>
              </a:rPr>
              <a:t>ENTES FEDERATIVOS - REGIME PREVIDENCIÁRIO E CRP</a:t>
            </a:r>
            <a:endParaRPr lang="pt-BR" sz="14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263691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2987516"/>
              </p:ext>
            </p:extLst>
          </p:nvPr>
        </p:nvGraphicFramePr>
        <p:xfrm>
          <a:off x="111054" y="1556792"/>
          <a:ext cx="8856982" cy="4771377"/>
        </p:xfrm>
        <a:graphic>
          <a:graphicData uri="http://schemas.openxmlformats.org/drawingml/2006/table">
            <a:tbl>
              <a:tblPr/>
              <a:tblGrid>
                <a:gridCol w="3548380"/>
                <a:gridCol w="2654301"/>
                <a:gridCol w="2654301"/>
              </a:tblGrid>
              <a:tr h="3894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REGIME </a:t>
                      </a:r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PREVIDENCIÁRIO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96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RGPS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3.398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60,75%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36,96%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RPPS EM EXTINÇÃO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5.593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5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94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REGULARIDADE PREVIDENCIÁRIA DOS </a:t>
                      </a:r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RPPS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96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CRP ADMINISTRATIVO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54,29%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COM CRP JUDICIAL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241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11,66%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CRP (*)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34,06%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6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(*) Vencidos: a)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até 30 dias: 129; b) de 30 dias a 12 meses: 341; c) mais de 12 meses: 270.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9622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Posição em 10/06/2015.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234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92088" y="962144"/>
            <a:ext cx="7812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solidFill>
                  <a:srgbClr val="002060"/>
                </a:solidFill>
                <a:latin typeface="+mn-lt"/>
              </a:rPr>
              <a:t>QUANTIDADE </a:t>
            </a:r>
            <a:r>
              <a:rPr lang="pt-BR" sz="2800" b="1" u="sng" dirty="0" smtClean="0">
                <a:solidFill>
                  <a:srgbClr val="002060"/>
                </a:solidFill>
                <a:latin typeface="+mn-lt"/>
              </a:rPr>
              <a:t>DE SEGURADOS DOS </a:t>
            </a:r>
            <a:r>
              <a:rPr lang="pt-BR" sz="2800" b="1" u="sng" dirty="0">
                <a:solidFill>
                  <a:srgbClr val="002060"/>
                </a:solidFill>
                <a:latin typeface="+mn-lt"/>
              </a:rPr>
              <a:t>RPPS</a:t>
            </a:r>
            <a:endParaRPr lang="pt-BR" sz="2800" dirty="0">
              <a:solidFill>
                <a:srgbClr val="002060"/>
              </a:solidFill>
              <a:latin typeface="+mn-lt"/>
            </a:endParaRPr>
          </a:p>
          <a:p>
            <a:endParaRPr lang="pt-BR" sz="1400" dirty="0" smtClean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263691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0513585"/>
              </p:ext>
            </p:extLst>
          </p:nvPr>
        </p:nvGraphicFramePr>
        <p:xfrm>
          <a:off x="107505" y="1707867"/>
          <a:ext cx="8928992" cy="4608510"/>
        </p:xfrm>
        <a:graphic>
          <a:graphicData uri="http://schemas.openxmlformats.org/drawingml/2006/table">
            <a:tbl>
              <a:tblPr/>
              <a:tblGrid>
                <a:gridCol w="1488165"/>
                <a:gridCol w="1439373"/>
                <a:gridCol w="1536959"/>
                <a:gridCol w="1488165"/>
                <a:gridCol w="1488165"/>
                <a:gridCol w="1488165"/>
              </a:tblGrid>
              <a:tr h="835685"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APOSENTADOS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PENSIONISTAS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RAZÃO DEPENDÊNCIA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56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1.195.852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566.390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411.475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2.173.717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56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ESTADOS/DF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2.678.043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1.442.815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490.215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4.611.073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56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MUNICÍPIOS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2.379.189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449.055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132.573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2.960.817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56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6.253.084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2.458.260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1.034.263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9.745.607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0085">
                <a:tc gridSpan="6"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Dados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consolidados 2014 (Anuário)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747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1"/>
          <p:cNvSpPr>
            <a:spLocks noChangeArrowheads="1"/>
          </p:cNvSpPr>
          <p:nvPr/>
        </p:nvSpPr>
        <p:spPr bwMode="auto">
          <a:xfrm>
            <a:off x="0" y="764704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200" b="1" u="sng" dirty="0">
                <a:solidFill>
                  <a:srgbClr val="002060"/>
                </a:solidFill>
              </a:rPr>
              <a:t>RPPS - INVESTIMENTOS E OUTROS BENS, ATIVOS E DIREITOS</a:t>
            </a:r>
          </a:p>
          <a:p>
            <a:pPr algn="just" eaLnBrk="1" hangingPunct="1">
              <a:spcAft>
                <a:spcPts val="600"/>
              </a:spcAft>
            </a:pPr>
            <a:endParaRPr lang="pt-BR" altLang="pt-BR" sz="14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80963" y="1196752"/>
          <a:ext cx="8982073" cy="5369419"/>
        </p:xfrm>
        <a:graphic>
          <a:graphicData uri="http://schemas.openxmlformats.org/drawingml/2006/table">
            <a:tbl>
              <a:tblPr/>
              <a:tblGrid>
                <a:gridCol w="1820948"/>
                <a:gridCol w="2081083"/>
                <a:gridCol w="2081083"/>
                <a:gridCol w="2081083"/>
                <a:gridCol w="917876"/>
              </a:tblGrid>
              <a:tr h="4256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effectLst/>
                          <a:latin typeface="Calibri"/>
                        </a:rPr>
                        <a:t>SEGMENTO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effectLst/>
                          <a:latin typeface="Calibri"/>
                        </a:rPr>
                        <a:t>ESTADOS/DF</a:t>
                      </a:r>
                      <a:endParaRPr lang="pt-BR" sz="2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effectLst/>
                          <a:latin typeface="Calibri"/>
                        </a:rPr>
                        <a:t>MUNICÍPIOS</a:t>
                      </a:r>
                      <a:endParaRPr lang="pt-BR" sz="2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effectLst/>
                          <a:latin typeface="Calibri"/>
                        </a:rPr>
                        <a:t>TOTAL</a:t>
                      </a:r>
                      <a:endParaRPr lang="pt-BR" sz="2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effectLst/>
                          <a:latin typeface="Calibri"/>
                        </a:rPr>
                        <a:t>%</a:t>
                      </a:r>
                      <a:endParaRPr lang="pt-BR" sz="2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8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Renda Fixa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27.032.754.745,25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61.289.698.373,74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88.322.453.118,98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8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Renda Variável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2.688.819.553,88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5.196.438.317,77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7.885.257.871,65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0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Disponibilidades Financeiras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229.704.749,10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1.037.478.008,84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1.267.182.757,94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0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pt-BR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Investimentos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29.951.279.048,23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67.523.614.700,35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97.474.893.748,57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57,43%</a:t>
                      </a:r>
                      <a:endParaRPr kumimoji="0" lang="pt-B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0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bens, direitos e ativos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59.084.478.429,27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2.116.982.996,00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61.201.461.425,26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0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Parcelamentos de débitos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1.143.393.951,17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9.923.152.549,11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11.066.546.500,28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8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pt-BR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Outros Ativos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60.227.872.380,44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12.040.135.545,11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72.268.007.925,54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42,57%</a:t>
                      </a:r>
                      <a:endParaRPr kumimoji="0" lang="pt-B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8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Total Geral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90.179.151.428,67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79.563.750.245,46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169.742.901.674,11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748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(DAIR 6º BI/2014 - EXTRAÇÃO EM 06/08/2015 E RELATÓRIO GERENCIAL PARCELAMENTOS EM 13/01/2015)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009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25722" y="908720"/>
            <a:ext cx="9062112" cy="5471219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1800" b="1" i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pt-BR" sz="4800" b="1" dirty="0" smtClean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Calibri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7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Calibri" pitchFamily="34" charset="0"/>
              </a:rPr>
              <a:t>RONDÔNIA</a:t>
            </a:r>
            <a:endParaRPr lang="pt-BR" sz="72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98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90872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u="sng" dirty="0" smtClean="0">
                <a:solidFill>
                  <a:srgbClr val="002060"/>
                </a:solidFill>
                <a:latin typeface="+mj-lt"/>
              </a:rPr>
              <a:t>MUNICÍPIOS DE RONDÔNIA - REGIME PREVIDENCIÁRIO E CRP</a:t>
            </a:r>
            <a:endParaRPr lang="pt-BR" sz="22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263691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7637808"/>
              </p:ext>
            </p:extLst>
          </p:nvPr>
        </p:nvGraphicFramePr>
        <p:xfrm>
          <a:off x="111054" y="1556792"/>
          <a:ext cx="8856982" cy="4771377"/>
        </p:xfrm>
        <a:graphic>
          <a:graphicData uri="http://schemas.openxmlformats.org/drawingml/2006/table">
            <a:tbl>
              <a:tblPr/>
              <a:tblGrid>
                <a:gridCol w="3548380"/>
                <a:gridCol w="2654301"/>
                <a:gridCol w="2654301"/>
              </a:tblGrid>
              <a:tr h="3894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REGIME </a:t>
                      </a:r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PREVIDENCIÁRIO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96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RGPS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44,23%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55,77%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RPPS EM EXTINÇÃO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5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94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REGULARIDADE PREVIDENCIÁRIA DOS </a:t>
                      </a:r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RPPS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96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CRP ADMINISTRATIVO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55,17%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COM CRP JUDICIAL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34,48%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CRP (*)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10,35%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6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(*) Vencidos: a)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até 30 dias: -; b) de 30 dias a 12 meses: 3; c) mais de 12 meses: -.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9622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Posição em 10/06/2015.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160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5" y="962144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u="sng" dirty="0" smtClean="0">
                <a:solidFill>
                  <a:srgbClr val="002060"/>
                </a:solidFill>
                <a:latin typeface="+mn-lt"/>
              </a:rPr>
              <a:t>RONDÔNIA - QUANTIDADE DE SEGURADOS DOS </a:t>
            </a:r>
            <a:r>
              <a:rPr lang="pt-BR" sz="2600" b="1" u="sng" dirty="0">
                <a:solidFill>
                  <a:srgbClr val="002060"/>
                </a:solidFill>
                <a:latin typeface="+mn-lt"/>
              </a:rPr>
              <a:t>RPPS</a:t>
            </a:r>
            <a:endParaRPr lang="pt-BR" sz="2600" dirty="0">
              <a:solidFill>
                <a:srgbClr val="002060"/>
              </a:solidFill>
              <a:latin typeface="+mn-lt"/>
            </a:endParaRPr>
          </a:p>
          <a:p>
            <a:endParaRPr lang="pt-BR" sz="1400" dirty="0" smtClean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263691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0234148"/>
              </p:ext>
            </p:extLst>
          </p:nvPr>
        </p:nvGraphicFramePr>
        <p:xfrm>
          <a:off x="107505" y="1707867"/>
          <a:ext cx="8928992" cy="3772825"/>
        </p:xfrm>
        <a:graphic>
          <a:graphicData uri="http://schemas.openxmlformats.org/drawingml/2006/table">
            <a:tbl>
              <a:tblPr/>
              <a:tblGrid>
                <a:gridCol w="1488165"/>
                <a:gridCol w="1439373"/>
                <a:gridCol w="1536959"/>
                <a:gridCol w="1488165"/>
                <a:gridCol w="1488165"/>
                <a:gridCol w="1488165"/>
              </a:tblGrid>
              <a:tr h="835685"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APOSENTADOS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PENSIONISTAS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RAZÃO DEPENDÊNCIA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56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49.327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4.090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2.537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55.954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56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MUNICÍPIOS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29.369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1.401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738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31.508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56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78.696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5.491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3.275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87.462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0085">
                <a:tc gridSpan="6"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Dados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consolidados 2014 (Anuário)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858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47800" y="4530725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0" y="1700808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8000" algn="l"/>
            <a:r>
              <a:rPr lang="pt-BR" sz="2400" dirty="0" smtClean="0">
                <a:solidFill>
                  <a:srgbClr val="000000"/>
                </a:solidFill>
                <a:latin typeface="Times New Roman"/>
              </a:rPr>
              <a:t>1 - Os RPPS e o Sistema de Previdência Social no Brasil</a:t>
            </a:r>
          </a:p>
          <a:p>
            <a:pPr marL="288000" algn="l"/>
            <a:endParaRPr lang="pt-BR" sz="2400" dirty="0">
              <a:solidFill>
                <a:srgbClr val="000000"/>
              </a:solidFill>
              <a:latin typeface="Times New Roman"/>
            </a:endParaRPr>
          </a:p>
          <a:p>
            <a:pPr marL="288000" algn="l"/>
            <a:r>
              <a:rPr lang="pt-BR" sz="2400" dirty="0" smtClean="0">
                <a:solidFill>
                  <a:srgbClr val="000000"/>
                </a:solidFill>
                <a:latin typeface="Times New Roman"/>
              </a:rPr>
              <a:t>2 - Evolução Histórica dos RPPS</a:t>
            </a:r>
          </a:p>
          <a:p>
            <a:pPr marL="288000" algn="l"/>
            <a:endParaRPr lang="pt-BR" sz="2400" dirty="0">
              <a:solidFill>
                <a:srgbClr val="000000"/>
              </a:solidFill>
              <a:latin typeface="Times New Roman"/>
            </a:endParaRPr>
          </a:p>
          <a:p>
            <a:pPr marL="288000" algn="l"/>
            <a:r>
              <a:rPr lang="pt-BR" sz="2400" dirty="0" smtClean="0">
                <a:solidFill>
                  <a:srgbClr val="000000"/>
                </a:solidFill>
                <a:latin typeface="Times New Roman"/>
              </a:rPr>
              <a:t>3 - Dados Gerais Sobre os RPPS: Brasil e Rondônia</a:t>
            </a:r>
          </a:p>
          <a:p>
            <a:pPr marL="288000" algn="l"/>
            <a:endParaRPr lang="pt-BR" sz="2400" dirty="0">
              <a:solidFill>
                <a:srgbClr val="000000"/>
              </a:solidFill>
              <a:latin typeface="Times New Roman"/>
            </a:endParaRPr>
          </a:p>
          <a:p>
            <a:pPr marL="288000" algn="l"/>
            <a:r>
              <a:rPr lang="pt-BR" sz="2400" dirty="0" smtClean="0">
                <a:solidFill>
                  <a:srgbClr val="000000"/>
                </a:solidFill>
                <a:latin typeface="Times New Roman"/>
              </a:rPr>
              <a:t>4 - Transição Demográfica e Cenário Econômico: o Difícil Desafio de Conciliar as Necessidades do Presente com o Planejamento do Futuro</a:t>
            </a:r>
          </a:p>
          <a:p>
            <a:pPr marL="288000" algn="l"/>
            <a:endParaRPr lang="pt-BR" sz="2400" dirty="0" smtClean="0">
              <a:solidFill>
                <a:srgbClr val="000000"/>
              </a:solidFill>
              <a:latin typeface="Times New Roman"/>
            </a:endParaRPr>
          </a:p>
          <a:p>
            <a:pPr marL="288000" algn="l"/>
            <a:r>
              <a:rPr lang="pt-BR" sz="2400" dirty="0" smtClean="0">
                <a:solidFill>
                  <a:srgbClr val="000000"/>
                </a:solidFill>
                <a:latin typeface="Times New Roman"/>
              </a:rPr>
              <a:t>5 - Modernização da Gestão dos RPPS</a:t>
            </a:r>
          </a:p>
          <a:p>
            <a:pPr marL="288000" algn="l"/>
            <a:endParaRPr lang="pt-BR" sz="2400" dirty="0" smtClean="0">
              <a:solidFill>
                <a:srgbClr val="000000"/>
              </a:solidFill>
              <a:latin typeface="Times New Roman"/>
            </a:endParaRPr>
          </a:p>
          <a:p>
            <a:pPr marL="288000" algn="l"/>
            <a:r>
              <a:rPr lang="pt-BR" sz="2400" dirty="0" smtClean="0">
                <a:solidFill>
                  <a:srgbClr val="000000"/>
                </a:solidFill>
                <a:latin typeface="Times New Roman"/>
              </a:rPr>
              <a:t>6 </a:t>
            </a:r>
            <a:r>
              <a:rPr lang="pt-BR" sz="2400" dirty="0">
                <a:solidFill>
                  <a:srgbClr val="000000"/>
                </a:solidFill>
                <a:latin typeface="Times New Roman"/>
              </a:rPr>
              <a:t>- Alterações nas </a:t>
            </a:r>
            <a:r>
              <a:rPr lang="pt-BR" sz="2400" dirty="0" smtClean="0">
                <a:solidFill>
                  <a:srgbClr val="000000"/>
                </a:solidFill>
                <a:latin typeface="Times New Roman"/>
              </a:rPr>
              <a:t>Regras </a:t>
            </a:r>
            <a:r>
              <a:rPr lang="pt-BR" sz="2400" dirty="0">
                <a:solidFill>
                  <a:srgbClr val="000000"/>
                </a:solidFill>
                <a:latin typeface="Times New Roman"/>
              </a:rPr>
              <a:t>do </a:t>
            </a:r>
            <a:r>
              <a:rPr lang="pt-BR" sz="2400" dirty="0" smtClean="0">
                <a:solidFill>
                  <a:srgbClr val="000000"/>
                </a:solidFill>
                <a:latin typeface="Times New Roman"/>
              </a:rPr>
              <a:t>Benefício </a:t>
            </a:r>
            <a:r>
              <a:rPr lang="pt-BR" sz="2400" dirty="0">
                <a:solidFill>
                  <a:srgbClr val="000000"/>
                </a:solidFill>
                <a:latin typeface="Times New Roman"/>
              </a:rPr>
              <a:t>de </a:t>
            </a:r>
            <a:r>
              <a:rPr lang="pt-BR" sz="2400" dirty="0" smtClean="0">
                <a:solidFill>
                  <a:srgbClr val="000000"/>
                </a:solidFill>
                <a:latin typeface="Times New Roman"/>
              </a:rPr>
              <a:t>Pensão </a:t>
            </a:r>
            <a:r>
              <a:rPr lang="pt-BR" sz="2400" dirty="0">
                <a:solidFill>
                  <a:srgbClr val="000000"/>
                </a:solidFill>
                <a:latin typeface="Times New Roman"/>
              </a:rPr>
              <a:t>por </a:t>
            </a:r>
            <a:r>
              <a:rPr lang="pt-BR" sz="2400" dirty="0" smtClean="0">
                <a:solidFill>
                  <a:srgbClr val="000000"/>
                </a:solidFill>
                <a:latin typeface="Times New Roman"/>
              </a:rPr>
              <a:t>Morte</a:t>
            </a:r>
            <a:endParaRPr lang="pt-BR" sz="2400" dirty="0">
              <a:solidFill>
                <a:srgbClr val="000000"/>
              </a:solidFill>
              <a:latin typeface="Times New Roman"/>
            </a:endParaRPr>
          </a:p>
          <a:p>
            <a:pPr marL="288000" algn="l"/>
            <a:endParaRPr lang="pt-BR" sz="240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63888" y="93682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/>
              <a:t>ÍNDICE</a:t>
            </a:r>
            <a:endParaRPr lang="pt-BR" sz="3200" b="1" u="sng" dirty="0"/>
          </a:p>
        </p:txBody>
      </p:sp>
    </p:spTree>
    <p:extLst>
      <p:ext uri="{BB962C8B-B14F-4D97-AF65-F5344CB8AC3E}">
        <p14:creationId xmlns:p14="http://schemas.microsoft.com/office/powerpoint/2010/main" xmlns="" val="110055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1"/>
          <p:cNvSpPr>
            <a:spLocks noChangeArrowheads="1"/>
          </p:cNvSpPr>
          <p:nvPr/>
        </p:nvSpPr>
        <p:spPr bwMode="auto">
          <a:xfrm>
            <a:off x="0" y="76470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000" b="1" u="sng" dirty="0" smtClean="0">
                <a:solidFill>
                  <a:srgbClr val="002060"/>
                </a:solidFill>
              </a:rPr>
              <a:t>RONDÔNIA - </a:t>
            </a:r>
            <a:r>
              <a:rPr lang="pt-BR" altLang="pt-BR" sz="2000" b="1" u="sng" dirty="0">
                <a:solidFill>
                  <a:srgbClr val="002060"/>
                </a:solidFill>
              </a:rPr>
              <a:t>INVESTIMENTOS E OUTROS BENS, ATIVOS E DIREITOS</a:t>
            </a:r>
          </a:p>
          <a:p>
            <a:pPr algn="just" eaLnBrk="1" hangingPunct="1">
              <a:spcAft>
                <a:spcPts val="600"/>
              </a:spcAft>
            </a:pPr>
            <a:endParaRPr lang="pt-BR" altLang="pt-BR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5350787"/>
              </p:ext>
            </p:extLst>
          </p:nvPr>
        </p:nvGraphicFramePr>
        <p:xfrm>
          <a:off x="80963" y="1196752"/>
          <a:ext cx="8982073" cy="5369419"/>
        </p:xfrm>
        <a:graphic>
          <a:graphicData uri="http://schemas.openxmlformats.org/drawingml/2006/table">
            <a:tbl>
              <a:tblPr/>
              <a:tblGrid>
                <a:gridCol w="1820948"/>
                <a:gridCol w="2081083"/>
                <a:gridCol w="2081083"/>
                <a:gridCol w="2081083"/>
                <a:gridCol w="917876"/>
              </a:tblGrid>
              <a:tr h="4256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effectLst/>
                          <a:latin typeface="Calibri"/>
                        </a:rPr>
                        <a:t>SEGMENTO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effectLst/>
                          <a:latin typeface="Calibri"/>
                        </a:rPr>
                        <a:t>ESTADO</a:t>
                      </a:r>
                      <a:endParaRPr lang="pt-BR" sz="2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effectLst/>
                          <a:latin typeface="Calibri"/>
                        </a:rPr>
                        <a:t>MUNICÍPIOS</a:t>
                      </a:r>
                      <a:endParaRPr lang="pt-BR" sz="2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effectLst/>
                          <a:latin typeface="Calibri"/>
                        </a:rPr>
                        <a:t>TOTAL</a:t>
                      </a:r>
                      <a:endParaRPr lang="pt-BR" sz="2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effectLst/>
                          <a:latin typeface="Calibri"/>
                        </a:rPr>
                        <a:t>%</a:t>
                      </a:r>
                      <a:endParaRPr lang="pt-BR" sz="2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8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Renda Fixa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1.028.128.932,91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840.738.375,92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1.868.867.308,83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8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Renda Variável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113.789.810,70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61.099.907,86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174.889.718,56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0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Disponibilidades Financeiras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94.285,82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8.037.212,12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8.131.497,94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0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pt-BR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Investimentos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1.142.013.029,43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909.875.495,90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2.051.888.525,33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78,76%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0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bens, direitos e ativos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5.252.039,26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1.370.000,00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6.622.039,26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0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Parcelamentos de débitos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409.613.534,84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137.199.108,68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546.812.643,52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8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pt-BR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Outros Ativos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414.865.574,10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138.569.108,68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553.434.682,78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21,24%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8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Total Geral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1.556.878.603,53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1.048.444.604,58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2.605.323.208,11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748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(DAIR 6º BI/2014 - EXTRAÇÃO EM 06/08/2015 E RELATÓRIO GERENCIAL PARCELAMENTOS EM 13/01/2015)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144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052736"/>
            <a:ext cx="9144000" cy="5471219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1800" b="1" i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4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Calibri" pitchFamily="34" charset="0"/>
              </a:rPr>
              <a:t>4 - TRANSIÇÃO DEMOGRÁFICA E CENÁRIO ECONÔMICO</a:t>
            </a:r>
            <a:endParaRPr lang="pt-BR" sz="48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76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 bwMode="auto">
          <a:xfrm>
            <a:off x="0" y="980728"/>
            <a:ext cx="9143999" cy="9890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800"/>
              </a:spcBef>
            </a:pPr>
            <a:r>
              <a:rPr lang="pt-BR" altLang="pt-BR" sz="2600" b="1" u="sng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TRANSIÇÃO DEMOGRÁFICA E PREVIDÊNCIA SOCIAL</a:t>
            </a:r>
            <a:endParaRPr lang="pt-BR" altLang="pt-BR" sz="2600" b="1" u="sng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50825" y="1844824"/>
            <a:ext cx="8699500" cy="390033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pt-BR" altLang="pt-BR" sz="2800" dirty="0" smtClean="0">
                <a:cs typeface="Times New Roman" panose="02020603050405020304" pitchFamily="18" charset="0"/>
              </a:rPr>
              <a:t>Forte mudança na estrutura demográfica brasileira: </a:t>
            </a:r>
          </a:p>
          <a:p>
            <a:pPr marL="914400" lvl="1" indent="-457200" algn="just" eaLnBrk="1" hangingPunct="1">
              <a:buFont typeface="Arial" panose="020B0604020202020204" pitchFamily="34" charset="0"/>
              <a:buChar char="•"/>
            </a:pPr>
            <a:r>
              <a:rPr lang="pt-BR" altLang="pt-BR" dirty="0" smtClean="0">
                <a:cs typeface="Times New Roman" panose="02020603050405020304" pitchFamily="18" charset="0"/>
              </a:rPr>
              <a:t>Rápido envelhecimento populacional.</a:t>
            </a:r>
          </a:p>
          <a:p>
            <a:pPr marL="914400" lvl="1" indent="-457200" algn="just" eaLnBrk="1" hangingPunct="1">
              <a:buFont typeface="Arial" panose="020B0604020202020204" pitchFamily="34" charset="0"/>
              <a:buChar char="•"/>
            </a:pPr>
            <a:r>
              <a:rPr lang="pt-BR" altLang="pt-BR" dirty="0" smtClean="0">
                <a:cs typeface="Times New Roman" panose="02020603050405020304" pitchFamily="18" charset="0"/>
              </a:rPr>
              <a:t>Diminuição da população em idade ativa em relação aos aposentados.</a:t>
            </a:r>
          </a:p>
          <a:p>
            <a:pPr marL="2700000" indent="-457200" eaLnBrk="1" hangingPunct="1">
              <a:buFont typeface="Arial" panose="020B0604020202020204" pitchFamily="34" charset="0"/>
              <a:buChar char="•"/>
            </a:pPr>
            <a:r>
              <a:rPr lang="pt-BR" altLang="pt-BR" sz="2800" dirty="0" smtClean="0">
                <a:cs typeface="Times New Roman" panose="02020603050405020304" pitchFamily="18" charset="0"/>
              </a:rPr>
              <a:t>A Previdência Social contará com número menor de contribuintes e aumento na quantidade de beneficiários, o que irá pressionar de modo considerável sua despesa e  necessidade de financiamento.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149080"/>
            <a:ext cx="2428874" cy="2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0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65"/>
          <p:cNvSpPr txBox="1">
            <a:spLocks noChangeArrowheads="1"/>
          </p:cNvSpPr>
          <p:nvPr/>
        </p:nvSpPr>
        <p:spPr bwMode="auto">
          <a:xfrm>
            <a:off x="223838" y="765175"/>
            <a:ext cx="8596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Comparação das </a:t>
            </a:r>
            <a:r>
              <a:rPr lang="pt-BR" altLang="pt-BR" sz="2400" b="1" u="sng" dirty="0" smtClean="0">
                <a:cs typeface="Times New Roman" panose="02020603050405020304" pitchFamily="18" charset="0"/>
              </a:rPr>
              <a:t>E</a:t>
            </a:r>
            <a:r>
              <a:rPr lang="pt-BR" altLang="pt-BR" sz="2400" b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struturas Demográficas no Brasil</a:t>
            </a:r>
            <a:endParaRPr lang="pt-BR" altLang="pt-BR" sz="2400" b="1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(1980 - 2010 - 2030 - 2060)</a:t>
            </a:r>
            <a:endParaRPr lang="pt-BR" altLang="pt-B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CaixaDeTexto 20"/>
          <p:cNvSpPr txBox="1"/>
          <p:nvPr/>
        </p:nvSpPr>
        <p:spPr>
          <a:xfrm>
            <a:off x="463550" y="2720975"/>
            <a:ext cx="1809750" cy="36353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3" name="CaixaDeTexto 173"/>
          <p:cNvSpPr txBox="1">
            <a:spLocks noChangeArrowheads="1"/>
          </p:cNvSpPr>
          <p:nvPr/>
        </p:nvSpPr>
        <p:spPr bwMode="auto">
          <a:xfrm>
            <a:off x="71438" y="6308725"/>
            <a:ext cx="2298700" cy="301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675" dirty="0" smtClean="0">
                <a:latin typeface="Arial" panose="020B0604020202020204" pitchFamily="34" charset="0"/>
              </a:rPr>
              <a:t>Fonte: IBGE. Projeções demográficas de 2008 e 2013.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675" dirty="0" smtClean="0">
                <a:latin typeface="Arial" panose="020B0604020202020204" pitchFamily="34" charset="0"/>
              </a:rPr>
              <a:t>Elaboração: SPPS/MPS.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50" y="1597025"/>
            <a:ext cx="3963988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97025"/>
            <a:ext cx="4249737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38" y="4221163"/>
            <a:ext cx="42037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21163"/>
            <a:ext cx="43195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561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aixaDeTexto 1"/>
          <p:cNvSpPr txBox="1">
            <a:spLocks/>
          </p:cNvSpPr>
          <p:nvPr/>
        </p:nvSpPr>
        <p:spPr bwMode="auto">
          <a:xfrm>
            <a:off x="-12700" y="5661025"/>
            <a:ext cx="8705850" cy="992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195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média, entre 1998 e </a:t>
            </a:r>
            <a:r>
              <a:rPr lang="pt-BR" sz="195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</a:t>
            </a:r>
            <a:r>
              <a:rPr lang="pt-BR" sz="195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houve um incremento da </a:t>
            </a:r>
            <a:r>
              <a:rPr lang="pt-BR" sz="195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sobrevida </a:t>
            </a:r>
            <a:r>
              <a:rPr lang="pt-BR" sz="195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195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4,6 </a:t>
            </a:r>
            <a:r>
              <a:rPr lang="pt-BR" sz="195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anos. </a:t>
            </a:r>
            <a:endParaRPr lang="pt-BR" sz="195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altLang="pt-BR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brasileiros com 60 anos de idade, </a:t>
            </a:r>
            <a:r>
              <a:rPr lang="pt-BR" altLang="pt-BR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altLang="pt-BR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expectativa de </a:t>
            </a:r>
            <a:r>
              <a:rPr lang="pt-BR" altLang="pt-BR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sobrevida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altLang="pt-BR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hoje de </a:t>
            </a:r>
            <a:r>
              <a:rPr lang="pt-BR" altLang="pt-BR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21,8 </a:t>
            </a:r>
            <a:r>
              <a:rPr lang="pt-BR" altLang="pt-BR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anos.</a:t>
            </a:r>
            <a:endParaRPr lang="pt-BR" altLang="pt-BR" sz="195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CaixaDeTexto 1"/>
          <p:cNvSpPr txBox="1">
            <a:spLocks/>
          </p:cNvSpPr>
          <p:nvPr/>
        </p:nvSpPr>
        <p:spPr bwMode="auto">
          <a:xfrm>
            <a:off x="107950" y="836613"/>
            <a:ext cx="8707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pt-BR" altLang="pt-BR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Expectativa de sobrevida para diferentes idades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pt-BR" altLang="pt-BR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Brasil 1998-2013</a:t>
            </a:r>
          </a:p>
        </p:txBody>
      </p:sp>
      <p:graphicFrame>
        <p:nvGraphicFramePr>
          <p:cNvPr id="5124" name="Gráfico 4"/>
          <p:cNvGraphicFramePr>
            <a:graphicFrameLocks/>
          </p:cNvGraphicFramePr>
          <p:nvPr/>
        </p:nvGraphicFramePr>
        <p:xfrm>
          <a:off x="200025" y="1493838"/>
          <a:ext cx="8543925" cy="4146550"/>
        </p:xfrm>
        <a:graphic>
          <a:graphicData uri="http://schemas.openxmlformats.org/presentationml/2006/ole">
            <p:oleObj spid="_x0000_s5131" r:id="rId4" imgW="8541236" imgH="4145639" progId="Excel.Chart.8">
              <p:embed/>
            </p:oleObj>
          </a:graphicData>
        </a:graphic>
      </p:graphicFrame>
      <p:sp>
        <p:nvSpPr>
          <p:cNvPr id="5125" name="Elipse 1"/>
          <p:cNvSpPr>
            <a:spLocks noChangeArrowheads="1"/>
          </p:cNvSpPr>
          <p:nvPr/>
        </p:nvSpPr>
        <p:spPr bwMode="auto">
          <a:xfrm>
            <a:off x="3063875" y="1987550"/>
            <a:ext cx="1630363" cy="30257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6" name="Elipse 6"/>
          <p:cNvSpPr>
            <a:spLocks noChangeArrowheads="1"/>
          </p:cNvSpPr>
          <p:nvPr/>
        </p:nvSpPr>
        <p:spPr bwMode="auto">
          <a:xfrm>
            <a:off x="4981575" y="1916113"/>
            <a:ext cx="1822450" cy="309721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7" name="CaixaDeTexto 2"/>
          <p:cNvSpPr txBox="1">
            <a:spLocks noChangeArrowheads="1"/>
          </p:cNvSpPr>
          <p:nvPr/>
        </p:nvSpPr>
        <p:spPr bwMode="auto">
          <a:xfrm>
            <a:off x="3090863" y="1531938"/>
            <a:ext cx="1423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tx1"/>
                </a:solidFill>
              </a:rPr>
              <a:t>+ 4,6 anos</a:t>
            </a:r>
          </a:p>
        </p:txBody>
      </p:sp>
      <p:sp>
        <p:nvSpPr>
          <p:cNvPr id="5128" name="CaixaDeTexto 8"/>
          <p:cNvSpPr txBox="1">
            <a:spLocks noChangeArrowheads="1"/>
          </p:cNvSpPr>
          <p:nvPr/>
        </p:nvSpPr>
        <p:spPr bwMode="auto">
          <a:xfrm>
            <a:off x="5162550" y="1544638"/>
            <a:ext cx="1423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tx1"/>
                </a:solidFill>
              </a:rPr>
              <a:t>+ 4,2 anos</a:t>
            </a:r>
          </a:p>
        </p:txBody>
      </p:sp>
    </p:spTree>
    <p:extLst>
      <p:ext uri="{BB962C8B-B14F-4D97-AF65-F5344CB8AC3E}">
        <p14:creationId xmlns:p14="http://schemas.microsoft.com/office/powerpoint/2010/main" xmlns="" val="82985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aixaDeTexto 1"/>
          <p:cNvSpPr txBox="1">
            <a:spLocks noChangeArrowheads="1"/>
          </p:cNvSpPr>
          <p:nvPr/>
        </p:nvSpPr>
        <p:spPr bwMode="auto">
          <a:xfrm>
            <a:off x="93586" y="6356350"/>
            <a:ext cx="2778125" cy="254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Projeção Demográfica do IBGE de 2013.</a:t>
            </a:r>
          </a:p>
        </p:txBody>
      </p:sp>
      <p:sp>
        <p:nvSpPr>
          <p:cNvPr id="6147" name="CaixaDeTexto 3"/>
          <p:cNvSpPr txBox="1">
            <a:spLocks noChangeArrowheads="1"/>
          </p:cNvSpPr>
          <p:nvPr/>
        </p:nvSpPr>
        <p:spPr bwMode="auto">
          <a:xfrm>
            <a:off x="112713" y="917575"/>
            <a:ext cx="886936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População idosa no Brasil irá triplicar até 2060 </a:t>
            </a:r>
          </a:p>
          <a:p>
            <a:pPr algn="ctr"/>
            <a:r>
              <a:rPr lang="pt-BR" altLang="pt-BR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Crescimento médio anual de 1,1 milhão entre 2015 e 2060, ou seja, 50 milhões de idosos a mais</a:t>
            </a:r>
          </a:p>
        </p:txBody>
      </p:sp>
      <p:graphicFrame>
        <p:nvGraphicFramePr>
          <p:cNvPr id="6148" name="Gráfico 4"/>
          <p:cNvGraphicFramePr>
            <a:graphicFrameLocks/>
          </p:cNvGraphicFramePr>
          <p:nvPr/>
        </p:nvGraphicFramePr>
        <p:xfrm>
          <a:off x="200025" y="1577975"/>
          <a:ext cx="8526463" cy="4905375"/>
        </p:xfrm>
        <a:graphic>
          <a:graphicData uri="http://schemas.openxmlformats.org/presentationml/2006/ole">
            <p:oleObj spid="_x0000_s6155" r:id="rId3" imgW="8529043" imgH="4907705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5361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143000" y="782638"/>
            <a:ext cx="6858000" cy="757237"/>
          </a:xfrm>
          <a:prstGeom prst="rect">
            <a:avLst/>
          </a:prstGeom>
          <a:noFill/>
          <a:ln>
            <a:noFill/>
          </a:ln>
          <a:effectLst/>
        </p:spPr>
        <p:txBody>
          <a:bodyPr lIns="67500" tIns="35100" rIns="67500" bIns="35100" anchor="ctr"/>
          <a:lstStyle/>
          <a:p>
            <a:pPr algn="ctr" defTabSz="33694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defRPr>
                <a:uFillTx/>
              </a:defRPr>
            </a:pPr>
            <a:endParaRPr lang="en-GB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26627" name="Retângulo 1"/>
          <p:cNvSpPr>
            <a:spLocks noChangeArrowheads="1"/>
          </p:cNvSpPr>
          <p:nvPr/>
        </p:nvSpPr>
        <p:spPr bwMode="auto">
          <a:xfrm>
            <a:off x="-7938" y="6165850"/>
            <a:ext cx="9144001" cy="415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050" dirty="0" smtClean="0">
                <a:latin typeface="Times New Roman" panose="02020603050405020304" pitchFamily="18" charset="0"/>
              </a:rPr>
              <a:t>Fonte: IBGE.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050" dirty="0" smtClean="0">
                <a:latin typeface="Times New Roman" panose="02020603050405020304" pitchFamily="18" charset="0"/>
              </a:rPr>
              <a:t>* Razão de dependência é a relação entre a população em idade ativa (15-64) e a população inativa de 65 anos ou mais; ** Projeções; *** Idosos de 65 anos ou mais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000125" y="2000250"/>
          <a:ext cx="6777038" cy="3889376"/>
        </p:xfrm>
        <a:graphic>
          <a:graphicData uri="http://schemas.openxmlformats.org/drawingml/2006/table">
            <a:tbl>
              <a:tblPr/>
              <a:tblGrid>
                <a:gridCol w="1159271"/>
                <a:gridCol w="1868767"/>
                <a:gridCol w="1799979"/>
                <a:gridCol w="1949021"/>
              </a:tblGrid>
              <a:tr h="8615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ANO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15 a 64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anos (a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)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65 anos ou mais (b)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Número de ativos por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 idoso*** (a/b)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32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2000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111.619.073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9.722.209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11,5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uFillTx/>
                          <a:latin typeface="Times New Roman"/>
                        </a:rPr>
                        <a:t>2013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uFillTx/>
                          <a:latin typeface="Times New Roman"/>
                        </a:rPr>
                        <a:t>137.630.976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uFillTx/>
                          <a:latin typeface="Times New Roman"/>
                        </a:rPr>
                        <a:t>14.870.086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uFillTx/>
                          <a:latin typeface="Times New Roman"/>
                        </a:rPr>
                        <a:t>9,3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2020**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147.780.044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19.982.307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7,4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uFillTx/>
                          <a:latin typeface="Times New Roman"/>
                        </a:rPr>
                        <a:t>2030**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uFillTx/>
                          <a:latin typeface="Times New Roman"/>
                        </a:rPr>
                        <a:t>153.881.479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uFillTx/>
                          <a:latin typeface="Times New Roman"/>
                        </a:rPr>
                        <a:t>29.988.493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uFillTx/>
                          <a:latin typeface="Times New Roman"/>
                        </a:rPr>
                        <a:t>5,1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2040**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152.595.175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40.116.919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3,8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2050**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143.233.775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51.264.724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2,8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uFillTx/>
                          <a:latin typeface="Times New Roman"/>
                        </a:rPr>
                        <a:t>2060**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uFillTx/>
                          <a:latin typeface="Times New Roman"/>
                        </a:rPr>
                        <a:t>131.429.536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uFillTx/>
                          <a:latin typeface="Times New Roman"/>
                        </a:rPr>
                        <a:t>58.411.600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uFillTx/>
                          <a:latin typeface="Times New Roman"/>
                        </a:rPr>
                        <a:t>2,3</a:t>
                      </a:r>
                    </a:p>
                  </a:txBody>
                  <a:tcPr marL="7142" marR="7142" marT="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219" name="CaixaDeTexto 1"/>
          <p:cNvSpPr txBox="1">
            <a:spLocks/>
          </p:cNvSpPr>
          <p:nvPr/>
        </p:nvSpPr>
        <p:spPr bwMode="auto">
          <a:xfrm>
            <a:off x="212725" y="1087438"/>
            <a:ext cx="89312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pt-BR" altLang="pt-BR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Redução da razão de dependência</a:t>
            </a:r>
            <a:r>
              <a:rPr lang="pt-BR" altLang="pt-BR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pt-BR" altLang="pt-BR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relação entre a população </a:t>
            </a:r>
            <a:r>
              <a:rPr lang="pt-BR" altLang="pt-BR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idade </a:t>
            </a:r>
            <a:r>
              <a:rPr lang="pt-BR" altLang="pt-BR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ativa e a população idosa </a:t>
            </a:r>
            <a:r>
              <a:rPr lang="pt-BR" altLang="pt-BR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cairá de 9,3 para </a:t>
            </a:r>
            <a:r>
              <a:rPr lang="pt-BR" altLang="pt-BR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2,3. </a:t>
            </a:r>
            <a:endParaRPr lang="pt-BR" altLang="pt-BR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26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9750" y="1125538"/>
            <a:ext cx="86042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200" b="1">
                <a:solidFill>
                  <a:srgbClr val="0000CC"/>
                </a:solidFill>
              </a:rPr>
              <a:t>Contingente de brasileiros acima de 60 anos entre 1980 e 2050 (projeção) </a:t>
            </a:r>
            <a:endParaRPr lang="pt-BR" altLang="pt-BR" sz="3200">
              <a:solidFill>
                <a:srgbClr val="0000CC"/>
              </a:solidFill>
            </a:endParaRPr>
          </a:p>
          <a:p>
            <a:pPr algn="ctr"/>
            <a:endParaRPr kumimoji="1" lang="pt-BR" altLang="pt-BR" sz="3200" b="1">
              <a:solidFill>
                <a:srgbClr val="0000CC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608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636838"/>
            <a:ext cx="5743575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CaixaDeTexto 4"/>
          <p:cNvSpPr txBox="1">
            <a:spLocks noChangeArrowheads="1"/>
          </p:cNvSpPr>
          <p:nvPr/>
        </p:nvSpPr>
        <p:spPr bwMode="auto">
          <a:xfrm>
            <a:off x="1609725" y="5876925"/>
            <a:ext cx="562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400"/>
              <a:t>Fonte: Instituto Brasileiro de Geografia e Estatística (IBGE). </a:t>
            </a:r>
          </a:p>
        </p:txBody>
      </p:sp>
    </p:spTree>
    <p:extLst>
      <p:ext uri="{BB962C8B-B14F-4D97-AF65-F5344CB8AC3E}">
        <p14:creationId xmlns:p14="http://schemas.microsoft.com/office/powerpoint/2010/main" xmlns="" val="399864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8" descr="C:\Users\elaine.cavalcanti\Pictures\arte11opin-101-col_op2-a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7852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CaixaDeTexto 1"/>
          <p:cNvSpPr txBox="1">
            <a:spLocks noChangeArrowheads="1"/>
          </p:cNvSpPr>
          <p:nvPr/>
        </p:nvSpPr>
        <p:spPr bwMode="auto">
          <a:xfrm>
            <a:off x="179388" y="6381750"/>
            <a:ext cx="4643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1200"/>
              <a:t>Fonte da tabela: </a:t>
            </a:r>
            <a:r>
              <a:rPr lang="pt-BR" altLang="pt-BR" sz="1400" b="1">
                <a:solidFill>
                  <a:srgbClr val="FF5050"/>
                </a:solidFill>
                <a:latin typeface="Tahoma" panose="020B0604030504040204" pitchFamily="34" charset="0"/>
              </a:rPr>
              <a:t>Valor Econômico, 11/12/2013</a:t>
            </a:r>
            <a:r>
              <a:rPr lang="pt-BR" altLang="pt-BR" sz="1400"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8661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121127064"/>
              </p:ext>
            </p:extLst>
          </p:nvPr>
        </p:nvGraphicFramePr>
        <p:xfrm>
          <a:off x="16894" y="908720"/>
          <a:ext cx="912710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3001071904"/>
              </p:ext>
            </p:extLst>
          </p:nvPr>
        </p:nvGraphicFramePr>
        <p:xfrm>
          <a:off x="467544" y="4221088"/>
          <a:ext cx="799288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73119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81888" y="1052736"/>
            <a:ext cx="9062112" cy="5471219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1800" b="1" i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4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Calibri" pitchFamily="34" charset="0"/>
              </a:rPr>
              <a:t>1 - OS RPPS E O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4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Calibri" pitchFamily="34" charset="0"/>
              </a:rPr>
              <a:t>SISTEMA DE PREVIDÊNCIA SOCIAL NO BRASIL</a:t>
            </a:r>
            <a:endParaRPr lang="pt-BR" sz="48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72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36613"/>
            <a:ext cx="914400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b="1" u="sng" kern="1200" dirty="0" smtClean="0">
                <a:solidFill>
                  <a:srgbClr val="002060"/>
                </a:solidFill>
                <a:ea typeface="+mn-ea"/>
                <a:cs typeface="+mn-cs"/>
              </a:rPr>
              <a:t>PROTEÇÃO </a:t>
            </a:r>
            <a:r>
              <a:rPr lang="pt-BR" sz="2800" b="1" u="sng" kern="1200" dirty="0">
                <a:solidFill>
                  <a:srgbClr val="002060"/>
                </a:solidFill>
                <a:ea typeface="+mn-ea"/>
                <a:cs typeface="+mn-cs"/>
              </a:rPr>
              <a:t>AOS FUNDOS </a:t>
            </a:r>
            <a:r>
              <a:rPr lang="pt-BR" sz="2800" b="1" u="sng" kern="1200" dirty="0" smtClean="0">
                <a:solidFill>
                  <a:srgbClr val="002060"/>
                </a:solidFill>
                <a:ea typeface="+mn-ea"/>
                <a:cs typeface="+mn-cs"/>
              </a:rPr>
              <a:t>PREVIDENCIÁRIOS E</a:t>
            </a:r>
            <a:r>
              <a:rPr lang="pt-BR" sz="2800" b="1" i="1" u="sng" dirty="0">
                <a:solidFill>
                  <a:srgbClr val="002060"/>
                </a:solidFill>
              </a:rPr>
              <a:t/>
            </a:r>
            <a:br>
              <a:rPr lang="pt-BR" sz="2800" b="1" i="1" u="sng" dirty="0">
                <a:solidFill>
                  <a:srgbClr val="002060"/>
                </a:solidFill>
              </a:rPr>
            </a:br>
            <a:r>
              <a:rPr lang="pt-BR" altLang="pt-BR" sz="2800" b="1" u="sng" kern="1200" dirty="0" smtClean="0">
                <a:solidFill>
                  <a:srgbClr val="002060"/>
                </a:solidFill>
                <a:ea typeface="+mn-ea"/>
                <a:cs typeface="+mn-cs"/>
              </a:rPr>
              <a:t>EQUILÍBRIO </a:t>
            </a:r>
            <a:r>
              <a:rPr lang="pt-BR" altLang="pt-BR" sz="2800" b="1" u="sng" kern="1200" dirty="0">
                <a:solidFill>
                  <a:srgbClr val="002060"/>
                </a:solidFill>
                <a:ea typeface="+mn-ea"/>
                <a:cs typeface="+mn-cs"/>
              </a:rPr>
              <a:t>FINANCEIRO E </a:t>
            </a:r>
            <a:r>
              <a:rPr lang="pt-BR" altLang="pt-BR" sz="2800" b="1" u="sng" kern="1200" dirty="0" smtClean="0">
                <a:solidFill>
                  <a:srgbClr val="002060"/>
                </a:solidFill>
                <a:ea typeface="+mn-ea"/>
                <a:cs typeface="+mn-cs"/>
              </a:rPr>
              <a:t>ATUARIAL</a:t>
            </a:r>
            <a:endParaRPr lang="pt-BR" altLang="pt-BR" sz="2800" b="1" u="sng" kern="12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988840"/>
            <a:ext cx="9144000" cy="41770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400" b="1" u="sng" dirty="0" smtClean="0">
                <a:latin typeface="+mj-lt"/>
                <a:sym typeface="Wingdings" panose="05000000000000000000" pitchFamily="2" charset="2"/>
              </a:rPr>
              <a:t>Constituição Federal</a:t>
            </a:r>
            <a:r>
              <a:rPr lang="pt-BR" altLang="pt-BR" sz="2400" dirty="0" smtClean="0">
                <a:latin typeface="+mj-lt"/>
                <a:sym typeface="Wingdings" panose="05000000000000000000" pitchFamily="2" charset="2"/>
              </a:rPr>
              <a:t>: art. 40 (equilíbrio financeiro e atuarial como princípio estruturante dos RPPS) e art. 249 (fundos previdenciários de bens, ativos e direitos).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altLang="pt-BR" sz="1200" b="1" u="sng" dirty="0" smtClean="0">
              <a:latin typeface="+mj-lt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400" b="1" u="sng" dirty="0" smtClean="0">
                <a:latin typeface="+mj-lt"/>
                <a:sym typeface="Wingdings" panose="05000000000000000000" pitchFamily="2" charset="2"/>
              </a:rPr>
              <a:t>Lei nº 9.717/1998</a:t>
            </a:r>
            <a:r>
              <a:rPr lang="pt-BR" altLang="pt-BR" sz="2400" dirty="0" smtClean="0">
                <a:latin typeface="+mj-lt"/>
                <a:sym typeface="Wingdings" panose="05000000000000000000" pitchFamily="2" charset="2"/>
              </a:rPr>
              <a:t>: art. 1º (organização com base em normas de contabilidade e atuária) e art. 9º (atribuição da União, por meio do MPS, para exercer a orientação, supervisão e acompanhamento dos RPPS e estabelecer os parâmetros e diretrizes gerais para sua organização e funcionamento).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altLang="pt-BR" sz="1200" dirty="0" smtClean="0">
              <a:latin typeface="+mj-lt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400" b="1" u="sng" dirty="0" smtClean="0">
                <a:latin typeface="+mj-lt"/>
                <a:sym typeface="Wingdings" panose="05000000000000000000" pitchFamily="2" charset="2"/>
              </a:rPr>
              <a:t>Lei de Responsabilidade Fiscal - LRF (LC nº 101/2000)</a:t>
            </a:r>
            <a:r>
              <a:rPr lang="pt-BR" altLang="pt-BR" sz="2400" dirty="0" smtClean="0">
                <a:latin typeface="+mj-lt"/>
                <a:sym typeface="Wingdings" panose="05000000000000000000" pitchFamily="2" charset="2"/>
              </a:rPr>
              <a:t>: art. 69 reitera necessidade de observância do equilíbrio financeiro e atuarial, segundos normas gerais de contabilidade e atuária.</a:t>
            </a:r>
          </a:p>
        </p:txBody>
      </p:sp>
    </p:spTree>
    <p:extLst>
      <p:ext uri="{BB962C8B-B14F-4D97-AF65-F5344CB8AC3E}">
        <p14:creationId xmlns:p14="http://schemas.microsoft.com/office/powerpoint/2010/main" xmlns="" val="349405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765175"/>
            <a:ext cx="9144000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b="1" u="sng" kern="1200" dirty="0" smtClean="0">
                <a:solidFill>
                  <a:srgbClr val="002060"/>
                </a:solidFill>
              </a:rPr>
              <a:t>PROTEÇÃO </a:t>
            </a:r>
            <a:r>
              <a:rPr lang="pt-BR" sz="2800" b="1" u="sng" kern="1200" dirty="0">
                <a:solidFill>
                  <a:srgbClr val="002060"/>
                </a:solidFill>
              </a:rPr>
              <a:t>AOS FUNDOS </a:t>
            </a:r>
            <a:r>
              <a:rPr lang="pt-BR" sz="2800" b="1" u="sng" kern="1200" dirty="0" smtClean="0">
                <a:solidFill>
                  <a:srgbClr val="002060"/>
                </a:solidFill>
              </a:rPr>
              <a:t>PREVIDENCIÁRIOS E</a:t>
            </a:r>
            <a:r>
              <a:rPr lang="pt-BR" sz="2800" b="1" i="1" u="sng" dirty="0">
                <a:solidFill>
                  <a:srgbClr val="002060"/>
                </a:solidFill>
              </a:rPr>
              <a:t/>
            </a:r>
            <a:br>
              <a:rPr lang="pt-BR" sz="2800" b="1" i="1" u="sng" dirty="0">
                <a:solidFill>
                  <a:srgbClr val="002060"/>
                </a:solidFill>
              </a:rPr>
            </a:br>
            <a:r>
              <a:rPr lang="pt-BR" altLang="pt-BR" sz="2800" b="1" u="sng" kern="1200" dirty="0">
                <a:solidFill>
                  <a:srgbClr val="002060"/>
                </a:solidFill>
              </a:rPr>
              <a:t>EQUILÍBRIO FINANCEIRO E ATUARIAL</a:t>
            </a:r>
            <a:endParaRPr lang="pt-BR" altLang="pt-BR" sz="2800" b="1" u="sng" dirty="0" smtClean="0">
              <a:solidFill>
                <a:srgbClr val="00206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700808"/>
            <a:ext cx="9144000" cy="48972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100" b="1" u="sng" dirty="0" smtClean="0">
                <a:latin typeface="+mj-lt"/>
                <a:sym typeface="Wingdings" panose="05000000000000000000" pitchFamily="2" charset="2"/>
              </a:rPr>
              <a:t>Decreto nº 3.788/2001</a:t>
            </a:r>
            <a:r>
              <a:rPr lang="pt-BR" altLang="pt-BR" sz="2100" dirty="0" smtClean="0">
                <a:latin typeface="+mj-lt"/>
                <a:sym typeface="Wingdings" panose="05000000000000000000" pitchFamily="2" charset="2"/>
              </a:rPr>
              <a:t>: Institui o Certificado de Regularidade Previdenciária - CRP, exigido para: recebimento de </a:t>
            </a:r>
            <a:r>
              <a:rPr lang="pt-BR" sz="2100" dirty="0" smtClean="0">
                <a:latin typeface="+mj-lt"/>
                <a:sym typeface="Wingdings" pitchFamily="2" charset="2"/>
              </a:rPr>
              <a:t>transferências </a:t>
            </a:r>
            <a:r>
              <a:rPr lang="pt-BR" sz="2100" dirty="0">
                <a:latin typeface="+mj-lt"/>
                <a:sym typeface="Wingdings" pitchFamily="2" charset="2"/>
              </a:rPr>
              <a:t>voluntárias de recursos </a:t>
            </a:r>
            <a:r>
              <a:rPr lang="pt-BR" sz="2100" dirty="0" smtClean="0">
                <a:latin typeface="+mj-lt"/>
                <a:sym typeface="Wingdings" pitchFamily="2" charset="2"/>
              </a:rPr>
              <a:t>da União; celebração de acordos, contratos e convênios; recebimento de empréstimos e financiamentos de </a:t>
            </a:r>
            <a:r>
              <a:rPr lang="pt-BR" sz="2100" dirty="0">
                <a:latin typeface="+mj-lt"/>
                <a:sym typeface="Wingdings" pitchFamily="2" charset="2"/>
              </a:rPr>
              <a:t>instituições financeiras </a:t>
            </a:r>
            <a:r>
              <a:rPr lang="pt-BR" sz="2100" dirty="0" smtClean="0">
                <a:latin typeface="+mj-lt"/>
                <a:sym typeface="Wingdings" pitchFamily="2" charset="2"/>
              </a:rPr>
              <a:t>federais; recebimento da compensação previdenciária com RGPS.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sz="800" dirty="0" smtClean="0">
              <a:latin typeface="+mj-lt"/>
              <a:sym typeface="Wingdings" pitchFamily="2" charset="2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100" b="1" u="sng" dirty="0" smtClean="0">
                <a:latin typeface="+mj-lt"/>
                <a:sym typeface="Wingdings" panose="05000000000000000000" pitchFamily="2" charset="2"/>
              </a:rPr>
              <a:t>Portaria MPS nº 403/2008</a:t>
            </a:r>
            <a:r>
              <a:rPr lang="pt-BR" altLang="pt-BR" sz="2100" dirty="0" smtClean="0">
                <a:latin typeface="+mj-lt"/>
                <a:sym typeface="Wingdings" panose="05000000000000000000" pitchFamily="2" charset="2"/>
              </a:rPr>
              <a:t>: </a:t>
            </a:r>
          </a:p>
          <a:p>
            <a:pPr indent="12700"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sz="2100" dirty="0" smtClean="0">
                <a:latin typeface="+mj-lt"/>
                <a:sym typeface="Wingdings" pitchFamily="2" charset="2"/>
              </a:rPr>
              <a:t>Estabelece as normas gerais a serem observadas nas avaliações atuariais dos RPPS, os regimes financeiros aplicáveis e os parâmetros para as hipóteses atuariais</a:t>
            </a:r>
            <a:r>
              <a:rPr lang="pt-BR" altLang="pt-BR" sz="2100" dirty="0" smtClean="0">
                <a:latin typeface="+mj-lt"/>
                <a:sym typeface="Wingdings" panose="05000000000000000000" pitchFamily="2" charset="2"/>
              </a:rPr>
              <a:t>.</a:t>
            </a:r>
          </a:p>
          <a:p>
            <a:pPr indent="12700"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100" dirty="0" smtClean="0">
                <a:latin typeface="+mj-lt"/>
                <a:sym typeface="Wingdings" panose="05000000000000000000" pitchFamily="2" charset="2"/>
              </a:rPr>
              <a:t>Define alternativas para equacionamento do déficit atuarial, que podem ser adotadas individualmente ou de forma combinada: alíquota de contribuição suplementar; aportes de valores, bens ou direitos; </a:t>
            </a:r>
            <a:r>
              <a:rPr lang="pt-BR" altLang="pt-BR" sz="2100" b="1" u="sng" dirty="0" smtClean="0">
                <a:latin typeface="+mj-lt"/>
                <a:sym typeface="Wingdings" panose="05000000000000000000" pitchFamily="2" charset="2"/>
              </a:rPr>
              <a:t>segregação da massa</a:t>
            </a:r>
            <a:r>
              <a:rPr lang="pt-BR" altLang="pt-BR" sz="2100" dirty="0" smtClean="0">
                <a:latin typeface="+mj-lt"/>
                <a:sym typeface="Wingdings" panose="05000000000000000000" pitchFamily="2" charset="2"/>
              </a:rPr>
              <a:t>. (*)</a:t>
            </a:r>
          </a:p>
          <a:p>
            <a:pPr indent="0" algn="r">
              <a:lnSpc>
                <a:spcPct val="90000"/>
              </a:lnSpc>
              <a:buNone/>
              <a:defRPr/>
            </a:pPr>
            <a:r>
              <a:rPr lang="pt-BR" altLang="pt-BR" sz="1400" b="1" dirty="0" smtClean="0">
                <a:latin typeface="+mj-lt"/>
                <a:sym typeface="Wingdings" panose="05000000000000000000" pitchFamily="2" charset="2"/>
              </a:rPr>
              <a:t>(*) Rondônia - 01/01/2010 - Lei nº 524/2009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pt-BR" sz="800" dirty="0" smtClean="0">
              <a:sym typeface="Wingdings" pitchFamily="2" charset="2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altLang="pt-BR" sz="2100" b="1" u="sng" dirty="0" smtClean="0">
                <a:sym typeface="Wingdings" panose="05000000000000000000" pitchFamily="2" charset="2"/>
              </a:rPr>
              <a:t>Nota Técnica DRPSP/SPPS/MPS nº 03/2015</a:t>
            </a:r>
            <a:r>
              <a:rPr lang="pt-BR" altLang="pt-BR" sz="2100" dirty="0" smtClean="0">
                <a:sym typeface="Wingdings" panose="05000000000000000000" pitchFamily="2" charset="2"/>
              </a:rPr>
              <a:t>:</a:t>
            </a:r>
            <a:endParaRPr lang="pt-BR" altLang="pt-BR" sz="2100" dirty="0">
              <a:sym typeface="Wingdings" panose="05000000000000000000" pitchFamily="2" charset="2"/>
            </a:endParaRPr>
          </a:p>
          <a:p>
            <a:pPr indent="12700" algn="just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sz="2100" dirty="0" smtClean="0">
                <a:sym typeface="Wingdings" pitchFamily="2" charset="2"/>
              </a:rPr>
              <a:t>Proteção dos fundos previdenciários</a:t>
            </a:r>
            <a:r>
              <a:rPr lang="pt-BR" altLang="pt-BR" sz="2100" dirty="0" smtClean="0">
                <a:sym typeface="Wingdings" panose="05000000000000000000" pitchFamily="2" charset="2"/>
              </a:rPr>
              <a:t>.</a:t>
            </a:r>
            <a:endParaRPr lang="pt-BR" altLang="pt-BR" sz="2100" dirty="0">
              <a:sym typeface="Wingdings" panose="05000000000000000000" pitchFamily="2" charset="2"/>
            </a:endParaRPr>
          </a:p>
          <a:p>
            <a:pPr indent="0" algn="just">
              <a:lnSpc>
                <a:spcPct val="90000"/>
              </a:lnSpc>
              <a:buNone/>
              <a:defRPr/>
            </a:pPr>
            <a:endParaRPr lang="pt-BR" altLang="pt-BR" sz="2000" dirty="0" smtClean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96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052736"/>
            <a:ext cx="9144000" cy="5471219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1800" b="1" i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4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Calibri" pitchFamily="34" charset="0"/>
              </a:rPr>
              <a:t>5 - MODERNIZAÇÃO DA GESTÃO DOS RPPS</a:t>
            </a:r>
            <a:endParaRPr lang="pt-BR" sz="48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71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1316" y="764704"/>
            <a:ext cx="892899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PAPEL DA UNIDADE </a:t>
            </a:r>
            <a:r>
              <a:rPr lang="pt-BR" sz="3200" b="1" u="sng" dirty="0">
                <a:solidFill>
                  <a:srgbClr val="002060"/>
                </a:solidFill>
                <a:latin typeface="+mj-lt"/>
                <a:cs typeface="Calibri" pitchFamily="34" charset="0"/>
              </a:rPr>
              <a:t>GESTORA </a:t>
            </a:r>
            <a:r>
              <a:rPr lang="pt-BR" sz="3200" b="1" u="sng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ÚNICA</a:t>
            </a:r>
          </a:p>
          <a:p>
            <a:endParaRPr lang="pt-BR" dirty="0">
              <a:latin typeface="+mj-lt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Cumprimento </a:t>
            </a:r>
            <a:r>
              <a:rPr lang="pt-BR" sz="2400" dirty="0">
                <a:latin typeface="+mj-lt"/>
              </a:rPr>
              <a:t>do § 20 do art. 40 da </a:t>
            </a:r>
            <a:r>
              <a:rPr lang="pt-BR" sz="2400" dirty="0" smtClean="0">
                <a:latin typeface="+mj-lt"/>
              </a:rPr>
              <a:t>Constituição Federal.</a:t>
            </a:r>
            <a:endParaRPr lang="pt-BR" sz="2400" dirty="0">
              <a:latin typeface="+mj-lt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/>
              <a:t>Uniformidade </a:t>
            </a:r>
            <a:r>
              <a:rPr lang="pt-BR" sz="2400" dirty="0"/>
              <a:t>de </a:t>
            </a:r>
            <a:r>
              <a:rPr lang="pt-BR" sz="2400" dirty="0" smtClean="0"/>
              <a:t>procedimentos na aplicação das regras de concessão, cálculo e reajustamento dos benefícios.</a:t>
            </a:r>
            <a:endParaRPr lang="pt-BR" sz="2400" dirty="0"/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Maior confiabilidade dos resultados das avaliações atuariais.</a:t>
            </a:r>
            <a:endParaRPr lang="pt-BR" sz="2400" dirty="0">
              <a:latin typeface="+mj-lt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Profissionalização e qualificação da gestão previdenciária.</a:t>
            </a:r>
            <a:endParaRPr lang="pt-BR" sz="2400" dirty="0">
              <a:latin typeface="+mj-lt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Redução do </a:t>
            </a:r>
            <a:r>
              <a:rPr lang="pt-BR" sz="2400" dirty="0">
                <a:latin typeface="+mj-lt"/>
              </a:rPr>
              <a:t>risco de judicialização na concessão de </a:t>
            </a:r>
            <a:r>
              <a:rPr lang="pt-BR" sz="2400" dirty="0" smtClean="0">
                <a:latin typeface="+mj-lt"/>
              </a:rPr>
              <a:t>benefícios.</a:t>
            </a:r>
            <a:endParaRPr lang="pt-BR" sz="2400" dirty="0">
              <a:latin typeface="+mj-lt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</a:rPr>
              <a:t>Maior </a:t>
            </a:r>
            <a:r>
              <a:rPr lang="pt-BR" sz="2400" dirty="0">
                <a:latin typeface="+mj-lt"/>
              </a:rPr>
              <a:t>controle dos ativos e </a:t>
            </a:r>
            <a:r>
              <a:rPr lang="pt-BR" sz="2400" dirty="0" smtClean="0">
                <a:latin typeface="+mj-lt"/>
              </a:rPr>
              <a:t>passivos: governança previdenciária.</a:t>
            </a:r>
          </a:p>
          <a:p>
            <a:pPr algn="just">
              <a:spcAft>
                <a:spcPts val="1200"/>
              </a:spcAft>
            </a:pPr>
            <a:endParaRPr lang="pt-BR" sz="2400" dirty="0" smtClean="0">
              <a:latin typeface="+mj-lt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b="1" u="sng" dirty="0" smtClean="0">
                <a:latin typeface="+mj-lt"/>
              </a:rPr>
              <a:t>IPERON</a:t>
            </a:r>
            <a:r>
              <a:rPr lang="pt-BR" sz="2400" dirty="0" smtClean="0">
                <a:latin typeface="+mj-lt"/>
              </a:rPr>
              <a:t>: Lei Complementares nº 783/2014 e 807/2014 (preveem mecanismo de integração dos Poderes na unidade gestora única)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4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/>
          </p:cNvSpPr>
          <p:nvPr/>
        </p:nvSpPr>
        <p:spPr bwMode="auto">
          <a:xfrm>
            <a:off x="107950" y="962025"/>
            <a:ext cx="9036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altLang="pt-BR" b="1" dirty="0" smtClean="0">
                <a:solidFill>
                  <a:schemeClr val="bg1"/>
                </a:solidFill>
              </a:rPr>
              <a:t>       </a:t>
            </a:r>
            <a:r>
              <a:rPr lang="pt-BR" altLang="pt-BR" sz="1950" b="1" dirty="0" smtClean="0">
                <a:solidFill>
                  <a:schemeClr val="bg1"/>
                </a:solidFill>
              </a:rPr>
              <a:t>PRÓ-GESTÃO RPPS - CERTIFICAÇÃO INSTITUCIONAL</a:t>
            </a:r>
            <a:endParaRPr lang="pt-BR" altLang="pt-BR" sz="1950" dirty="0" smtClean="0"/>
          </a:p>
          <a:p>
            <a:pPr marL="88900" indent="0" algn="just">
              <a:defRPr/>
            </a:pPr>
            <a:endParaRPr lang="pt-BR" altLang="pt-BR" sz="1600" dirty="0" smtClean="0"/>
          </a:p>
          <a:p>
            <a:pPr marL="431800" algn="just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 smtClean="0"/>
              <a:t>REGULAMENTAÇÃO:</a:t>
            </a:r>
          </a:p>
          <a:p>
            <a:pPr marL="432000" indent="0" algn="just">
              <a:defRPr/>
            </a:pPr>
            <a:r>
              <a:rPr lang="pt-BR" altLang="pt-BR" sz="2800" dirty="0" smtClean="0">
                <a:sym typeface="Wingdings" panose="05000000000000000000" pitchFamily="2" charset="2"/>
              </a:rPr>
              <a:t> </a:t>
            </a:r>
            <a:r>
              <a:rPr lang="pt-BR" altLang="pt-BR" sz="2800" dirty="0" smtClean="0"/>
              <a:t>Portaria MPS nº 185/2015, de 14/05/2015.</a:t>
            </a:r>
          </a:p>
          <a:p>
            <a:pPr marL="432000" indent="0" algn="just">
              <a:defRPr/>
            </a:pPr>
            <a:r>
              <a:rPr lang="pt-BR" altLang="pt-BR" sz="2800" dirty="0" smtClean="0">
                <a:sym typeface="Wingdings" panose="05000000000000000000" pitchFamily="2" charset="2"/>
              </a:rPr>
              <a:t> Manual do Pró-Gestão RPPS, a ser editado pela SPPS.</a:t>
            </a:r>
            <a:endParaRPr lang="pt-BR" altLang="pt-BR" sz="2800" dirty="0" smtClean="0"/>
          </a:p>
          <a:p>
            <a:pPr marL="88900" indent="0" algn="just">
              <a:defRPr/>
            </a:pPr>
            <a:endParaRPr lang="pt-BR" altLang="pt-BR" sz="1200" dirty="0" smtClean="0"/>
          </a:p>
          <a:p>
            <a:pPr marL="431800" algn="just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 smtClean="0"/>
              <a:t>CONAPREV:</a:t>
            </a:r>
            <a:endParaRPr lang="pt-BR" altLang="pt-BR" sz="2800" b="1" dirty="0"/>
          </a:p>
          <a:p>
            <a:pPr marL="442913" indent="-11113" algn="just">
              <a:buFont typeface="Wingdings" panose="05000000000000000000" pitchFamily="2" charset="2"/>
              <a:buChar char="à"/>
              <a:defRPr/>
            </a:pPr>
            <a:r>
              <a:rPr lang="pt-BR" altLang="pt-BR" sz="2800" dirty="0" smtClean="0"/>
              <a:t>Participou do processo de elaboração do modelo de certificação institucional, cuja discussão teve início em 2011.</a:t>
            </a:r>
          </a:p>
          <a:p>
            <a:pPr marL="442913" indent="-11113" algn="just">
              <a:buFont typeface="Wingdings" panose="05000000000000000000" pitchFamily="2" charset="2"/>
              <a:buChar char="à"/>
              <a:defRPr/>
            </a:pPr>
            <a:r>
              <a:rPr lang="pt-BR" altLang="pt-BR" sz="2800" dirty="0" smtClean="0"/>
              <a:t>Aprovou a proposta apresentada pelo Grupo de Trabalho, por meio da Resolução CONAPREV nº 01/2015, de 06/03/2015</a:t>
            </a:r>
            <a:r>
              <a:rPr lang="pt-BR" sz="2800" dirty="0" smtClean="0"/>
              <a:t>.</a:t>
            </a:r>
          </a:p>
          <a:p>
            <a:pPr marL="88900" indent="0" algn="just">
              <a:defRPr/>
            </a:pPr>
            <a:endParaRPr lang="pt-BR" altLang="pt-BR" sz="1200" dirty="0" smtClean="0"/>
          </a:p>
          <a:p>
            <a:pPr algn="just">
              <a:defRPr/>
            </a:pPr>
            <a:r>
              <a:rPr lang="pt-BR" altLang="pt-BR" sz="2600" b="1" dirty="0" smtClean="0">
                <a:solidFill>
                  <a:schemeClr val="bg1"/>
                </a:solidFill>
              </a:rPr>
              <a:t>Financiamento do Programa</a:t>
            </a:r>
          </a:p>
          <a:p>
            <a:pPr algn="just">
              <a:defRPr/>
            </a:pPr>
            <a:endParaRPr lang="pt-BR" altLang="pt-BR" sz="2600" dirty="0" smtClean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699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  <p:sp>
        <p:nvSpPr>
          <p:cNvPr id="5" name="Texto Explicativo 1 (Borda e Ênfase) 4"/>
          <p:cNvSpPr/>
          <p:nvPr/>
        </p:nvSpPr>
        <p:spPr bwMode="auto">
          <a:xfrm>
            <a:off x="323528" y="920750"/>
            <a:ext cx="8568952" cy="431800"/>
          </a:xfrm>
          <a:prstGeom prst="accentBorderCallout1">
            <a:avLst>
              <a:gd name="adj1" fmla="val 18750"/>
              <a:gd name="adj2" fmla="val -8333"/>
              <a:gd name="adj3" fmla="val 103018"/>
              <a:gd name="adj4" fmla="val -50455"/>
            </a:avLst>
          </a:prstGeom>
          <a:solidFill>
            <a:srgbClr val="00B0F0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PRÓ-GESTÃO RPPS - CERTIFICAÇÃO INSTITUCIONAL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67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1 (Borda e Ênfase) 1"/>
          <p:cNvSpPr/>
          <p:nvPr/>
        </p:nvSpPr>
        <p:spPr bwMode="auto">
          <a:xfrm>
            <a:off x="1115617" y="962025"/>
            <a:ext cx="7583884" cy="431800"/>
          </a:xfrm>
          <a:prstGeom prst="accentBorderCallout1">
            <a:avLst>
              <a:gd name="adj1" fmla="val 28232"/>
              <a:gd name="adj2" fmla="val -17331"/>
              <a:gd name="adj3" fmla="val 115660"/>
              <a:gd name="adj4" fmla="val -50751"/>
            </a:avLst>
          </a:prstGeom>
          <a:solidFill>
            <a:srgbClr val="00B0F0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hangingPunct="1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74" name="Rectangle 3"/>
          <p:cNvSpPr>
            <a:spLocks/>
          </p:cNvSpPr>
          <p:nvPr/>
        </p:nvSpPr>
        <p:spPr bwMode="auto">
          <a:xfrm>
            <a:off x="107950" y="962025"/>
            <a:ext cx="9036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altLang="pt-BR" sz="2600" b="1" dirty="0" smtClean="0">
                <a:solidFill>
                  <a:schemeClr val="bg1"/>
                </a:solidFill>
              </a:rPr>
              <a:t>PRÓ-GESTÃO RPPS - PARÂMETROS</a:t>
            </a:r>
            <a:endParaRPr lang="pt-BR" altLang="pt-BR" sz="26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pt-BR" altLang="pt-BR" sz="2600" dirty="0" smtClean="0"/>
              <a:t>    </a:t>
            </a:r>
          </a:p>
          <a:p>
            <a:pPr marL="4318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 smtClean="0"/>
              <a:t>PRÓ-GESTÃO RPPS:</a:t>
            </a:r>
            <a:r>
              <a:rPr lang="pt-BR" sz="2400" dirty="0" smtClean="0"/>
              <a:t> </a:t>
            </a:r>
            <a:r>
              <a:rPr lang="pt-BR" sz="2400" dirty="0"/>
              <a:t>Programa de Certificação Institucional e Modernização da Gestão dos Regimes Próprios de Previdência Social da União, dos Estados, do Distrito Federal e dos </a:t>
            </a:r>
            <a:r>
              <a:rPr lang="pt-BR" sz="2400" dirty="0" smtClean="0"/>
              <a:t>Municípios.</a:t>
            </a:r>
            <a:endParaRPr lang="pt-BR" sz="2400" b="1" dirty="0" smtClean="0"/>
          </a:p>
          <a:p>
            <a:pPr marL="88900" indent="0" algn="just">
              <a:defRPr/>
            </a:pPr>
            <a:endParaRPr lang="pt-BR" sz="1200" b="1" dirty="0"/>
          </a:p>
          <a:p>
            <a:pPr marL="4318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 smtClean="0"/>
              <a:t>OBJETIVO:</a:t>
            </a:r>
            <a:r>
              <a:rPr lang="pt-BR" sz="2400" dirty="0" smtClean="0"/>
              <a:t> Incentivar </a:t>
            </a:r>
            <a:r>
              <a:rPr lang="pt-BR" sz="2400" dirty="0"/>
              <a:t>os Regimes Próprios de Previdência Social a adotarem </a:t>
            </a:r>
            <a:r>
              <a:rPr lang="pt-BR" sz="2400" u="sng" dirty="0"/>
              <a:t>melhores práticas de gestão previdenciária</a:t>
            </a:r>
            <a:r>
              <a:rPr lang="pt-BR" sz="2400" dirty="0"/>
              <a:t>, que proporcionem </a:t>
            </a:r>
            <a:r>
              <a:rPr lang="pt-BR" sz="2400" u="sng" dirty="0"/>
              <a:t>maior controle dos seus ativos e passivos</a:t>
            </a:r>
            <a:r>
              <a:rPr lang="pt-BR" sz="2400" dirty="0"/>
              <a:t> e mais </a:t>
            </a:r>
            <a:r>
              <a:rPr lang="pt-BR" sz="2400" u="sng" dirty="0"/>
              <a:t>transparência no relacionamento com os segurados e a </a:t>
            </a:r>
            <a:r>
              <a:rPr lang="pt-BR" sz="2400" u="sng" dirty="0" smtClean="0"/>
              <a:t>sociedade</a:t>
            </a:r>
            <a:r>
              <a:rPr lang="pt-BR" sz="2400" dirty="0" smtClean="0"/>
              <a:t>.</a:t>
            </a:r>
          </a:p>
          <a:p>
            <a:pPr marL="88900" indent="0" algn="just">
              <a:defRPr/>
            </a:pPr>
            <a:endParaRPr lang="pt-BR" altLang="pt-BR" sz="1200" dirty="0" smtClean="0"/>
          </a:p>
          <a:p>
            <a:pPr marL="431800" algn="just"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 smtClean="0"/>
              <a:t>ADESÃO:</a:t>
            </a:r>
            <a:r>
              <a:rPr lang="pt-BR" altLang="pt-BR" sz="2400" dirty="0" smtClean="0"/>
              <a:t> Facultativa.</a:t>
            </a:r>
          </a:p>
          <a:p>
            <a:pPr marL="88900" indent="0" algn="just">
              <a:defRPr/>
            </a:pPr>
            <a:endParaRPr lang="pt-BR" altLang="pt-BR" sz="1200" dirty="0"/>
          </a:p>
          <a:p>
            <a:pPr marL="431800" algn="just"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 smtClean="0"/>
              <a:t>SOLICITANTES: </a:t>
            </a:r>
            <a:r>
              <a:rPr lang="pt-BR" altLang="pt-BR" sz="2400" dirty="0" smtClean="0"/>
              <a:t>Representantes legais do Ente Federativo e da Unidade Gestora do RPPS.</a:t>
            </a:r>
          </a:p>
          <a:p>
            <a:pPr marL="88900" indent="0" algn="just">
              <a:defRPr/>
            </a:pPr>
            <a:endParaRPr lang="pt-BR" altLang="pt-BR" sz="1200" dirty="0" smtClean="0"/>
          </a:p>
          <a:p>
            <a:pPr marL="431800" algn="just"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 smtClean="0"/>
              <a:t>VALIDADE DA CERTIFICAÇÃO: </a:t>
            </a:r>
            <a:r>
              <a:rPr lang="pt-BR" altLang="pt-BR" sz="2400" dirty="0" smtClean="0"/>
              <a:t>03 (três) anos.</a:t>
            </a:r>
          </a:p>
          <a:p>
            <a:pPr algn="just">
              <a:defRPr/>
            </a:pPr>
            <a:endParaRPr lang="pt-BR" altLang="pt-BR" sz="2800" b="1" dirty="0" smtClean="0"/>
          </a:p>
          <a:p>
            <a:pPr algn="ctr">
              <a:defRPr/>
            </a:pPr>
            <a:r>
              <a:rPr lang="pt-BR" altLang="pt-BR" sz="2600" b="1" dirty="0" smtClean="0">
                <a:solidFill>
                  <a:schemeClr val="bg1"/>
                </a:solidFill>
              </a:rPr>
              <a:t>Financiamento do Programa</a:t>
            </a:r>
          </a:p>
          <a:p>
            <a:pPr algn="just">
              <a:defRPr/>
            </a:pPr>
            <a:endParaRPr lang="pt-BR" altLang="pt-BR" sz="2600" dirty="0" smtClean="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8699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14544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2537 L -1.94444E-6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1 (Borda e Ênfase) 1"/>
          <p:cNvSpPr/>
          <p:nvPr/>
        </p:nvSpPr>
        <p:spPr bwMode="auto">
          <a:xfrm>
            <a:off x="1619672" y="908720"/>
            <a:ext cx="6696743" cy="431800"/>
          </a:xfrm>
          <a:prstGeom prst="accentBorderCallout1">
            <a:avLst>
              <a:gd name="adj1" fmla="val 50357"/>
              <a:gd name="adj2" fmla="val -29732"/>
              <a:gd name="adj3" fmla="val 103018"/>
              <a:gd name="adj4" fmla="val -50455"/>
            </a:avLst>
          </a:prstGeom>
          <a:solidFill>
            <a:srgbClr val="00B0F0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hangingPunct="1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74" name="Rectangle 3"/>
          <p:cNvSpPr>
            <a:spLocks/>
          </p:cNvSpPr>
          <p:nvPr/>
        </p:nvSpPr>
        <p:spPr bwMode="auto">
          <a:xfrm>
            <a:off x="0" y="920750"/>
            <a:ext cx="9036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altLang="pt-BR" sz="2600" b="1" dirty="0" smtClean="0">
                <a:solidFill>
                  <a:schemeClr val="bg1"/>
                </a:solidFill>
              </a:rPr>
              <a:t>         PRÓ-GESTÃO RPPS - PARÂMETROS</a:t>
            </a:r>
            <a:endParaRPr lang="pt-BR" altLang="pt-BR" sz="26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pt-BR" altLang="pt-BR" sz="2600" dirty="0" smtClean="0"/>
              <a:t>    </a:t>
            </a:r>
          </a:p>
          <a:p>
            <a:pPr marL="4318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 smtClean="0"/>
              <a:t>DIMENSÕES: </a:t>
            </a:r>
            <a:r>
              <a:rPr lang="pt-BR" sz="2400" dirty="0" smtClean="0"/>
              <a:t>Controles Internos, Governança Corporativa e Educação Previdenciária.</a:t>
            </a:r>
          </a:p>
          <a:p>
            <a:pPr marL="88900" indent="0" algn="just">
              <a:defRPr/>
            </a:pPr>
            <a:r>
              <a:rPr lang="pt-BR" sz="2400" dirty="0" smtClean="0"/>
              <a:t> </a:t>
            </a:r>
            <a:endParaRPr lang="pt-BR" altLang="pt-BR" sz="2400" dirty="0" smtClean="0"/>
          </a:p>
          <a:p>
            <a:pPr marL="431800" algn="just"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 smtClean="0"/>
              <a:t>NÍVEIS DE ADERÊNCIA:</a:t>
            </a:r>
            <a:r>
              <a:rPr lang="pt-BR" altLang="pt-BR" sz="2400" dirty="0" smtClean="0"/>
              <a:t> 04 (quatro) níveis.</a:t>
            </a:r>
          </a:p>
          <a:p>
            <a:pPr marL="88900" indent="0" algn="just">
              <a:defRPr/>
            </a:pPr>
            <a:endParaRPr lang="pt-BR" altLang="pt-BR" sz="2400" dirty="0"/>
          </a:p>
          <a:p>
            <a:pPr marL="431800" algn="just"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 smtClean="0"/>
              <a:t>REQUISITO MÍNIMO: </a:t>
            </a:r>
            <a:r>
              <a:rPr lang="pt-BR" altLang="pt-BR" sz="2400" dirty="0" smtClean="0"/>
              <a:t>Certificado de Regularidade Previdenciária - CRP válido.</a:t>
            </a:r>
          </a:p>
          <a:p>
            <a:pPr marL="88900" indent="0" algn="just">
              <a:defRPr/>
            </a:pPr>
            <a:endParaRPr lang="pt-BR" altLang="pt-BR" sz="2400" dirty="0" smtClean="0"/>
          </a:p>
          <a:p>
            <a:pPr marL="431800" algn="just"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 smtClean="0"/>
              <a:t>AVALIAÇÃO DAS AÇÕES: </a:t>
            </a:r>
            <a:r>
              <a:rPr lang="pt-BR" altLang="pt-BR" sz="2400" dirty="0" smtClean="0"/>
              <a:t>Entidades certificadoras credenciadas pelo Ministério da Previdência Social - MPS.</a:t>
            </a:r>
          </a:p>
          <a:p>
            <a:pPr marL="442913" indent="0" algn="just">
              <a:defRPr/>
            </a:pPr>
            <a:r>
              <a:rPr lang="pt-BR" altLang="pt-BR" sz="2400" dirty="0" smtClean="0">
                <a:sym typeface="Wingdings" panose="05000000000000000000" pitchFamily="2" charset="2"/>
              </a:rPr>
              <a:t> Possibilidade de consulta pública ou audiência pública para definição dos critérios de credenciamento.</a:t>
            </a:r>
            <a:endParaRPr lang="pt-BR" altLang="pt-BR" sz="2400" dirty="0" smtClean="0"/>
          </a:p>
          <a:p>
            <a:pPr algn="ctr">
              <a:defRPr/>
            </a:pPr>
            <a:r>
              <a:rPr lang="pt-BR" altLang="pt-BR" sz="2600" b="1" dirty="0" smtClean="0">
                <a:solidFill>
                  <a:schemeClr val="bg1"/>
                </a:solidFill>
              </a:rPr>
              <a:t>Financiamento do Programa</a:t>
            </a:r>
          </a:p>
          <a:p>
            <a:pPr algn="just">
              <a:defRPr/>
            </a:pPr>
            <a:endParaRPr lang="pt-BR" altLang="pt-BR" sz="2600" dirty="0" smtClean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8699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11093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2537 L 8.33333E-7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1 (Borda e Ênfase) 1"/>
          <p:cNvSpPr/>
          <p:nvPr/>
        </p:nvSpPr>
        <p:spPr bwMode="auto">
          <a:xfrm>
            <a:off x="323528" y="920750"/>
            <a:ext cx="8568952" cy="431800"/>
          </a:xfrm>
          <a:prstGeom prst="accentBorderCallout1">
            <a:avLst>
              <a:gd name="adj1" fmla="val 18750"/>
              <a:gd name="adj2" fmla="val -8333"/>
              <a:gd name="adj3" fmla="val 103018"/>
              <a:gd name="adj4" fmla="val -50455"/>
            </a:avLst>
          </a:prstGeom>
          <a:solidFill>
            <a:srgbClr val="00B0F0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hangingPunct="1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74" name="Rectangle 3"/>
          <p:cNvSpPr>
            <a:spLocks/>
          </p:cNvSpPr>
          <p:nvPr/>
        </p:nvSpPr>
        <p:spPr bwMode="auto">
          <a:xfrm>
            <a:off x="8828" y="920750"/>
            <a:ext cx="9036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altLang="pt-BR" sz="2200" b="1" dirty="0" smtClean="0">
                <a:solidFill>
                  <a:schemeClr val="bg1"/>
                </a:solidFill>
              </a:rPr>
              <a:t>PRÓ-GESTÃO RPPS - DIMENSÕES PARA CERTIFICAÇÃO</a:t>
            </a:r>
            <a:endParaRPr lang="pt-BR" altLang="pt-BR" sz="22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pt-BR" altLang="pt-BR" sz="2600" dirty="0" smtClean="0"/>
              <a:t>    </a:t>
            </a:r>
          </a:p>
          <a:p>
            <a:pPr marL="539750" indent="-454025" algn="l"/>
            <a:r>
              <a:rPr lang="pt-BR" sz="2800" b="1" dirty="0"/>
              <a:t>I - </a:t>
            </a:r>
            <a:r>
              <a:rPr lang="pt-BR" sz="2800" b="1" u="sng" dirty="0"/>
              <a:t>CONTROLES INTERNOS</a:t>
            </a:r>
            <a:endParaRPr lang="pt-BR" sz="2800" dirty="0"/>
          </a:p>
          <a:p>
            <a:pPr marL="539750" indent="-454025" algn="l"/>
            <a:endParaRPr lang="pt-BR" sz="1200" dirty="0" smtClean="0"/>
          </a:p>
          <a:p>
            <a:pPr marL="539750" indent="-454025" algn="l"/>
            <a:r>
              <a:rPr lang="pt-BR" sz="2800" dirty="0" smtClean="0"/>
              <a:t>1 </a:t>
            </a:r>
            <a:r>
              <a:rPr lang="pt-BR" sz="2800" dirty="0"/>
              <a:t>- Mapeamento das atividades das áreas de atuação do RPPS.</a:t>
            </a:r>
          </a:p>
          <a:p>
            <a:pPr marL="539750" indent="-454025" algn="l"/>
            <a:r>
              <a:rPr lang="pt-BR" sz="2800" dirty="0"/>
              <a:t>2 - Manualização das atividades das áreas de atuação do RPPS.</a:t>
            </a:r>
          </a:p>
          <a:p>
            <a:pPr marL="539750" indent="-454025" algn="l"/>
            <a:r>
              <a:rPr lang="pt-BR" sz="2800" dirty="0"/>
              <a:t>3 - Capacitação e certificação dos gestores e servidores das áreas de risco.</a:t>
            </a:r>
          </a:p>
          <a:p>
            <a:pPr marL="539750" indent="-454025" algn="l"/>
            <a:r>
              <a:rPr lang="pt-BR" sz="2800" dirty="0"/>
              <a:t>4 - Estrutura de controle interno.</a:t>
            </a:r>
          </a:p>
          <a:p>
            <a:pPr marL="539750" indent="-454025" algn="l"/>
            <a:r>
              <a:rPr lang="pt-BR" sz="2800" dirty="0"/>
              <a:t>5 - Política de segurança da informação.</a:t>
            </a:r>
          </a:p>
          <a:p>
            <a:pPr marL="539750" indent="-454025" algn="l"/>
            <a:r>
              <a:rPr lang="pt-BR" sz="2800" dirty="0"/>
              <a:t>6 - Gestão e controle da base de dados cadastrais dos servidores públicos, aposentados e pensionistas.</a:t>
            </a:r>
          </a:p>
          <a:p>
            <a:pPr algn="ctr">
              <a:defRPr/>
            </a:pPr>
            <a:r>
              <a:rPr lang="pt-BR" altLang="pt-BR" sz="2600" b="1" dirty="0" smtClean="0">
                <a:solidFill>
                  <a:schemeClr val="bg1"/>
                </a:solidFill>
              </a:rPr>
              <a:t>Financiamento do Programa</a:t>
            </a:r>
          </a:p>
          <a:p>
            <a:pPr algn="just">
              <a:defRPr/>
            </a:pPr>
            <a:endParaRPr lang="pt-BR" altLang="pt-BR" sz="2600" dirty="0" smtClean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8699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53821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2537 L -3.05556E-6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1 (Borda e Ênfase) 1"/>
          <p:cNvSpPr/>
          <p:nvPr/>
        </p:nvSpPr>
        <p:spPr bwMode="auto">
          <a:xfrm>
            <a:off x="323528" y="920750"/>
            <a:ext cx="8568952" cy="431800"/>
          </a:xfrm>
          <a:prstGeom prst="accentBorderCallout1">
            <a:avLst>
              <a:gd name="adj1" fmla="val 18750"/>
              <a:gd name="adj2" fmla="val -8333"/>
              <a:gd name="adj3" fmla="val 103018"/>
              <a:gd name="adj4" fmla="val -50455"/>
            </a:avLst>
          </a:prstGeom>
          <a:solidFill>
            <a:srgbClr val="00B0F0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hangingPunct="1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74" name="Rectangle 3"/>
          <p:cNvSpPr>
            <a:spLocks/>
          </p:cNvSpPr>
          <p:nvPr/>
        </p:nvSpPr>
        <p:spPr bwMode="auto">
          <a:xfrm>
            <a:off x="8828" y="920750"/>
            <a:ext cx="9036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altLang="pt-BR" sz="2200" b="1" dirty="0" smtClean="0">
                <a:solidFill>
                  <a:schemeClr val="bg1"/>
                </a:solidFill>
              </a:rPr>
              <a:t>PRÓ-GESTÃO RPPS - DIMENSÕES PARA CERTIFICAÇÃO</a:t>
            </a:r>
            <a:endParaRPr lang="pt-BR" altLang="pt-BR" sz="22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pt-BR" altLang="pt-BR" sz="2600" dirty="0" smtClean="0"/>
              <a:t>    </a:t>
            </a:r>
          </a:p>
          <a:p>
            <a:pPr algn="just">
              <a:defRPr/>
            </a:pPr>
            <a:endParaRPr lang="pt-BR" altLang="pt-BR" sz="2600" dirty="0" smtClean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8699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2" y="1401739"/>
            <a:ext cx="886536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II - </a:t>
            </a:r>
            <a:r>
              <a:rPr lang="pt-BR" sz="2100" b="1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GOVERNANÇA CORPORATIVA</a:t>
            </a:r>
            <a:endParaRPr lang="pt-BR" sz="21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ea typeface="MS Mincho" panose="02020609040205080304" pitchFamily="49" charset="-128"/>
                <a:cs typeface="Times New Roman" panose="02020603050405020304" pitchFamily="18" charset="0"/>
              </a:rPr>
              <a:t>1 - Relatório de governança corporativa.</a:t>
            </a:r>
            <a:endParaRPr lang="pt-BR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ea typeface="MS Mincho" panose="02020609040205080304" pitchFamily="49" charset="-128"/>
                <a:cs typeface="Times New Roman" panose="02020603050405020304" pitchFamily="18" charset="0"/>
              </a:rPr>
              <a:t>2 - Planejamento.</a:t>
            </a:r>
            <a:endParaRPr lang="pt-BR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ea typeface="MS Mincho" panose="02020609040205080304" pitchFamily="49" charset="-128"/>
                <a:cs typeface="Times New Roman" panose="02020603050405020304" pitchFamily="18" charset="0"/>
              </a:rPr>
              <a:t>3 - Relatório de gestão atuarial.</a:t>
            </a:r>
            <a:endParaRPr lang="pt-BR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ea typeface="MS Mincho" panose="02020609040205080304" pitchFamily="49" charset="-128"/>
                <a:cs typeface="Times New Roman" panose="02020603050405020304" pitchFamily="18" charset="0"/>
              </a:rPr>
              <a:t>4 - Código de ética da instituição.</a:t>
            </a:r>
            <a:endParaRPr lang="pt-BR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ea typeface="MS Mincho" panose="02020609040205080304" pitchFamily="49" charset="-128"/>
                <a:cs typeface="Times New Roman" panose="02020603050405020304" pitchFamily="18" charset="0"/>
              </a:rPr>
              <a:t>5 - Políticas previdenciárias de saúde e segurança do servidor.</a:t>
            </a:r>
            <a:endParaRPr lang="pt-BR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ea typeface="MS Mincho" panose="02020609040205080304" pitchFamily="49" charset="-128"/>
                <a:cs typeface="Times New Roman" panose="02020603050405020304" pitchFamily="18" charset="0"/>
              </a:rPr>
              <a:t>6 - Política de investimentos.</a:t>
            </a:r>
            <a:endParaRPr lang="pt-BR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ea typeface="MS Mincho" panose="02020609040205080304" pitchFamily="49" charset="-128"/>
                <a:cs typeface="Times New Roman" panose="02020603050405020304" pitchFamily="18" charset="0"/>
              </a:rPr>
              <a:t>7 - Comitê de Investimentos.</a:t>
            </a:r>
            <a:endParaRPr lang="pt-BR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ea typeface="MS Mincho" panose="02020609040205080304" pitchFamily="49" charset="-128"/>
                <a:cs typeface="Times New Roman" panose="02020603050405020304" pitchFamily="18" charset="0"/>
              </a:rPr>
              <a:t>8 - Transparência.</a:t>
            </a:r>
            <a:endParaRPr lang="pt-BR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ea typeface="MS Mincho" panose="02020609040205080304" pitchFamily="49" charset="-128"/>
                <a:cs typeface="Times New Roman" panose="02020603050405020304" pitchFamily="18" charset="0"/>
              </a:rPr>
              <a:t>9 - Definição de limites de alçadas.</a:t>
            </a:r>
            <a:endParaRPr lang="pt-BR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ea typeface="MS Mincho" panose="02020609040205080304" pitchFamily="49" charset="-128"/>
                <a:cs typeface="Times New Roman" panose="02020603050405020304" pitchFamily="18" charset="0"/>
              </a:rPr>
              <a:t>10 - Segregação das atividades.</a:t>
            </a:r>
            <a:endParaRPr lang="pt-BR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ea typeface="MS Mincho" panose="02020609040205080304" pitchFamily="49" charset="-128"/>
                <a:cs typeface="Times New Roman" panose="02020603050405020304" pitchFamily="18" charset="0"/>
              </a:rPr>
              <a:t>11 - Ouvidoria.</a:t>
            </a:r>
            <a:endParaRPr lang="pt-BR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ea typeface="MS Mincho" panose="02020609040205080304" pitchFamily="49" charset="-128"/>
                <a:cs typeface="Times New Roman" panose="02020603050405020304" pitchFamily="18" charset="0"/>
              </a:rPr>
              <a:t>12 - Qualificação do órgão de direção.</a:t>
            </a:r>
            <a:endParaRPr lang="pt-BR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ea typeface="MS Mincho" panose="02020609040205080304" pitchFamily="49" charset="-128"/>
                <a:cs typeface="Times New Roman" panose="02020603050405020304" pitchFamily="18" charset="0"/>
              </a:rPr>
              <a:t>13 - Conselho Fiscal.</a:t>
            </a:r>
            <a:endParaRPr lang="pt-BR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ea typeface="MS Mincho" panose="02020609040205080304" pitchFamily="49" charset="-128"/>
                <a:cs typeface="Times New Roman" panose="02020603050405020304" pitchFamily="18" charset="0"/>
              </a:rPr>
              <a:t>14 - Conselho de Administração.</a:t>
            </a:r>
            <a:endParaRPr lang="pt-BR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ea typeface="MS Mincho" panose="02020609040205080304" pitchFamily="49" charset="-128"/>
                <a:cs typeface="Times New Roman" panose="02020603050405020304" pitchFamily="18" charset="0"/>
              </a:rPr>
              <a:t>15 - Mandato, representação e recondução.</a:t>
            </a:r>
            <a:endParaRPr lang="pt-BR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ea typeface="MS Mincho" panose="02020609040205080304" pitchFamily="49" charset="-128"/>
                <a:cs typeface="Times New Roman" panose="02020603050405020304" pitchFamily="18" charset="0"/>
              </a:rPr>
              <a:t>16 - Gestão de pessoas.</a:t>
            </a:r>
            <a:endParaRPr lang="pt-BR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86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2537 L -3.05556E-6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1 (Borda e Ênfase) 1"/>
          <p:cNvSpPr/>
          <p:nvPr/>
        </p:nvSpPr>
        <p:spPr bwMode="auto">
          <a:xfrm>
            <a:off x="323528" y="920750"/>
            <a:ext cx="8568952" cy="431800"/>
          </a:xfrm>
          <a:prstGeom prst="accentBorderCallout1">
            <a:avLst>
              <a:gd name="adj1" fmla="val 18750"/>
              <a:gd name="adj2" fmla="val -8333"/>
              <a:gd name="adj3" fmla="val 103018"/>
              <a:gd name="adj4" fmla="val -50455"/>
            </a:avLst>
          </a:prstGeom>
          <a:solidFill>
            <a:srgbClr val="00B0F0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hangingPunct="1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74" name="Rectangle 3"/>
          <p:cNvSpPr>
            <a:spLocks/>
          </p:cNvSpPr>
          <p:nvPr/>
        </p:nvSpPr>
        <p:spPr bwMode="auto">
          <a:xfrm>
            <a:off x="8828" y="920750"/>
            <a:ext cx="9036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altLang="pt-BR" sz="2200" b="1" dirty="0" smtClean="0">
                <a:solidFill>
                  <a:schemeClr val="bg1"/>
                </a:solidFill>
              </a:rPr>
              <a:t>PRÓ-GESTÃO RPPS - DIMENSÕES PARA CERTIFICAÇÃO</a:t>
            </a:r>
            <a:endParaRPr lang="pt-BR" altLang="pt-BR" sz="22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pt-BR" altLang="pt-BR" sz="2600" dirty="0" smtClean="0"/>
              <a:t>    </a:t>
            </a:r>
          </a:p>
          <a:p>
            <a:pPr algn="l"/>
            <a:endParaRPr lang="pt-BR" altLang="pt-BR" sz="2600" dirty="0" smtClean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8699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236" y="2060848"/>
            <a:ext cx="85199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III - </a:t>
            </a:r>
            <a:r>
              <a:rPr lang="pt-BR" sz="2800" b="1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EDUCAÇÃO PREVIDENCIÁRIA</a:t>
            </a:r>
            <a:endParaRPr lang="pt-BR" sz="28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1 - Plano de ação de capacitação.</a:t>
            </a:r>
            <a:endParaRPr lang="pt-BR" sz="28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2 - Ações de diálogo com os segurados e a sociedade.</a:t>
            </a:r>
            <a:endParaRPr lang="pt-BR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78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2537 L -3.05556E-6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6712"/>
            <a:ext cx="9036496" cy="50472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500" b="1" u="sng" dirty="0" smtClean="0">
                <a:solidFill>
                  <a:srgbClr val="002060"/>
                </a:solidFill>
              </a:rPr>
              <a:t>SISTEMA PREVIDENCIÁRIO BRASILEIRO</a:t>
            </a:r>
          </a:p>
        </p:txBody>
      </p:sp>
      <p:graphicFrame>
        <p:nvGraphicFramePr>
          <p:cNvPr id="121779" name="Group 1971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75384" y="1342385"/>
          <a:ext cx="8928100" cy="5208587"/>
        </p:xfrm>
        <a:graphic>
          <a:graphicData uri="http://schemas.openxmlformats.org/drawingml/2006/table">
            <a:tbl>
              <a:tblPr/>
              <a:tblGrid>
                <a:gridCol w="1869919"/>
                <a:gridCol w="2440094"/>
                <a:gridCol w="2314277"/>
                <a:gridCol w="2303810"/>
              </a:tblGrid>
              <a:tr h="641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PILARES DO SISTEMA PREVIDENCIÁRIO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04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CARACTERÍSTICAS BÁSICAS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REGIME GERAL DE PREVIDÊNCIA SOCIAL – RGPS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REGIMES PRÓPRIOS DE PREVIDÊNCIA SOCIAL – RPPS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REGIME DE PREVIDÊNCIA PRIVADA COMPLEMENTAR </a:t>
                      </a: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 RPPC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4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Segurados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Trabalhadores do setor privado e servidores públicos não vinculados a RPPS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Servidores públicos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Todos os trabalhadores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Filiação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Compulsório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Compulsório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Facultativo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Natureza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Sistema público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Sistema público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Sistema privado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29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Gestão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INSS / Receita Federal do Brasil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Entes federativos (União, Estados, Distrito Federal e Municípios)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Entidades privadas de previdência complementar (fechadas ou abertas)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9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Proteção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Benefícios limitados ao teto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Benefícios podem ou não ser limitados ao teto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Benefícios complementares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Fundamento constitucional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Artigo 201 da CF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Artigo 40 da CF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Artigo 202 da CF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6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Fundamento legal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Leis nº 8.212 e 8.213/1991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Lei nº 9.717/1998 e leis de cada ente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LC  nº 108 e 109/2001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857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1 (Borda e Ênfase) 3"/>
          <p:cNvSpPr/>
          <p:nvPr/>
        </p:nvSpPr>
        <p:spPr bwMode="auto">
          <a:xfrm>
            <a:off x="0" y="890588"/>
            <a:ext cx="9144000" cy="5850780"/>
          </a:xfrm>
          <a:prstGeom prst="accentBorderCallout1">
            <a:avLst>
              <a:gd name="adj1" fmla="val 17370"/>
              <a:gd name="adj2" fmla="val -21056"/>
              <a:gd name="adj3" fmla="val 85035"/>
              <a:gd name="adj4" fmla="val -19656"/>
            </a:avLst>
          </a:prstGeom>
          <a:solidFill>
            <a:srgbClr val="00B0F0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pt-BR" sz="5000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827584" y="1196752"/>
            <a:ext cx="7200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t-BR" sz="5000" b="1" dirty="0">
                <a:solidFill>
                  <a:srgbClr val="FFFFFF"/>
                </a:solidFill>
              </a:rPr>
              <a:t>QUADRO </a:t>
            </a:r>
            <a:r>
              <a:rPr lang="pt-BR" sz="5000" b="1" dirty="0" smtClean="0">
                <a:solidFill>
                  <a:srgbClr val="FFFFFF"/>
                </a:solidFill>
              </a:rPr>
              <a:t>RESUMO</a:t>
            </a:r>
          </a:p>
          <a:p>
            <a:pPr>
              <a:defRPr/>
            </a:pPr>
            <a:r>
              <a:rPr lang="pt-BR" sz="5000" b="1" dirty="0" smtClean="0">
                <a:solidFill>
                  <a:srgbClr val="FFFFFF"/>
                </a:solidFill>
              </a:rPr>
              <a:t>DOS </a:t>
            </a:r>
            <a:r>
              <a:rPr lang="pt-BR" sz="5000" b="1" dirty="0">
                <a:solidFill>
                  <a:srgbClr val="FFFFFF"/>
                </a:solidFill>
              </a:rPr>
              <a:t>CRITÉRIOS </a:t>
            </a:r>
            <a:r>
              <a:rPr lang="pt-BR" sz="5000" b="1" dirty="0" smtClean="0">
                <a:solidFill>
                  <a:srgbClr val="FFFFFF"/>
                </a:solidFill>
              </a:rPr>
              <a:t>DE</a:t>
            </a:r>
          </a:p>
          <a:p>
            <a:pPr>
              <a:defRPr/>
            </a:pPr>
            <a:r>
              <a:rPr lang="pt-BR" sz="5000" b="1" dirty="0" smtClean="0">
                <a:solidFill>
                  <a:srgbClr val="FFFFFF"/>
                </a:solidFill>
              </a:rPr>
              <a:t>CERTIFICAÇÃO</a:t>
            </a:r>
          </a:p>
          <a:p>
            <a:pPr>
              <a:defRPr/>
            </a:pPr>
            <a:r>
              <a:rPr lang="pt-BR" altLang="pt-BR" sz="2600" dirty="0" smtClean="0">
                <a:solidFill>
                  <a:srgbClr val="000000"/>
                </a:solidFill>
              </a:rPr>
              <a:t>    </a:t>
            </a:r>
          </a:p>
          <a:p>
            <a:pPr marL="88900" indent="0">
              <a:defRPr/>
            </a:pPr>
            <a:endParaRPr lang="pt-BR" altLang="pt-BR" sz="2400" dirty="0" smtClean="0">
              <a:solidFill>
                <a:srgbClr val="000000"/>
              </a:solidFill>
            </a:endParaRPr>
          </a:p>
        </p:txBody>
      </p:sp>
      <p:pic>
        <p:nvPicPr>
          <p:cNvPr id="922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842493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798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780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4" y="1"/>
            <a:ext cx="913447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895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373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7813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326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583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76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4163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057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582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238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-36512" y="908720"/>
          <a:ext cx="374441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3249761698"/>
              </p:ext>
            </p:extLst>
          </p:nvPr>
        </p:nvGraphicFramePr>
        <p:xfrm>
          <a:off x="5076056" y="682407"/>
          <a:ext cx="374441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633901" y="146495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0000"/>
                </a:solidFill>
              </a:rPr>
              <a:t>FECHADA</a:t>
            </a:r>
            <a:endParaRPr lang="pt-BR" sz="1200" b="1" dirty="0">
              <a:solidFill>
                <a:srgbClr val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633901" y="321372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0000"/>
                </a:solidFill>
              </a:rPr>
              <a:t>ABERTA</a:t>
            </a:r>
            <a:endParaRPr lang="pt-BR" sz="1200" b="1" dirty="0">
              <a:solidFill>
                <a:srgbClr val="0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956376" y="3490719"/>
            <a:ext cx="1080120" cy="2603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123315747"/>
              </p:ext>
            </p:extLst>
          </p:nvPr>
        </p:nvGraphicFramePr>
        <p:xfrm>
          <a:off x="2914536" y="3213720"/>
          <a:ext cx="331236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xmlns="" val="86579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9563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676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928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307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/>
          </p:cNvSpPr>
          <p:nvPr/>
        </p:nvSpPr>
        <p:spPr bwMode="auto">
          <a:xfrm>
            <a:off x="107950" y="962025"/>
            <a:ext cx="9036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altLang="pt-BR" b="1" dirty="0" smtClean="0">
                <a:solidFill>
                  <a:schemeClr val="bg1"/>
                </a:solidFill>
              </a:rPr>
              <a:t>       </a:t>
            </a:r>
            <a:r>
              <a:rPr lang="pt-BR" altLang="pt-BR" sz="1950" b="1" dirty="0" smtClean="0">
                <a:solidFill>
                  <a:schemeClr val="bg1"/>
                </a:solidFill>
              </a:rPr>
              <a:t>PRÓ-GESTÃO RPPS - CERTIFICAÇÃO INSTITUCIONAL</a:t>
            </a:r>
            <a:endParaRPr lang="pt-BR" altLang="pt-BR" sz="1950" dirty="0" smtClean="0"/>
          </a:p>
          <a:p>
            <a:pPr marL="88900" indent="0" algn="just">
              <a:defRPr/>
            </a:pPr>
            <a:endParaRPr lang="pt-BR" altLang="pt-BR" sz="1600" dirty="0" smtClean="0"/>
          </a:p>
          <a:p>
            <a:pPr marL="88900" indent="0" algn="just">
              <a:defRPr/>
            </a:pPr>
            <a:endParaRPr lang="pt-BR" altLang="pt-BR" sz="600" b="1" dirty="0" smtClean="0"/>
          </a:p>
          <a:p>
            <a:pPr marL="4318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50" dirty="0" smtClean="0"/>
              <a:t>A </a:t>
            </a:r>
            <a:r>
              <a:rPr lang="pt-BR" altLang="pt-BR" sz="2450" dirty="0"/>
              <a:t>Certificação Institucional será </a:t>
            </a:r>
            <a:r>
              <a:rPr lang="pt-BR" altLang="pt-BR" sz="2450" u="sng" dirty="0"/>
              <a:t>um dos requisitos obrigatórios</a:t>
            </a:r>
            <a:r>
              <a:rPr lang="pt-BR" altLang="pt-BR" sz="2450" dirty="0"/>
              <a:t> para obter conceito de Investidor </a:t>
            </a:r>
            <a:r>
              <a:rPr lang="pt-BR" altLang="pt-BR" sz="2450" dirty="0" smtClean="0"/>
              <a:t>Qualificado ou Investidor Profissional.</a:t>
            </a:r>
          </a:p>
          <a:p>
            <a:pPr marL="4318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50" dirty="0" smtClean="0"/>
              <a:t>A Portaria MPS nº 300/2015 inseriu na Portaria MPS nº 519/2011 os art. 6º-A e 6º-B, regulamentando o art</a:t>
            </a:r>
            <a:r>
              <a:rPr lang="pt-BR" altLang="pt-BR" sz="2450" dirty="0"/>
              <a:t>. 9º-C da Instrução CVM nº 539/2013, alterada pela Instrução CVM nº </a:t>
            </a:r>
            <a:r>
              <a:rPr lang="pt-BR" altLang="pt-BR" sz="2450" dirty="0" smtClean="0"/>
              <a:t>554/2014.</a:t>
            </a:r>
          </a:p>
          <a:p>
            <a:pPr marL="4318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50" dirty="0" smtClean="0"/>
              <a:t>Embora a nova Portaria esteja em vigor, a Instrução CVM nº 564/2015 prorrogou o prazo para aplicação da </a:t>
            </a:r>
            <a:r>
              <a:rPr lang="pt-BR" altLang="pt-BR" sz="2450" b="1" i="1" dirty="0" err="1" smtClean="0"/>
              <a:t>suitability</a:t>
            </a:r>
            <a:r>
              <a:rPr lang="pt-BR" altLang="pt-BR" sz="2450" dirty="0" smtClean="0"/>
              <a:t> (</a:t>
            </a:r>
            <a:r>
              <a:rPr lang="pt-BR" sz="2450" dirty="0" smtClean="0"/>
              <a:t>dever </a:t>
            </a:r>
            <a:r>
              <a:rPr lang="pt-BR" sz="2450" dirty="0"/>
              <a:t>de verificação da adequação dos produtos e serviços ao perfil do </a:t>
            </a:r>
            <a:r>
              <a:rPr lang="pt-BR" sz="2450" dirty="0" smtClean="0"/>
              <a:t>cliente), mantendo-se as regras anteriores até 30/09/2015.</a:t>
            </a:r>
            <a:endParaRPr lang="pt-BR" altLang="pt-BR" sz="2450" dirty="0" smtClean="0"/>
          </a:p>
          <a:p>
            <a:pPr marL="4318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50" dirty="0" smtClean="0"/>
              <a:t>O RPPS que não se enquadrar no conceito de Investidor Qualificado a partir de 1º/10/2015 poderá manter os investimentos que possua na sua carteira e efetuar novas alocações nesses investimentos.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699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  <p:sp>
        <p:nvSpPr>
          <p:cNvPr id="5" name="Texto Explicativo 1 (Borda e Ênfase) 4"/>
          <p:cNvSpPr/>
          <p:nvPr/>
        </p:nvSpPr>
        <p:spPr bwMode="auto">
          <a:xfrm>
            <a:off x="323528" y="920750"/>
            <a:ext cx="8568952" cy="431800"/>
          </a:xfrm>
          <a:prstGeom prst="accentBorderCallout1">
            <a:avLst>
              <a:gd name="adj1" fmla="val 18750"/>
              <a:gd name="adj2" fmla="val -8333"/>
              <a:gd name="adj3" fmla="val 103018"/>
              <a:gd name="adj4" fmla="val -50455"/>
            </a:avLst>
          </a:prstGeom>
          <a:solidFill>
            <a:srgbClr val="00B0F0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PORTARIA MPS Nº 300/2015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11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2537 L -3.05556E-6 -0.00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/>
          </p:cNvSpPr>
          <p:nvPr/>
        </p:nvSpPr>
        <p:spPr bwMode="auto">
          <a:xfrm>
            <a:off x="107950" y="962025"/>
            <a:ext cx="9036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altLang="pt-BR" b="1" dirty="0" smtClean="0">
                <a:solidFill>
                  <a:schemeClr val="bg1"/>
                </a:solidFill>
              </a:rPr>
              <a:t>       </a:t>
            </a:r>
            <a:r>
              <a:rPr lang="pt-BR" altLang="pt-BR" sz="1950" b="1" dirty="0" smtClean="0">
                <a:solidFill>
                  <a:schemeClr val="bg1"/>
                </a:solidFill>
              </a:rPr>
              <a:t>PRÓ-GESTÃO RPPS - CERTIFICAÇÃO INSTITUCIONAL</a:t>
            </a:r>
            <a:endParaRPr lang="pt-BR" altLang="pt-BR" sz="1950" dirty="0" smtClean="0"/>
          </a:p>
          <a:p>
            <a:pPr marL="88900" indent="0" algn="just">
              <a:defRPr/>
            </a:pPr>
            <a:endParaRPr lang="pt-BR" altLang="pt-BR" sz="1600" dirty="0" smtClean="0"/>
          </a:p>
          <a:p>
            <a:pPr marL="431800" algn="just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100" b="1" u="sng" dirty="0" smtClean="0"/>
              <a:t>Investidor Qualificado - Requisitos</a:t>
            </a:r>
            <a:r>
              <a:rPr lang="pt-BR" altLang="pt-BR" sz="2100" b="1" dirty="0" smtClean="0"/>
              <a:t>: (3)</a:t>
            </a:r>
          </a:p>
          <a:p>
            <a:pPr marL="432000" indent="216000" algn="just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100" dirty="0" smtClean="0"/>
              <a:t>Possuir CRP vigente, pelo cumprimento dos requisitos estabelecidos na Lei nº 9.717/1998.</a:t>
            </a:r>
          </a:p>
          <a:p>
            <a:pPr marL="432000" indent="216000" algn="just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100" dirty="0" smtClean="0"/>
              <a:t>Recursos aplicados informados no DAIR em montante igual ou superior a R$ 40 milhões. (1)</a:t>
            </a:r>
          </a:p>
          <a:p>
            <a:pPr marL="432000" indent="216000" algn="just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100" dirty="0" smtClean="0"/>
              <a:t>Efetivo funcionamento do Comitê de Investimentos.</a:t>
            </a:r>
          </a:p>
          <a:p>
            <a:pPr marL="432000" indent="216000" algn="just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100" b="1" dirty="0" smtClean="0">
                <a:solidFill>
                  <a:srgbClr val="FF0000"/>
                </a:solidFill>
              </a:rPr>
              <a:t>Adesão ao Pró-Gestão RPPS e obtenção da certificação institucional, pelo menos no Nível I. (2)</a:t>
            </a:r>
          </a:p>
          <a:p>
            <a:pPr marL="431800" algn="just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100" b="1" u="sng" dirty="0" smtClean="0"/>
              <a:t>Observações</a:t>
            </a:r>
            <a:r>
              <a:rPr lang="pt-BR" altLang="pt-BR" sz="2100" b="1" dirty="0" smtClean="0"/>
              <a:t>:</a:t>
            </a:r>
            <a:endParaRPr lang="pt-BR" altLang="pt-BR" sz="2100" dirty="0" smtClean="0"/>
          </a:p>
          <a:p>
            <a:pPr marL="468000" indent="0" algn="just">
              <a:spcBef>
                <a:spcPts val="600"/>
              </a:spcBef>
              <a:spcAft>
                <a:spcPts val="100"/>
              </a:spcAft>
              <a:defRPr/>
            </a:pPr>
            <a:r>
              <a:rPr lang="pt-BR" altLang="pt-BR" sz="2100" dirty="0" smtClean="0"/>
              <a:t>(1) Cerca de 350 RPPS atingem esse limite mínimo, possuindo 90% dos recursos totais dos RPPS.</a:t>
            </a:r>
          </a:p>
          <a:p>
            <a:pPr marL="468000" indent="0" algn="just">
              <a:spcBef>
                <a:spcPts val="600"/>
              </a:spcBef>
              <a:spcAft>
                <a:spcPts val="100"/>
              </a:spcAft>
              <a:defRPr/>
            </a:pPr>
            <a:r>
              <a:rPr lang="pt-BR" altLang="pt-BR" sz="2100" dirty="0" smtClean="0"/>
              <a:t>(2) O requisito da certificação institucional será verificado a partir de 1º de janeiro de 2017, quando o volume de recursos será reduzido para R$ 10 milhões (cerca de 900 RPPS, com 98% dos recursos).</a:t>
            </a:r>
          </a:p>
          <a:p>
            <a:pPr marL="468000" indent="0" algn="just">
              <a:spcBef>
                <a:spcPts val="600"/>
              </a:spcBef>
              <a:spcAft>
                <a:spcPts val="100"/>
              </a:spcAft>
              <a:defRPr/>
            </a:pPr>
            <a:r>
              <a:rPr lang="pt-BR" altLang="pt-BR" sz="2100" dirty="0" smtClean="0"/>
              <a:t>(3) Possibilidade de suspensão do conceito de investidor (art. 6º-C).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699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dirty="0"/>
              <a:t>       </a:t>
            </a:r>
          </a:p>
        </p:txBody>
      </p:sp>
      <p:sp>
        <p:nvSpPr>
          <p:cNvPr id="5" name="Texto Explicativo 1 (Borda e Ênfase) 4"/>
          <p:cNvSpPr/>
          <p:nvPr/>
        </p:nvSpPr>
        <p:spPr bwMode="auto">
          <a:xfrm>
            <a:off x="323528" y="920750"/>
            <a:ext cx="8568952" cy="431800"/>
          </a:xfrm>
          <a:prstGeom prst="accentBorderCallout1">
            <a:avLst>
              <a:gd name="adj1" fmla="val 18750"/>
              <a:gd name="adj2" fmla="val -8333"/>
              <a:gd name="adj3" fmla="val 103018"/>
              <a:gd name="adj4" fmla="val -50455"/>
            </a:avLst>
          </a:prstGeom>
          <a:solidFill>
            <a:srgbClr val="00B0F0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pt-BR" sz="2400" b="1" dirty="0">
                <a:solidFill>
                  <a:schemeClr val="tx1"/>
                </a:solidFill>
              </a:rPr>
              <a:t>PORTARIA MPS Nº 300/2015</a:t>
            </a:r>
          </a:p>
        </p:txBody>
      </p:sp>
    </p:spTree>
    <p:extLst>
      <p:ext uri="{BB962C8B-B14F-4D97-AF65-F5344CB8AC3E}">
        <p14:creationId xmlns:p14="http://schemas.microsoft.com/office/powerpoint/2010/main" xmlns="" val="199721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2537 L -3.05556E-6 -0.00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/>
          </p:cNvSpPr>
          <p:nvPr/>
        </p:nvSpPr>
        <p:spPr bwMode="auto">
          <a:xfrm>
            <a:off x="107950" y="962025"/>
            <a:ext cx="9036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altLang="pt-BR" b="1" dirty="0" smtClean="0">
                <a:solidFill>
                  <a:schemeClr val="bg1"/>
                </a:solidFill>
              </a:rPr>
              <a:t>       </a:t>
            </a:r>
            <a:r>
              <a:rPr lang="pt-BR" altLang="pt-BR" sz="1950" b="1" dirty="0" smtClean="0">
                <a:solidFill>
                  <a:schemeClr val="bg1"/>
                </a:solidFill>
              </a:rPr>
              <a:t>PRÓ-GESTÃO RPPS - CERTIFICAÇÃO INSTITUCIONAL</a:t>
            </a:r>
            <a:endParaRPr lang="pt-BR" altLang="pt-BR" sz="1950" dirty="0" smtClean="0"/>
          </a:p>
          <a:p>
            <a:pPr marL="88900" indent="0" algn="just">
              <a:defRPr/>
            </a:pPr>
            <a:endParaRPr lang="pt-BR" altLang="pt-BR" sz="1600" dirty="0" smtClean="0"/>
          </a:p>
          <a:p>
            <a:pPr marL="43180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100" b="1" u="sng" dirty="0" smtClean="0"/>
              <a:t>Investidor Profissional - Requisitos</a:t>
            </a:r>
            <a:r>
              <a:rPr lang="pt-BR" altLang="pt-BR" sz="2100" b="1" dirty="0" smtClean="0"/>
              <a:t>: (3)</a:t>
            </a:r>
          </a:p>
          <a:p>
            <a:pPr marL="432000" indent="21600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100" dirty="0" smtClean="0"/>
              <a:t>Possuir CRP vigente, pelo cumprimento dos requisitos estabelecidos na Lei nº 9.717/1998.</a:t>
            </a:r>
          </a:p>
          <a:p>
            <a:pPr marL="432000" indent="21600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100" dirty="0" smtClean="0"/>
              <a:t>Recursos aplicados informados no DAIR em montante igual ou superior a R$ 1 bilhão. (1)</a:t>
            </a:r>
          </a:p>
          <a:p>
            <a:pPr marL="432000" indent="21600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100" dirty="0" smtClean="0"/>
              <a:t>Efetivo funcionamento do Comitê de Investimentos.</a:t>
            </a:r>
          </a:p>
          <a:p>
            <a:pPr marL="432000" indent="21600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100" b="1" dirty="0" smtClean="0">
                <a:solidFill>
                  <a:srgbClr val="FF0000"/>
                </a:solidFill>
              </a:rPr>
              <a:t>Adesão ao Pró-Gestão RPPS e obtenção da certificação institucional no Nível IV. (2)</a:t>
            </a:r>
          </a:p>
          <a:p>
            <a:pPr marL="431800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100" b="1" u="sng" dirty="0"/>
              <a:t>Observações</a:t>
            </a:r>
            <a:r>
              <a:rPr lang="pt-BR" altLang="pt-BR" sz="2100" b="1" dirty="0"/>
              <a:t>:</a:t>
            </a:r>
            <a:endParaRPr lang="pt-BR" altLang="pt-BR" sz="2100" dirty="0"/>
          </a:p>
          <a:p>
            <a:pPr marL="468000" indent="0" algn="just">
              <a:spcBef>
                <a:spcPts val="600"/>
              </a:spcBef>
              <a:spcAft>
                <a:spcPts val="300"/>
              </a:spcAft>
              <a:defRPr/>
            </a:pPr>
            <a:r>
              <a:rPr lang="pt-BR" altLang="pt-BR" sz="2100" dirty="0"/>
              <a:t>(1) </a:t>
            </a:r>
            <a:r>
              <a:rPr lang="pt-BR" altLang="pt-BR" sz="2100" dirty="0" smtClean="0"/>
              <a:t>18 </a:t>
            </a:r>
            <a:r>
              <a:rPr lang="pt-BR" altLang="pt-BR" sz="2100" dirty="0"/>
              <a:t>RPPS atingem esse limite mínimo, possuindo </a:t>
            </a:r>
            <a:r>
              <a:rPr lang="pt-BR" altLang="pt-BR" sz="2100" dirty="0" smtClean="0"/>
              <a:t>60</a:t>
            </a:r>
            <a:r>
              <a:rPr lang="pt-BR" altLang="pt-BR" sz="2100" dirty="0"/>
              <a:t>% dos recursos totais dos RPPS.</a:t>
            </a:r>
          </a:p>
          <a:p>
            <a:pPr marL="468000" indent="0" algn="just">
              <a:spcBef>
                <a:spcPts val="600"/>
              </a:spcBef>
              <a:spcAft>
                <a:spcPts val="300"/>
              </a:spcAft>
              <a:defRPr/>
            </a:pPr>
            <a:r>
              <a:rPr lang="pt-BR" altLang="pt-BR" sz="2100" dirty="0"/>
              <a:t>(2) O requisito da certificação institucional </a:t>
            </a:r>
            <a:r>
              <a:rPr lang="pt-BR" altLang="pt-BR" sz="2100" b="1" u="sng" dirty="0"/>
              <a:t>será </a:t>
            </a:r>
            <a:r>
              <a:rPr lang="pt-BR" altLang="pt-BR" sz="2100" b="1" u="sng" dirty="0" smtClean="0"/>
              <a:t>exigido de imediato</a:t>
            </a:r>
            <a:r>
              <a:rPr lang="pt-BR" altLang="pt-BR" sz="2100" dirty="0" smtClean="0"/>
              <a:t> e não haverá redução do limite mínimo de recursos.</a:t>
            </a:r>
          </a:p>
          <a:p>
            <a:pPr marL="468000" indent="0" algn="just">
              <a:spcBef>
                <a:spcPts val="600"/>
              </a:spcBef>
              <a:spcAft>
                <a:spcPts val="300"/>
              </a:spcAft>
              <a:defRPr/>
            </a:pPr>
            <a:r>
              <a:rPr lang="pt-BR" altLang="pt-BR" sz="2100" dirty="0" smtClean="0"/>
              <a:t>(3) Possibilidade de suspensão do conceito de investidor (art. 6º-C).</a:t>
            </a:r>
            <a:endParaRPr lang="pt-BR" altLang="pt-BR" sz="2100" dirty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699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  <p:sp>
        <p:nvSpPr>
          <p:cNvPr id="5" name="Texto Explicativo 1 (Borda e Ênfase) 4"/>
          <p:cNvSpPr/>
          <p:nvPr/>
        </p:nvSpPr>
        <p:spPr bwMode="auto">
          <a:xfrm>
            <a:off x="323528" y="920750"/>
            <a:ext cx="8568952" cy="431800"/>
          </a:xfrm>
          <a:prstGeom prst="accentBorderCallout1">
            <a:avLst>
              <a:gd name="adj1" fmla="val 18750"/>
              <a:gd name="adj2" fmla="val -8333"/>
              <a:gd name="adj3" fmla="val 103018"/>
              <a:gd name="adj4" fmla="val -50455"/>
            </a:avLst>
          </a:prstGeom>
          <a:solidFill>
            <a:srgbClr val="00B0F0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pt-BR" sz="2400" b="1" dirty="0">
                <a:solidFill>
                  <a:schemeClr val="tx1"/>
                </a:solidFill>
              </a:rPr>
              <a:t>PORTARIA MPS Nº 300/2015</a:t>
            </a:r>
          </a:p>
        </p:txBody>
      </p:sp>
    </p:spTree>
    <p:extLst>
      <p:ext uri="{BB962C8B-B14F-4D97-AF65-F5344CB8AC3E}">
        <p14:creationId xmlns:p14="http://schemas.microsoft.com/office/powerpoint/2010/main" xmlns="" val="38532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2537 L -3.05556E-6 -0.00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/>
          </p:cNvSpPr>
          <p:nvPr/>
        </p:nvSpPr>
        <p:spPr bwMode="auto">
          <a:xfrm>
            <a:off x="107950" y="962025"/>
            <a:ext cx="9036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altLang="pt-BR" b="1" dirty="0" smtClean="0">
                <a:solidFill>
                  <a:schemeClr val="bg1"/>
                </a:solidFill>
              </a:rPr>
              <a:t>       </a:t>
            </a:r>
            <a:r>
              <a:rPr lang="pt-BR" altLang="pt-BR" sz="1950" b="1" dirty="0" smtClean="0">
                <a:solidFill>
                  <a:schemeClr val="bg1"/>
                </a:solidFill>
              </a:rPr>
              <a:t>PRÓ-GESTÃO RPPS - CERTIFICAÇÃO INSTITUCIONAL</a:t>
            </a:r>
            <a:endParaRPr lang="pt-BR" altLang="pt-BR" sz="1950" dirty="0" smtClean="0"/>
          </a:p>
          <a:p>
            <a:pPr marL="88900" indent="0" algn="just">
              <a:defRPr/>
            </a:pPr>
            <a:endParaRPr lang="pt-BR" altLang="pt-BR" sz="1600" dirty="0" smtClean="0"/>
          </a:p>
          <a:p>
            <a:pPr marL="4318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b="1" u="sng" dirty="0" smtClean="0"/>
              <a:t>Processo de Credenciamento</a:t>
            </a:r>
            <a:r>
              <a:rPr lang="pt-BR" altLang="pt-BR" sz="2400" b="1" dirty="0" smtClean="0"/>
              <a:t>: (art. 6º-E)</a:t>
            </a:r>
          </a:p>
          <a:p>
            <a:pPr marL="432000" indent="2160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dirty="0" smtClean="0"/>
              <a:t>Padronização:</a:t>
            </a:r>
          </a:p>
          <a:p>
            <a:pPr marL="720000" indent="0" algn="just">
              <a:spcAft>
                <a:spcPts val="600"/>
              </a:spcAft>
              <a:defRPr/>
            </a:pPr>
            <a:r>
              <a:rPr lang="pt-BR" altLang="pt-BR" sz="2400" dirty="0" smtClean="0">
                <a:sym typeface="Wingdings" panose="05000000000000000000" pitchFamily="2" charset="2"/>
              </a:rPr>
              <a:t> Termo de Análise de Credenciamento.</a:t>
            </a:r>
          </a:p>
          <a:p>
            <a:pPr marL="720000" indent="0" algn="just">
              <a:spcAft>
                <a:spcPts val="600"/>
              </a:spcAft>
              <a:defRPr/>
            </a:pPr>
            <a:r>
              <a:rPr lang="pt-BR" altLang="pt-BR" sz="2400" dirty="0" smtClean="0">
                <a:sym typeface="Wingdings" panose="05000000000000000000" pitchFamily="2" charset="2"/>
              </a:rPr>
              <a:t> Atestado de Credenciamento</a:t>
            </a:r>
            <a:r>
              <a:rPr lang="pt-BR" altLang="pt-BR" sz="2400" dirty="0" smtClean="0"/>
              <a:t>.</a:t>
            </a:r>
          </a:p>
          <a:p>
            <a:pPr marL="432000" indent="2160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dirty="0" smtClean="0"/>
              <a:t>Racionalização:</a:t>
            </a:r>
          </a:p>
          <a:p>
            <a:pPr marL="720000" indent="0" algn="just">
              <a:spcAft>
                <a:spcPts val="600"/>
              </a:spcAft>
              <a:defRPr/>
            </a:pPr>
            <a:r>
              <a:rPr lang="pt-BR" altLang="pt-BR" sz="2400" dirty="0" smtClean="0">
                <a:sym typeface="Wingdings" panose="05000000000000000000" pitchFamily="2" charset="2"/>
              </a:rPr>
              <a:t>Documentos podem ser armazenados apenas em meio digital, desde que disponibilizados pela instituição credenciada na Internet e mantidos pelo RPPS à disposição para apresentação aos órgãos de controle e fiscalização.</a:t>
            </a:r>
            <a:endParaRPr lang="pt-BR" altLang="pt-BR" sz="2400" dirty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699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  <p:sp>
        <p:nvSpPr>
          <p:cNvPr id="5" name="Texto Explicativo 1 (Borda e Ênfase) 4"/>
          <p:cNvSpPr/>
          <p:nvPr/>
        </p:nvSpPr>
        <p:spPr bwMode="auto">
          <a:xfrm>
            <a:off x="323528" y="920750"/>
            <a:ext cx="8568952" cy="431800"/>
          </a:xfrm>
          <a:prstGeom prst="accentBorderCallout1">
            <a:avLst>
              <a:gd name="adj1" fmla="val 18750"/>
              <a:gd name="adj2" fmla="val -8333"/>
              <a:gd name="adj3" fmla="val 103018"/>
              <a:gd name="adj4" fmla="val -50455"/>
            </a:avLst>
          </a:prstGeom>
          <a:solidFill>
            <a:srgbClr val="00B0F0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pt-BR" sz="2400" b="1" dirty="0">
                <a:solidFill>
                  <a:schemeClr val="tx1"/>
                </a:solidFill>
              </a:rPr>
              <a:t>PORTARIA MPS Nº 300/2015</a:t>
            </a:r>
          </a:p>
        </p:txBody>
      </p:sp>
    </p:spTree>
    <p:extLst>
      <p:ext uri="{BB962C8B-B14F-4D97-AF65-F5344CB8AC3E}">
        <p14:creationId xmlns:p14="http://schemas.microsoft.com/office/powerpoint/2010/main" xmlns="" val="12222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2537 L -3.05556E-6 -0.00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340769"/>
            <a:ext cx="9062112" cy="4680520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4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Calibri" pitchFamily="34" charset="0"/>
              </a:rPr>
              <a:t>6 - ALTERAÇÕES NAS REGRAS DE CONCESSÃO DO BENEFÍCIO DE PENSÃO POR MORTE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pt-BR" sz="4400" b="1" dirty="0" smtClean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Calibri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altLang="pt-BR" sz="4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Lei </a:t>
            </a:r>
            <a:r>
              <a:rPr lang="pt-BR" altLang="pt-BR" sz="4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nº </a:t>
            </a:r>
            <a:r>
              <a:rPr lang="pt-BR" altLang="pt-BR" sz="4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13.135/2015</a:t>
            </a:r>
            <a:r>
              <a:rPr lang="pt-BR" altLang="pt-BR" sz="4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/>
            </a:r>
            <a:br>
              <a:rPr lang="pt-BR" altLang="pt-BR" sz="4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</a:br>
            <a:r>
              <a:rPr lang="pt-BR" altLang="pt-BR" sz="4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(conversão </a:t>
            </a:r>
            <a:r>
              <a:rPr lang="pt-BR" altLang="pt-BR" sz="4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da MP </a:t>
            </a:r>
            <a:r>
              <a:rPr lang="pt-BR" altLang="pt-BR" sz="4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664/2014)</a:t>
            </a:r>
            <a:endParaRPr lang="pt-BR" sz="4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35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 idx="4294967295"/>
          </p:nvPr>
        </p:nvSpPr>
        <p:spPr>
          <a:xfrm>
            <a:off x="457200" y="908050"/>
            <a:ext cx="8229600" cy="1080790"/>
          </a:xfrm>
          <a:prstGeom prst="rect">
            <a:avLst/>
          </a:prstGeom>
        </p:spPr>
        <p:txBody>
          <a:bodyPr/>
          <a:lstStyle/>
          <a:p>
            <a:r>
              <a:rPr lang="pt-BR" altLang="pt-BR" b="1" baseline="0" dirty="0" smtClean="0"/>
              <a:t> </a:t>
            </a:r>
            <a:r>
              <a:rPr lang="pt-BR" altLang="pt-BR" b="1" u="sng" kern="1200" dirty="0">
                <a:solidFill>
                  <a:srgbClr val="002060"/>
                </a:solidFill>
                <a:ea typeface="+mn-ea"/>
                <a:cs typeface="+mn-cs"/>
              </a:rPr>
              <a:t>OBJETIVOS DAS MUDANÇAS</a:t>
            </a:r>
            <a:r>
              <a:rPr lang="pt-BR" altLang="pt-BR" sz="4000" b="1" dirty="0" smtClean="0">
                <a:solidFill>
                  <a:schemeClr val="tx1"/>
                </a:solidFill>
                <a:cs typeface="Calibri" pitchFamily="34" charset="0"/>
              </a:rPr>
              <a:t/>
            </a:r>
            <a:br>
              <a:rPr lang="pt-BR" altLang="pt-BR" sz="4000" b="1" dirty="0" smtClean="0">
                <a:solidFill>
                  <a:schemeClr val="tx1"/>
                </a:solidFill>
                <a:cs typeface="Calibri" pitchFamily="34" charset="0"/>
              </a:rPr>
            </a:br>
            <a:endParaRPr lang="pt-BR" altLang="pt-BR" sz="4000" b="1" dirty="0" smtClean="0">
              <a:solidFill>
                <a:schemeClr val="tx1"/>
              </a:solidFill>
            </a:endParaRP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87524" y="2132856"/>
            <a:ext cx="8568952" cy="3816424"/>
          </a:xfrm>
          <a:prstGeom prst="rect">
            <a:avLst/>
          </a:prstGeom>
        </p:spPr>
        <p:txBody>
          <a:bodyPr/>
          <a:lstStyle/>
          <a:p>
            <a:pPr marL="0" indent="0" algn="just">
              <a:buFontTx/>
              <a:buNone/>
            </a:pPr>
            <a:r>
              <a:rPr lang="pt-BR" altLang="pt-BR" sz="3600" dirty="0" smtClean="0">
                <a:latin typeface="+mj-lt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pt-BR" altLang="pt-BR" sz="3600" dirty="0" smtClean="0">
                <a:latin typeface="+mj-lt"/>
                <a:cs typeface="Calibri" pitchFamily="34" charset="0"/>
              </a:rPr>
              <a:t>Aperfeiçoar as regras de concessão do benefício de pensão por morte.</a:t>
            </a:r>
          </a:p>
          <a:p>
            <a:pPr marL="0" indent="0" algn="just">
              <a:buFontTx/>
              <a:buNone/>
            </a:pPr>
            <a:r>
              <a:rPr lang="pt-BR" altLang="pt-BR" sz="3600" dirty="0" smtClean="0">
                <a:latin typeface="+mj-lt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pt-BR" altLang="pt-BR" sz="3600" dirty="0" smtClean="0">
                <a:latin typeface="+mj-lt"/>
                <a:cs typeface="Calibri" pitchFamily="34" charset="0"/>
              </a:rPr>
              <a:t>Adequar tais regras aos padrões internacionais.</a:t>
            </a:r>
          </a:p>
          <a:p>
            <a:pPr marL="0" indent="0" algn="just">
              <a:buFontTx/>
              <a:buNone/>
            </a:pPr>
            <a:r>
              <a:rPr lang="pt-BR" altLang="pt-BR" sz="3600" dirty="0" smtClean="0">
                <a:latin typeface="+mj-lt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pt-BR" altLang="pt-BR" sz="3600" dirty="0" smtClean="0">
                <a:latin typeface="+mj-lt"/>
                <a:cs typeface="Calibri" pitchFamily="34" charset="0"/>
              </a:rPr>
              <a:t>Eliminar distorções que resultam em ônus excessivo para a sociedade.</a:t>
            </a:r>
          </a:p>
        </p:txBody>
      </p:sp>
    </p:spTree>
    <p:extLst>
      <p:ext uri="{BB962C8B-B14F-4D97-AF65-F5344CB8AC3E}">
        <p14:creationId xmlns:p14="http://schemas.microsoft.com/office/powerpoint/2010/main" xmlns="" val="114786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pt-BR" altLang="pt-BR" b="1" dirty="0" smtClean="0"/>
              <a:t>DISTORÇÕES NA CONCESSÃO DA PENSÃO POR MORTE</a:t>
            </a:r>
          </a:p>
          <a:p>
            <a:pPr marL="0" indent="0" algn="ctr">
              <a:buFontTx/>
              <a:buNone/>
            </a:pPr>
            <a:endParaRPr lang="pt-BR" altLang="pt-BR" b="1" dirty="0" smtClean="0"/>
          </a:p>
          <a:p>
            <a:pPr marL="0" indent="0">
              <a:buFontTx/>
              <a:buNone/>
            </a:pPr>
            <a:r>
              <a:rPr lang="pt-BR" altLang="pt-BR" b="1" dirty="0" smtClean="0">
                <a:solidFill>
                  <a:srgbClr val="FF0000"/>
                </a:solidFill>
              </a:rPr>
              <a:t>Exemplos reais no RGPS</a:t>
            </a:r>
          </a:p>
          <a:p>
            <a:pPr marL="0" indent="0" algn="ctr">
              <a:buFontTx/>
              <a:buNone/>
            </a:pPr>
            <a:r>
              <a:rPr lang="pt-BR" altLang="pt-BR" b="1" dirty="0" smtClean="0"/>
              <a:t>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8" b="30257"/>
          <a:stretch>
            <a:fillRect/>
          </a:stretch>
        </p:blipFill>
        <p:spPr bwMode="auto">
          <a:xfrm>
            <a:off x="6156325" y="2997200"/>
            <a:ext cx="27289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893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81888" y="1052736"/>
            <a:ext cx="9062112" cy="5471219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1800" b="1" i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i="1" dirty="0" smtClean="0">
              <a:solidFill>
                <a:srgbClr val="0033CC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48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Calibri" pitchFamily="34" charset="0"/>
              </a:rPr>
              <a:t>2</a:t>
            </a:r>
            <a:r>
              <a:rPr lang="pt-BR" sz="4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Calibri" pitchFamily="34" charset="0"/>
              </a:rPr>
              <a:t> - EVOLUÇÃO HISTÓRICA DOS RPPS</a:t>
            </a:r>
            <a:endParaRPr lang="pt-BR" sz="48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56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b="1" smtClean="0"/>
              <a:t>Caso 1</a:t>
            </a:r>
          </a:p>
          <a:p>
            <a:pPr marL="0" indent="0" algn="just">
              <a:buFontTx/>
              <a:buNone/>
            </a:pPr>
            <a:endParaRPr lang="pt-BR" altLang="pt-BR" sz="2800" smtClean="0"/>
          </a:p>
          <a:p>
            <a:pPr marL="0" indent="0" algn="just">
              <a:buFontTx/>
              <a:buNone/>
            </a:pPr>
            <a:r>
              <a:rPr lang="pt-BR" altLang="pt-BR" sz="2800" smtClean="0"/>
              <a:t>Homem nascido em 1920 que se aposentou em 1969.</a:t>
            </a:r>
          </a:p>
          <a:p>
            <a:pPr marL="0" indent="0" algn="just">
              <a:buFontTx/>
              <a:buNone/>
            </a:pPr>
            <a:r>
              <a:rPr lang="pt-BR" altLang="pt-BR" sz="2800" smtClean="0"/>
              <a:t>Faleceu em 2014 com 94 anos e deixou pensão para mulher de 29 anos (única dependente), que tem uma expectativa de sobrevida de 51 anos - seria cessada em 2065.</a:t>
            </a:r>
          </a:p>
          <a:p>
            <a:pPr marL="0" indent="0" algn="just">
              <a:buFontTx/>
              <a:buNone/>
            </a:pPr>
            <a:r>
              <a:rPr lang="pt-BR" altLang="pt-BR" sz="2800" smtClean="0"/>
              <a:t>Considerando aposentadoria e pensão, </a:t>
            </a:r>
            <a:r>
              <a:rPr lang="pt-BR" altLang="pt-BR" sz="2800" b="1" u="sng" smtClean="0"/>
              <a:t>o benefício deve durar cerca de 96 anos</a:t>
            </a:r>
            <a:r>
              <a:rPr lang="pt-BR" altLang="pt-BR" sz="28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1569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b="1" smtClean="0"/>
              <a:t>Caso 2</a:t>
            </a:r>
          </a:p>
          <a:p>
            <a:pPr marL="0" indent="0">
              <a:buFontTx/>
              <a:buNone/>
            </a:pPr>
            <a:endParaRPr lang="pt-BR" altLang="pt-BR" sz="2800" smtClean="0"/>
          </a:p>
          <a:p>
            <a:pPr marL="0" indent="0" algn="just">
              <a:buFontTx/>
              <a:buNone/>
            </a:pPr>
            <a:r>
              <a:rPr lang="pt-BR" altLang="pt-BR" sz="2800" smtClean="0"/>
              <a:t>Mulher nascida em 1935 que se aposentou em 1993.</a:t>
            </a:r>
          </a:p>
          <a:p>
            <a:pPr marL="0" indent="0" algn="just">
              <a:buFontTx/>
              <a:buNone/>
            </a:pPr>
            <a:r>
              <a:rPr lang="pt-BR" altLang="pt-BR" sz="2800" smtClean="0"/>
              <a:t>Faleceu em 2014 com 78 anos e deixou pensão para homem de 22 anos (único dependente), que tem uma expectativa de sobrevida de 51 anos - seria cessada em 2065.</a:t>
            </a:r>
          </a:p>
          <a:p>
            <a:pPr marL="0" indent="0" algn="just">
              <a:buFontTx/>
              <a:buNone/>
            </a:pPr>
            <a:r>
              <a:rPr lang="pt-BR" altLang="pt-BR" sz="2800" smtClean="0"/>
              <a:t>Considerando aposentadoria e pensão, </a:t>
            </a:r>
            <a:r>
              <a:rPr lang="pt-BR" altLang="pt-BR" sz="2800" b="1" u="sng" smtClean="0"/>
              <a:t>o benefício deve durar cerca de 72 anos</a:t>
            </a:r>
            <a:r>
              <a:rPr lang="pt-BR" altLang="pt-BR" sz="28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5970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b="1" dirty="0" smtClean="0"/>
              <a:t>Caso 3</a:t>
            </a:r>
          </a:p>
          <a:p>
            <a:pPr marL="0" indent="0" algn="just">
              <a:buFontTx/>
              <a:buNone/>
            </a:pPr>
            <a:r>
              <a:rPr lang="pt-BR" altLang="pt-BR" sz="2600" dirty="0" smtClean="0"/>
              <a:t>Mulher com 49 anos e sem nenhuma contribuição fez a inscrição no INSS em 2012. Em março de 2014 teve um requerimento de auxílio-doença indeferido por não ter nenhuma  contribuição.</a:t>
            </a:r>
          </a:p>
          <a:p>
            <a:pPr marL="0" indent="0" algn="just">
              <a:buFontTx/>
              <a:buNone/>
            </a:pPr>
            <a:r>
              <a:rPr lang="pt-BR" altLang="pt-BR" sz="2600" dirty="0" smtClean="0"/>
              <a:t>Na competência de maio de 2014, que deveria ter sido paga em junho, foi feita uma contribuição no </a:t>
            </a:r>
            <a:r>
              <a:rPr lang="pt-BR" altLang="en-US" sz="2600" dirty="0" smtClean="0"/>
              <a:t>“</a:t>
            </a:r>
            <a:r>
              <a:rPr lang="pt-BR" altLang="pt-BR" sz="2600" dirty="0" smtClean="0"/>
              <a:t>teto</a:t>
            </a:r>
            <a:r>
              <a:rPr lang="pt-BR" altLang="en-US" sz="2600" dirty="0" smtClean="0"/>
              <a:t>”</a:t>
            </a:r>
            <a:r>
              <a:rPr lang="pt-BR" altLang="pt-BR" sz="2600" dirty="0" smtClean="0"/>
              <a:t> do RGPS no dia 29/05/2014</a:t>
            </a:r>
            <a:r>
              <a:rPr lang="pt-BR" altLang="pt-BR" sz="2600" dirty="0" smtClean="0">
                <a:solidFill>
                  <a:srgbClr val="FF0000"/>
                </a:solidFill>
              </a:rPr>
              <a:t>*</a:t>
            </a:r>
            <a:r>
              <a:rPr lang="pt-BR" altLang="pt-BR" sz="2600" dirty="0" smtClean="0"/>
              <a:t>. </a:t>
            </a:r>
          </a:p>
          <a:p>
            <a:pPr marL="0" indent="0" algn="just">
              <a:buFontTx/>
              <a:buNone/>
            </a:pPr>
            <a:r>
              <a:rPr lang="pt-BR" altLang="pt-BR" sz="2600" dirty="0" smtClean="0"/>
              <a:t>Mulher faleceu em 1/06/2014, com 51 anos e deixou pensão vitalícia no </a:t>
            </a:r>
            <a:r>
              <a:rPr lang="pt-BR" altLang="en-US" sz="2600" dirty="0" smtClean="0"/>
              <a:t>“</a:t>
            </a:r>
            <a:r>
              <a:rPr lang="pt-BR" altLang="pt-BR" sz="2600" dirty="0" smtClean="0"/>
              <a:t>teto</a:t>
            </a:r>
            <a:r>
              <a:rPr lang="pt-BR" altLang="en-US" sz="2600" dirty="0" smtClean="0"/>
              <a:t>”</a:t>
            </a:r>
            <a:r>
              <a:rPr lang="pt-BR" altLang="pt-BR" sz="2600" dirty="0" smtClean="0"/>
              <a:t> do RGPS para o marido (R$ 4.663).</a:t>
            </a:r>
          </a:p>
          <a:p>
            <a:pPr marL="0" indent="0" algn="just">
              <a:buFontTx/>
              <a:buNone/>
            </a:pPr>
            <a:endParaRPr lang="pt-BR" altLang="pt-BR" sz="800" b="1" i="1" dirty="0" smtClean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</a:pPr>
            <a:r>
              <a:rPr lang="pt-BR" altLang="pt-BR" sz="1800" b="1" i="1" dirty="0" smtClean="0">
                <a:solidFill>
                  <a:srgbClr val="FF0000"/>
                </a:solidFill>
              </a:rPr>
              <a:t>(*)</a:t>
            </a:r>
            <a:r>
              <a:rPr lang="pt-BR" altLang="pt-BR" sz="1800" i="1" dirty="0" smtClean="0"/>
              <a:t> Em 2014 foram concedidas 365 pensões por morte nessa situação: não precedidas de aposentadoria e com uma única contribuição no valor do teto.</a:t>
            </a:r>
          </a:p>
          <a:p>
            <a:pPr marL="0" indent="0" algn="just">
              <a:buFontTx/>
              <a:buNone/>
            </a:pPr>
            <a:endParaRPr lang="pt-BR" altLang="pt-BR" sz="18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95839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 idx="4294967295"/>
          </p:nvPr>
        </p:nvSpPr>
        <p:spPr>
          <a:xfrm>
            <a:off x="457200" y="836613"/>
            <a:ext cx="8229600" cy="581025"/>
          </a:xfrm>
          <a:prstGeom prst="rect">
            <a:avLst/>
          </a:prstGeom>
        </p:spPr>
        <p:txBody>
          <a:bodyPr/>
          <a:lstStyle/>
          <a:p>
            <a:r>
              <a:rPr lang="pt-BR" altLang="pt-BR" b="1" u="sng" kern="1200" dirty="0">
                <a:solidFill>
                  <a:srgbClr val="002060"/>
                </a:solidFill>
                <a:ea typeface="+mn-ea"/>
                <a:cs typeface="+mn-cs"/>
              </a:rPr>
              <a:t>CARÊNCIA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7504" y="1772816"/>
            <a:ext cx="8856984" cy="4525963"/>
          </a:xfrm>
          <a:prstGeom prst="rect">
            <a:avLst/>
          </a:prstGeom>
        </p:spPr>
        <p:txBody>
          <a:bodyPr/>
          <a:lstStyle/>
          <a:p>
            <a:pPr marL="0" indent="0" algn="just">
              <a:buFontTx/>
              <a:buChar char="-"/>
            </a:pPr>
            <a:r>
              <a:rPr lang="pt-BR" altLang="pt-BR" sz="2400" dirty="0" smtClean="0">
                <a:latin typeface="+mj-lt"/>
                <a:cs typeface="Calibri" pitchFamily="34" charset="0"/>
              </a:rPr>
              <a:t> A </a:t>
            </a:r>
            <a:r>
              <a:rPr lang="pt-BR" altLang="pt-BR" sz="2400" b="1" dirty="0" smtClean="0">
                <a:latin typeface="+mj-lt"/>
                <a:cs typeface="Calibri" pitchFamily="34" charset="0"/>
              </a:rPr>
              <a:t>não exigência de carência </a:t>
            </a:r>
            <a:r>
              <a:rPr lang="pt-BR" altLang="pt-BR" sz="2400" dirty="0" smtClean="0">
                <a:latin typeface="+mj-lt"/>
                <a:cs typeface="Calibri" pitchFamily="34" charset="0"/>
              </a:rPr>
              <a:t>permite que seja concedida </a:t>
            </a:r>
            <a:r>
              <a:rPr lang="pt-BR" altLang="pt-BR" sz="2400" b="1" dirty="0" smtClean="0">
                <a:latin typeface="+mj-lt"/>
                <a:cs typeface="Calibri" pitchFamily="34" charset="0"/>
              </a:rPr>
              <a:t>pensão vitalícia com apenas uma contribuição</a:t>
            </a:r>
            <a:r>
              <a:rPr lang="pt-BR" altLang="pt-BR" sz="2400" dirty="0" smtClean="0">
                <a:latin typeface="+mj-lt"/>
                <a:cs typeface="Calibri" pitchFamily="34" charset="0"/>
              </a:rPr>
              <a:t>, inclusive benefício no </a:t>
            </a:r>
            <a:r>
              <a:rPr lang="pt-BR" altLang="en-US" sz="2400" dirty="0" smtClean="0">
                <a:latin typeface="+mj-lt"/>
                <a:cs typeface="Calibri" pitchFamily="34" charset="0"/>
              </a:rPr>
              <a:t>“</a:t>
            </a:r>
            <a:r>
              <a:rPr lang="pt-BR" altLang="pt-BR" sz="2400" dirty="0" smtClean="0">
                <a:latin typeface="+mj-lt"/>
                <a:cs typeface="Calibri" pitchFamily="34" charset="0"/>
              </a:rPr>
              <a:t>teto</a:t>
            </a:r>
            <a:r>
              <a:rPr lang="pt-BR" altLang="en-US" sz="2400" dirty="0" smtClean="0">
                <a:latin typeface="+mj-lt"/>
                <a:cs typeface="Calibri" pitchFamily="34" charset="0"/>
              </a:rPr>
              <a:t>”</a:t>
            </a:r>
            <a:r>
              <a:rPr lang="pt-BR" altLang="pt-BR" sz="2400" dirty="0" smtClean="0">
                <a:latin typeface="+mj-lt"/>
                <a:cs typeface="Calibri" pitchFamily="34" charset="0"/>
              </a:rPr>
              <a:t> do RGPS, enquanto </a:t>
            </a:r>
            <a:r>
              <a:rPr lang="pt-BR" altLang="pt-BR" sz="2400" b="1" dirty="0" smtClean="0">
                <a:latin typeface="+mj-lt"/>
                <a:cs typeface="Calibri" pitchFamily="34" charset="0"/>
              </a:rPr>
              <a:t>um trabalhador que contribui a vida toda pelo salário mínimo gera uma pensão no piso</a:t>
            </a:r>
            <a:r>
              <a:rPr lang="pt-BR" altLang="pt-BR" sz="2400" dirty="0" smtClean="0">
                <a:latin typeface="+mj-lt"/>
                <a:cs typeface="Calibri" pitchFamily="34" charset="0"/>
              </a:rPr>
              <a:t>.</a:t>
            </a:r>
          </a:p>
          <a:p>
            <a:pPr marL="0" indent="0" algn="just">
              <a:buNone/>
            </a:pPr>
            <a:endParaRPr lang="pt-BR" altLang="pt-BR" sz="1200" dirty="0" smtClean="0">
              <a:latin typeface="+mj-lt"/>
              <a:cs typeface="Calibri" pitchFamily="34" charset="0"/>
            </a:endParaRPr>
          </a:p>
          <a:p>
            <a:pPr marL="0" indent="0" algn="just">
              <a:buFontTx/>
              <a:buChar char="-"/>
            </a:pPr>
            <a:r>
              <a:rPr lang="pt-BR" altLang="pt-BR" sz="2400" dirty="0" smtClean="0">
                <a:latin typeface="+mj-lt"/>
                <a:cs typeface="Calibri" pitchFamily="34" charset="0"/>
              </a:rPr>
              <a:t> Considerando as concessões de 2014, </a:t>
            </a:r>
            <a:r>
              <a:rPr lang="pt-BR" altLang="pt-BR" sz="2400" b="1" dirty="0" smtClean="0">
                <a:latin typeface="+mj-lt"/>
                <a:cs typeface="Calibri" pitchFamily="34" charset="0"/>
              </a:rPr>
              <a:t>houve 6.676 pensões urbanas não precedidas de aposentadoria com menos de 2 anos de contribuição</a:t>
            </a:r>
            <a:r>
              <a:rPr lang="pt-BR" altLang="pt-BR" sz="2400" dirty="0" smtClean="0">
                <a:latin typeface="+mj-lt"/>
                <a:cs typeface="Calibri" pitchFamily="34" charset="0"/>
              </a:rPr>
              <a:t> (patamar anual de concessão é de mais de 400 mil).</a:t>
            </a:r>
          </a:p>
          <a:p>
            <a:pPr marL="0" indent="0" algn="just">
              <a:buNone/>
            </a:pPr>
            <a:endParaRPr lang="pt-BR" altLang="pt-BR" sz="1200" dirty="0" smtClean="0">
              <a:latin typeface="+mj-lt"/>
              <a:cs typeface="Calibri" pitchFamily="34" charset="0"/>
            </a:endParaRPr>
          </a:p>
          <a:p>
            <a:pPr marL="0" indent="0" algn="just">
              <a:buFontTx/>
              <a:buNone/>
            </a:pPr>
            <a:r>
              <a:rPr lang="pt-BR" altLang="pt-BR" sz="2400" dirty="0" smtClean="0">
                <a:latin typeface="+mj-lt"/>
                <a:cs typeface="Calibri" pitchFamily="34" charset="0"/>
              </a:rPr>
              <a:t>- Estudo feito com </a:t>
            </a:r>
            <a:r>
              <a:rPr lang="pt-BR" altLang="pt-BR" sz="2400" b="1" dirty="0" smtClean="0">
                <a:latin typeface="+mj-lt"/>
                <a:cs typeface="Calibri" pitchFamily="34" charset="0"/>
              </a:rPr>
              <a:t>132 países </a:t>
            </a:r>
            <a:r>
              <a:rPr lang="pt-BR" altLang="pt-BR" sz="2400" dirty="0" smtClean="0">
                <a:latin typeface="+mj-lt"/>
                <a:cs typeface="Calibri" pitchFamily="34" charset="0"/>
              </a:rPr>
              <a:t>mostra que </a:t>
            </a:r>
            <a:r>
              <a:rPr lang="pt-BR" altLang="pt-BR" sz="2400" b="1" dirty="0" smtClean="0">
                <a:latin typeface="+mj-lt"/>
                <a:cs typeface="Calibri" pitchFamily="34" charset="0"/>
              </a:rPr>
              <a:t>78% deles exigem carência</a:t>
            </a:r>
            <a:r>
              <a:rPr lang="pt-BR" altLang="pt-BR" sz="2400" dirty="0" smtClean="0">
                <a:latin typeface="+mj-lt"/>
                <a:cs typeface="Calibri" pitchFamily="34" charset="0"/>
              </a:rPr>
              <a:t>,    sendo que em alguns países </a:t>
            </a:r>
            <a:r>
              <a:rPr lang="pt-BR" altLang="pt-BR" sz="2400" b="1" dirty="0" smtClean="0">
                <a:latin typeface="+mj-lt"/>
                <a:cs typeface="Calibri" pitchFamily="34" charset="0"/>
              </a:rPr>
              <a:t>pode chegar a 5 anos</a:t>
            </a:r>
            <a:r>
              <a:rPr lang="pt-BR" altLang="pt-BR" sz="2400" dirty="0" smtClean="0">
                <a:latin typeface="+mj-lt"/>
                <a:cs typeface="Calibri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pt-BR" altLang="pt-BR" sz="2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61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 idx="4294967295"/>
          </p:nvPr>
        </p:nvSpPr>
        <p:spPr>
          <a:xfrm>
            <a:off x="539552" y="836613"/>
            <a:ext cx="8147248" cy="581025"/>
          </a:xfrm>
          <a:prstGeom prst="rect">
            <a:avLst/>
          </a:prstGeom>
        </p:spPr>
        <p:txBody>
          <a:bodyPr/>
          <a:lstStyle/>
          <a:p>
            <a:r>
              <a:rPr lang="pt-BR" altLang="pt-BR" sz="3600" b="1" u="sng" kern="1200" dirty="0">
                <a:solidFill>
                  <a:srgbClr val="002060"/>
                </a:solidFill>
                <a:ea typeface="+mn-ea"/>
                <a:cs typeface="+mn-cs"/>
              </a:rPr>
              <a:t>TEMPO MÍNIMO PARA CASAMENTO OU UNIÃO ESTÁVEL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/>
          <a:lstStyle/>
          <a:p>
            <a:pPr marL="0" lvl="1" indent="0" algn="just">
              <a:buFontTx/>
              <a:buChar char="-"/>
            </a:pPr>
            <a:r>
              <a:rPr lang="pt-BR" altLang="pt-BR" sz="2500" dirty="0" smtClean="0">
                <a:latin typeface="+mj-lt"/>
                <a:cs typeface="Calibri" pitchFamily="34" charset="0"/>
              </a:rPr>
              <a:t> Ausência de tempo mínimo de casamento favorece comportamentos oportunistas: </a:t>
            </a:r>
            <a:r>
              <a:rPr lang="pt-BR" altLang="pt-BR" sz="2500" b="1" dirty="0" smtClean="0">
                <a:latin typeface="+mj-lt"/>
                <a:cs typeface="Calibri" pitchFamily="34" charset="0"/>
              </a:rPr>
              <a:t>pessoas com idade avançada </a:t>
            </a:r>
            <a:r>
              <a:rPr lang="pt-BR" altLang="pt-BR" sz="2500" b="1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 </a:t>
            </a:r>
            <a:r>
              <a:rPr lang="pt-BR" altLang="pt-BR" sz="2500" b="1" dirty="0" smtClean="0">
                <a:latin typeface="+mj-lt"/>
                <a:cs typeface="Calibri" pitchFamily="34" charset="0"/>
              </a:rPr>
              <a:t>ou em estado terminal podem “casar” apenas para gerar pensão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.</a:t>
            </a:r>
          </a:p>
          <a:p>
            <a:pPr marL="0" lvl="1" indent="0" algn="just">
              <a:buNone/>
            </a:pPr>
            <a:endParaRPr lang="pt-BR" altLang="pt-BR" sz="2500" dirty="0" smtClean="0">
              <a:latin typeface="+mj-lt"/>
              <a:cs typeface="Calibri" pitchFamily="34" charset="0"/>
            </a:endParaRPr>
          </a:p>
          <a:p>
            <a:pPr marL="0" indent="0" algn="just">
              <a:buFontTx/>
              <a:buNone/>
            </a:pPr>
            <a:r>
              <a:rPr lang="pt-BR" altLang="pt-BR" sz="2500" dirty="0" smtClean="0">
                <a:latin typeface="+mj-lt"/>
                <a:cs typeface="Calibri" pitchFamily="34" charset="0"/>
              </a:rPr>
              <a:t>- Estudo feito com </a:t>
            </a:r>
            <a:r>
              <a:rPr lang="pt-BR" altLang="pt-BR" sz="2500" b="1" dirty="0" smtClean="0">
                <a:latin typeface="+mj-lt"/>
                <a:cs typeface="Calibri" pitchFamily="34" charset="0"/>
              </a:rPr>
              <a:t>132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 </a:t>
            </a:r>
            <a:r>
              <a:rPr lang="pt-BR" altLang="pt-BR" sz="2500" b="1" dirty="0" smtClean="0">
                <a:latin typeface="+mj-lt"/>
                <a:cs typeface="Calibri" pitchFamily="34" charset="0"/>
              </a:rPr>
              <a:t>países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 mostra que </a:t>
            </a:r>
            <a:r>
              <a:rPr lang="pt-BR" altLang="pt-BR" sz="2500" b="1" dirty="0" smtClean="0">
                <a:latin typeface="+mj-lt"/>
                <a:cs typeface="Calibri" pitchFamily="34" charset="0"/>
              </a:rPr>
              <a:t>77%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 </a:t>
            </a:r>
            <a:r>
              <a:rPr lang="pt-BR" altLang="pt-BR" sz="2500" b="1" dirty="0" smtClean="0">
                <a:latin typeface="+mj-lt"/>
                <a:cs typeface="Calibri" pitchFamily="34" charset="0"/>
              </a:rPr>
              <a:t>colocam          requisitos e restrições para cônjuges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pt-BR" altLang="pt-BR" sz="2200" dirty="0" smtClean="0"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36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9144000" cy="581025"/>
          </a:xfrm>
          <a:prstGeom prst="rect">
            <a:avLst/>
          </a:prstGeom>
        </p:spPr>
        <p:txBody>
          <a:bodyPr/>
          <a:lstStyle/>
          <a:p>
            <a:r>
              <a:rPr lang="pt-BR" altLang="pt-BR" sz="3200" b="1" u="sng" kern="1200" dirty="0">
                <a:solidFill>
                  <a:srgbClr val="002060"/>
                </a:solidFill>
                <a:ea typeface="+mn-ea"/>
                <a:cs typeface="+mn-cs"/>
              </a:rPr>
              <a:t>DURAÇÃO DA PENSÃO POR MORTE </a:t>
            </a:r>
            <a:r>
              <a:rPr lang="pt-BR" altLang="pt-BR" sz="3200" b="1" u="sng" kern="1200" dirty="0" smtClean="0">
                <a:solidFill>
                  <a:srgbClr val="002060"/>
                </a:solidFill>
                <a:ea typeface="+mn-ea"/>
                <a:cs typeface="+mn-cs"/>
              </a:rPr>
              <a:t>- RGPS</a:t>
            </a:r>
            <a:endParaRPr lang="pt-BR" altLang="pt-BR" sz="3200" b="1" u="sng" kern="12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28801"/>
            <a:ext cx="8229600" cy="4896544"/>
          </a:xfrm>
          <a:prstGeom prst="rect">
            <a:avLst/>
          </a:prstGeom>
        </p:spPr>
        <p:txBody>
          <a:bodyPr/>
          <a:lstStyle/>
          <a:p>
            <a:pPr marL="0" lvl="1" indent="0" algn="just">
              <a:buFontTx/>
              <a:buNone/>
            </a:pPr>
            <a:r>
              <a:rPr lang="pt-BR" altLang="pt-BR" sz="2500" dirty="0" smtClean="0">
                <a:cs typeface="Times New Roman" panose="02020603050405020304" pitchFamily="18" charset="0"/>
              </a:rPr>
              <a:t>- </a:t>
            </a:r>
            <a:r>
              <a:rPr lang="pt-BR" altLang="pt-BR" sz="25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pt-BR" altLang="pt-BR" sz="2500" b="1" dirty="0" smtClean="0">
                <a:latin typeface="Calibri" pitchFamily="34" charset="0"/>
                <a:cs typeface="Calibri" pitchFamily="34" charset="0"/>
              </a:rPr>
              <a:t>duração média das pensões cessadas aumentou 22,4% comparando o ano de 2013 com 1995</a:t>
            </a:r>
            <a:r>
              <a:rPr lang="pt-BR" altLang="pt-BR" sz="2500" dirty="0" smtClean="0">
                <a:latin typeface="Calibri" pitchFamily="34" charset="0"/>
                <a:cs typeface="Calibri" pitchFamily="34" charset="0"/>
              </a:rPr>
              <a:t>, o que corresponde a 3 anos adicionais de pagamento do benefício (duração média passou de 13 para 16 anos).</a:t>
            </a:r>
          </a:p>
          <a:p>
            <a:pPr marL="0" lvl="1" indent="0" algn="just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pt-BR" altLang="pt-BR" sz="2500" dirty="0" smtClean="0">
                <a:latin typeface="Calibri" pitchFamily="34" charset="0"/>
                <a:cs typeface="Calibri" pitchFamily="34" charset="0"/>
              </a:rPr>
              <a:t>- Parte desse aumento decorre do </a:t>
            </a:r>
            <a:r>
              <a:rPr lang="pt-BR" altLang="pt-BR" sz="2500" b="1" dirty="0" smtClean="0">
                <a:latin typeface="Calibri" pitchFamily="34" charset="0"/>
                <a:cs typeface="Calibri" pitchFamily="34" charset="0"/>
              </a:rPr>
              <a:t>aumento da longevidade da população.</a:t>
            </a:r>
          </a:p>
          <a:p>
            <a:pPr marL="0" indent="0" algn="just">
              <a:buFontTx/>
              <a:buNone/>
            </a:pPr>
            <a:r>
              <a:rPr lang="pt-BR" altLang="pt-BR" sz="2500" dirty="0" smtClean="0">
                <a:latin typeface="Calibri" pitchFamily="34" charset="0"/>
                <a:cs typeface="Calibri" pitchFamily="34" charset="0"/>
              </a:rPr>
              <a:t>- Medida proposta busca </a:t>
            </a:r>
            <a:r>
              <a:rPr lang="pt-BR" altLang="pt-BR" sz="2500" b="1" dirty="0" smtClean="0">
                <a:latin typeface="Calibri" pitchFamily="34" charset="0"/>
                <a:cs typeface="Calibri" pitchFamily="34" charset="0"/>
              </a:rPr>
              <a:t>reduzir a duração das pensões antes vitalícias concedidas a cônjuges jovens e com isso reduzir o crescimento das pensões com durações extremamente longas.</a:t>
            </a:r>
          </a:p>
          <a:p>
            <a:pPr marL="0" indent="0" algn="just">
              <a:buFontTx/>
              <a:buNone/>
            </a:pPr>
            <a:endParaRPr lang="pt-BR" alt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65653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to 3"/>
          <p:cNvGraphicFramePr>
            <a:graphicFrameLocks noGrp="1"/>
          </p:cNvGraphicFramePr>
          <p:nvPr/>
        </p:nvGraphicFramePr>
        <p:xfrm>
          <a:off x="468313" y="806450"/>
          <a:ext cx="8181975" cy="5070475"/>
        </p:xfrm>
        <a:graphic>
          <a:graphicData uri="http://schemas.openxmlformats.org/presentationml/2006/ole">
            <p:oleObj spid="_x0000_s7174" name="Gráfico" r:id="rId3" imgW="8193734" imgH="5078408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7171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pt-BR" altLang="pt-BR" b="1" dirty="0" smtClean="0">
                <a:latin typeface="+mj-lt"/>
                <a:cs typeface="Calibri" pitchFamily="34" charset="0"/>
              </a:rPr>
              <a:t>PRÁTICAS INTERNACIONAIS PARA CONCESSÃO DE PENSÃO POR MORTE</a:t>
            </a:r>
          </a:p>
        </p:txBody>
      </p:sp>
      <p:pic>
        <p:nvPicPr>
          <p:cNvPr id="22531" name="Picture 4" descr="http://midias.saocamilo-es.br/imagens/portal/pagina-extensao-relacoes-internacion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28575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834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-54260" y="836712"/>
            <a:ext cx="932452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18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REGRAS DE ACESSO A PENSÃO POR MORTE (COMPARATIVO BANCO MUNDIAL)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00321"/>
            <a:ext cx="8712968" cy="544104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 bwMode="auto">
          <a:xfrm>
            <a:off x="251520" y="5589240"/>
            <a:ext cx="8640960" cy="144016"/>
          </a:xfrm>
          <a:prstGeom prst="rect">
            <a:avLst/>
          </a:prstGeom>
          <a:solidFill>
            <a:srgbClr val="FFFF00">
              <a:alpha val="25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2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-54260" y="836712"/>
            <a:ext cx="9324528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18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GASTOS COM PENSÃO POR MORTE X PIB (COMPARATIVO BANCO MUNDIAL)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213738"/>
            <a:ext cx="8809571" cy="55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72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908050"/>
            <a:ext cx="8496300" cy="720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 b="1" u="sng" dirty="0" smtClean="0">
                <a:solidFill>
                  <a:srgbClr val="002060"/>
                </a:solidFill>
              </a:rPr>
              <a:t>EVOLUÇÃO HISTÓRICA DOS RPPS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56792"/>
            <a:ext cx="9144000" cy="518457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u="sng" dirty="0" smtClean="0">
                <a:sym typeface="Wingdings" panose="05000000000000000000" pitchFamily="2" charset="2"/>
              </a:rPr>
              <a:t>Períodos Históricos</a:t>
            </a:r>
            <a:r>
              <a:rPr lang="pt-BR" altLang="pt-BR" sz="2400" dirty="0" smtClean="0">
                <a:sym typeface="Wingdings" panose="05000000000000000000" pitchFamily="2" charset="2"/>
              </a:rPr>
              <a:t>:</a:t>
            </a:r>
          </a:p>
          <a:p>
            <a:pPr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1º Período: Origem (até 1988)</a:t>
            </a:r>
          </a:p>
          <a:p>
            <a:pPr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2º Período: Expansão (de 1988 a 1998)</a:t>
            </a:r>
          </a:p>
          <a:p>
            <a:pPr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3º Período: Consolidação (depois de 1998)</a:t>
            </a:r>
            <a:endParaRPr lang="pt-BR" altLang="pt-BR" sz="2400" dirty="0" smtClean="0"/>
          </a:p>
          <a:p>
            <a:pPr marL="0" indent="0">
              <a:lnSpc>
                <a:spcPct val="90000"/>
              </a:lnSpc>
              <a:buNone/>
            </a:pPr>
            <a:endParaRPr lang="pt-BR" altLang="pt-BR" sz="1200" dirty="0" smtClean="0"/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u="sng" dirty="0" smtClean="0">
                <a:sym typeface="Wingdings" panose="05000000000000000000" pitchFamily="2" charset="2"/>
              </a:rPr>
              <a:t>1º Período: Origem (até 1988)</a:t>
            </a:r>
            <a:r>
              <a:rPr lang="pt-BR" altLang="pt-BR" sz="2400" dirty="0" smtClean="0">
                <a:sym typeface="Wingdings" panose="05000000000000000000" pitchFamily="2" charset="2"/>
              </a:rPr>
              <a:t>:</a:t>
            </a:r>
          </a:p>
          <a:p>
            <a:pPr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Primórdios: montepios (final século XIX e início século XX).</a:t>
            </a:r>
          </a:p>
          <a:p>
            <a:pPr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Institutos: década de 1930 (IPASE, </a:t>
            </a:r>
            <a:r>
              <a:rPr lang="pt-BR" altLang="pt-BR" sz="2400" dirty="0" err="1" smtClean="0">
                <a:sym typeface="Wingdings" panose="05000000000000000000" pitchFamily="2" charset="2"/>
              </a:rPr>
              <a:t>IPEs</a:t>
            </a:r>
            <a:r>
              <a:rPr lang="pt-BR" altLang="pt-BR" sz="2400" dirty="0" smtClean="0">
                <a:sym typeface="Wingdings" panose="05000000000000000000" pitchFamily="2" charset="2"/>
              </a:rPr>
              <a:t>).</a:t>
            </a:r>
          </a:p>
          <a:p>
            <a:pPr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Regime jurídico dos servidores: Contratações “temporárias” x Estatutos.</a:t>
            </a:r>
          </a:p>
          <a:p>
            <a:pPr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/>
              <a:t>Benefícios de família (contributivos) x Aposentadorias (prêmio).</a:t>
            </a:r>
          </a:p>
          <a:p>
            <a:pPr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/>
              <a:t>Benefícios assistenciais e de saúde.</a:t>
            </a:r>
          </a:p>
          <a:p>
            <a:pPr marL="0" indent="0">
              <a:lnSpc>
                <a:spcPct val="90000"/>
              </a:lnSpc>
              <a:buNone/>
            </a:pPr>
            <a:endParaRPr lang="pt-BR" altLang="pt-BR" sz="2400" dirty="0" smtClean="0"/>
          </a:p>
          <a:p>
            <a:pPr marL="0" indent="0">
              <a:lnSpc>
                <a:spcPct val="90000"/>
              </a:lnSpc>
              <a:buNone/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09995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-54260" y="836712"/>
            <a:ext cx="9324528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18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GASTOS COM PENSÃO POR MORTE X PIB (COMPARATIVO BANCO MUNDIAL)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10127"/>
            <a:ext cx="6768752" cy="556485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 bwMode="auto">
          <a:xfrm flipV="1">
            <a:off x="3131840" y="6021288"/>
            <a:ext cx="3024336" cy="288032"/>
          </a:xfrm>
          <a:prstGeom prst="rect">
            <a:avLst/>
          </a:prstGeom>
          <a:solidFill>
            <a:srgbClr val="FFFF00">
              <a:alpha val="25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00192" y="2276872"/>
            <a:ext cx="2776264" cy="156966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68288" indent="-268288" algn="l">
              <a:buFont typeface="Wingdings" panose="05000000000000000000" pitchFamily="2" charset="2"/>
              <a:buChar char="à"/>
            </a:pPr>
            <a:r>
              <a:rPr lang="pt-BR" sz="1400" b="1" dirty="0" smtClean="0">
                <a:sym typeface="Wingdings" panose="05000000000000000000" pitchFamily="2" charset="2"/>
              </a:rPr>
              <a:t>45 PAÍSES - </a:t>
            </a:r>
            <a:r>
              <a:rPr lang="pt-BR" sz="1400" b="1" u="sng" dirty="0" smtClean="0">
                <a:sym typeface="Wingdings" panose="05000000000000000000" pitchFamily="2" charset="2"/>
              </a:rPr>
              <a:t>BRASIL</a:t>
            </a:r>
            <a:r>
              <a:rPr lang="pt-BR" sz="1400" b="1" dirty="0" smtClean="0">
                <a:sym typeface="Wingdings" panose="05000000000000000000" pitchFamily="2" charset="2"/>
              </a:rPr>
              <a:t>:</a:t>
            </a:r>
          </a:p>
          <a:p>
            <a:pPr algn="l"/>
            <a:endParaRPr lang="pt-BR" sz="600" b="1" dirty="0" smtClean="0">
              <a:sym typeface="Wingdings" panose="05000000000000000000" pitchFamily="2" charset="2"/>
            </a:endParaRPr>
          </a:p>
          <a:p>
            <a:pPr marL="268288" indent="-268288" algn="l">
              <a:buFont typeface="Wingdings" panose="05000000000000000000" pitchFamily="2" charset="2"/>
              <a:buChar char="à"/>
            </a:pPr>
            <a:r>
              <a:rPr lang="pt-BR" sz="1400" b="1" dirty="0" smtClean="0">
                <a:sym typeface="Wingdings" panose="05000000000000000000" pitchFamily="2" charset="2"/>
              </a:rPr>
              <a:t>40º EM “RAZÃO DE DEPENDÊNCIA” (IDOSOS /  PEA).</a:t>
            </a:r>
          </a:p>
          <a:p>
            <a:pPr algn="l"/>
            <a:endParaRPr lang="pt-BR" sz="600" b="1" dirty="0" smtClean="0">
              <a:sym typeface="Wingdings" panose="05000000000000000000" pitchFamily="2" charset="2"/>
            </a:endParaRPr>
          </a:p>
          <a:p>
            <a:pPr marL="268288" indent="-268288" algn="l">
              <a:buFont typeface="Wingdings" panose="05000000000000000000" pitchFamily="2" charset="2"/>
              <a:buChar char="à"/>
            </a:pPr>
            <a:r>
              <a:rPr lang="pt-BR" sz="1400" b="1" dirty="0" smtClean="0">
                <a:sym typeface="Wingdings" panose="05000000000000000000" pitchFamily="2" charset="2"/>
              </a:rPr>
              <a:t>1º EM GASTOS COM PENSÃO POR MORTE / PIB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xmlns="" val="201623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876300"/>
            <a:ext cx="8229600" cy="4929188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pt-BR" altLang="pt-BR" b="1" dirty="0" smtClean="0">
                <a:latin typeface="+mj-lt"/>
                <a:cs typeface="Calibri" pitchFamily="34" charset="0"/>
              </a:rPr>
              <a:t>CARÊNCIA</a:t>
            </a:r>
          </a:p>
          <a:p>
            <a:pPr marL="0" indent="0"/>
            <a:endParaRPr lang="pt-BR" altLang="pt-BR" b="1" u="sng" dirty="0" smtClean="0">
              <a:latin typeface="+mj-lt"/>
              <a:cs typeface="Calibri" pitchFamily="34" charset="0"/>
            </a:endParaRPr>
          </a:p>
          <a:p>
            <a:pPr marL="0" indent="0" algn="just">
              <a:buFontTx/>
              <a:buNone/>
            </a:pPr>
            <a:r>
              <a:rPr lang="pt-BR" altLang="pt-BR" sz="2500" b="1" dirty="0" smtClean="0">
                <a:latin typeface="+mj-lt"/>
                <a:cs typeface="Calibri" pitchFamily="34" charset="0"/>
              </a:rPr>
              <a:t>      Alemanha 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- exige 5 anos  de contribuição.</a:t>
            </a:r>
          </a:p>
          <a:p>
            <a:pPr marL="0" indent="0" algn="just">
              <a:buFontTx/>
              <a:buNone/>
            </a:pPr>
            <a:endParaRPr lang="pt-BR" altLang="pt-BR" sz="2500" dirty="0" smtClean="0">
              <a:latin typeface="+mj-lt"/>
              <a:cs typeface="Calibri" pitchFamily="34" charset="0"/>
            </a:endParaRPr>
          </a:p>
          <a:p>
            <a:pPr marL="0" indent="0" algn="just">
              <a:buFontTx/>
              <a:buNone/>
            </a:pPr>
            <a:r>
              <a:rPr lang="pt-BR" altLang="pt-BR" sz="2500" b="1" dirty="0" smtClean="0">
                <a:latin typeface="+mj-lt"/>
                <a:cs typeface="Calibri" pitchFamily="34" charset="0"/>
              </a:rPr>
              <a:t>      Irlanda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 - exige 260 semanas de contribuição.</a:t>
            </a:r>
          </a:p>
          <a:p>
            <a:pPr marL="0" indent="0" algn="just">
              <a:buFontTx/>
              <a:buNone/>
            </a:pPr>
            <a:endParaRPr lang="pt-BR" altLang="pt-BR" sz="2500" dirty="0" smtClean="0">
              <a:latin typeface="+mj-lt"/>
              <a:cs typeface="Calibri" pitchFamily="34" charset="0"/>
            </a:endParaRPr>
          </a:p>
          <a:p>
            <a:pPr marL="0" indent="0" algn="just">
              <a:buFontTx/>
              <a:buNone/>
            </a:pPr>
            <a:r>
              <a:rPr lang="pt-BR" altLang="pt-BR" sz="2500" b="1" dirty="0" smtClean="0">
                <a:latin typeface="+mj-lt"/>
                <a:cs typeface="Calibri" pitchFamily="34" charset="0"/>
              </a:rPr>
              <a:t>      Itália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 - 5 anos de contribuição, sendo 3 nos últimos 5 anos antes do óbito.</a:t>
            </a:r>
          </a:p>
          <a:p>
            <a:pPr marL="0" indent="0" algn="just">
              <a:buFontTx/>
              <a:buNone/>
            </a:pPr>
            <a:endParaRPr lang="pt-BR" altLang="pt-BR" sz="2500" dirty="0" smtClean="0">
              <a:latin typeface="+mj-lt"/>
              <a:cs typeface="Calibri" pitchFamily="34" charset="0"/>
            </a:endParaRPr>
          </a:p>
          <a:p>
            <a:pPr marL="0" indent="0" algn="just">
              <a:buFontTx/>
              <a:buNone/>
            </a:pPr>
            <a:r>
              <a:rPr lang="pt-BR" altLang="pt-BR" sz="2500" b="1" dirty="0" smtClean="0">
                <a:latin typeface="+mj-lt"/>
                <a:cs typeface="Calibri" pitchFamily="34" charset="0"/>
              </a:rPr>
              <a:t>      Espanha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 - 500 dias de contribuição nos últimos 5 anos</a:t>
            </a:r>
            <a:r>
              <a:rPr lang="pt-BR" altLang="pt-BR" sz="25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9703" name="Picture 7" descr="http://attach.maboshi.net/2011/10/29_201110111703431qz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528000" cy="360000"/>
          </a:xfrm>
          <a:prstGeom prst="ellipse">
            <a:avLst/>
          </a:prstGeom>
          <a:noFill/>
          <a:extLst/>
        </p:spPr>
      </p:pic>
      <p:pic>
        <p:nvPicPr>
          <p:cNvPr id="29705" name="Picture 9" descr="http://upload.wikimedia.org/wikipedia/commons/thumb/4/45/Flag_of_Ireland.svg/200px-Flag_of_Ireland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118" y="2996952"/>
            <a:ext cx="572836" cy="360000"/>
          </a:xfrm>
          <a:prstGeom prst="ellipse">
            <a:avLst/>
          </a:prstGeom>
          <a:noFill/>
          <a:extLst/>
        </p:spPr>
      </p:pic>
      <p:pic>
        <p:nvPicPr>
          <p:cNvPr id="29707" name="Picture 11" descr="http://www.suapesquisa.com/uploads/site/bandeira_da_itali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63" y="3933056"/>
            <a:ext cx="504673" cy="360000"/>
          </a:xfrm>
          <a:prstGeom prst="ellipse">
            <a:avLst/>
          </a:prstGeom>
          <a:noFill/>
          <a:extLst/>
        </p:spPr>
      </p:pic>
      <p:pic>
        <p:nvPicPr>
          <p:cNvPr id="29709" name="Picture 13" descr="http://geo5.net/imagens/bandeira-da-espanha-200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63" y="5229200"/>
            <a:ext cx="540135" cy="360000"/>
          </a:xfrm>
          <a:prstGeom prst="ellipse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346925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876300"/>
            <a:ext cx="8229600" cy="4929188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pt-BR" altLang="pt-BR" sz="2800" b="1" dirty="0" smtClean="0">
                <a:latin typeface="+mj-lt"/>
                <a:cs typeface="Calibri" pitchFamily="34" charset="0"/>
              </a:rPr>
              <a:t>CONDICIONALIDADES PARA CÔNJUGES</a:t>
            </a:r>
          </a:p>
          <a:p>
            <a:pPr marL="0" indent="0">
              <a:buFontTx/>
              <a:buNone/>
            </a:pPr>
            <a:endParaRPr lang="pt-BR" altLang="pt-BR" sz="1600" b="1" dirty="0" smtClean="0">
              <a:latin typeface="+mj-lt"/>
              <a:cs typeface="Calibri" pitchFamily="34" charset="0"/>
            </a:endParaRPr>
          </a:p>
          <a:p>
            <a:pPr marL="0" indent="0" algn="just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pt-BR" altLang="pt-BR" sz="2500" b="1" dirty="0" smtClean="0">
                <a:latin typeface="+mj-lt"/>
                <a:cs typeface="Calibri" pitchFamily="34" charset="0"/>
              </a:rPr>
              <a:t>      França 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- paga para viúva(o) com 55 anos ou mais.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pt-BR" altLang="pt-BR" sz="2500" b="1" dirty="0" smtClean="0">
                <a:latin typeface="+mj-lt"/>
                <a:cs typeface="Calibri" pitchFamily="34" charset="0"/>
              </a:rPr>
              <a:t>      Grécia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 - 3 anos de casamento se não aposentado e 5 anos se aposentado para casais sem filhos</a:t>
            </a:r>
            <a:r>
              <a:rPr lang="pt-BR" altLang="pt-BR" sz="2500" dirty="0">
                <a:latin typeface="+mj-lt"/>
                <a:cs typeface="Calibri" pitchFamily="34" charset="0"/>
              </a:rPr>
              <a:t>.</a:t>
            </a:r>
            <a:endParaRPr lang="pt-BR" altLang="pt-BR" sz="2500" dirty="0" smtClean="0">
              <a:latin typeface="+mj-lt"/>
              <a:cs typeface="Calibri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pt-BR" altLang="pt-BR" sz="2500" b="1" dirty="0" smtClean="0">
                <a:latin typeface="+mj-lt"/>
                <a:cs typeface="Calibri" pitchFamily="34" charset="0"/>
              </a:rPr>
              <a:t>      Rússia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 - viúva(o) com mais de 55 anos de idade ou desempregado ou filhos de até 18 anos ou 23 anos se estudante</a:t>
            </a:r>
            <a:r>
              <a:rPr lang="pt-BR" altLang="pt-BR" sz="2500" dirty="0">
                <a:latin typeface="+mj-lt"/>
                <a:cs typeface="Calibri" pitchFamily="34" charset="0"/>
              </a:rPr>
              <a:t>.</a:t>
            </a:r>
            <a:endParaRPr lang="pt-BR" altLang="pt-BR" sz="2500" dirty="0" smtClean="0">
              <a:latin typeface="+mj-lt"/>
              <a:cs typeface="Calibri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pt-BR" altLang="pt-BR" sz="2500" b="1" dirty="0" smtClean="0">
                <a:latin typeface="+mj-lt"/>
                <a:cs typeface="Calibri" pitchFamily="34" charset="0"/>
              </a:rPr>
              <a:t>      Eslovênia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 - viúva(o) de 58 anos de idade ou mais e filhos de até 15 anos.</a:t>
            </a:r>
          </a:p>
        </p:txBody>
      </p:sp>
      <p:pic>
        <p:nvPicPr>
          <p:cNvPr id="30722" name="Picture 2" descr="http://geo5.net/imagens/bandeira-da-fran%C3%A7a-gran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465" y="1916832"/>
            <a:ext cx="540135" cy="360000"/>
          </a:xfrm>
          <a:prstGeom prst="ellipse">
            <a:avLst/>
          </a:prstGeom>
          <a:noFill/>
          <a:extLst/>
        </p:spPr>
      </p:pic>
      <p:pic>
        <p:nvPicPr>
          <p:cNvPr id="30724" name="Picture 4" descr="http://upload.wikimedia.org/wikipedia/commons/thumb/5/5c/Flag_of_Greece.svg/200px-Flag_of_Gree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47" y="2564904"/>
            <a:ext cx="541353" cy="360000"/>
          </a:xfrm>
          <a:prstGeom prst="ellipse">
            <a:avLst/>
          </a:prstGeom>
          <a:noFill/>
          <a:extLst/>
        </p:spPr>
      </p:pic>
      <p:pic>
        <p:nvPicPr>
          <p:cNvPr id="30726" name="Picture 6" descr="http://www.russobras.com.br/estado/images/bandeira_russ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42" y="3573016"/>
            <a:ext cx="529346" cy="360000"/>
          </a:xfrm>
          <a:prstGeom prst="ellipse">
            <a:avLst/>
          </a:prstGeom>
          <a:noFill/>
          <a:extLst/>
        </p:spPr>
      </p:pic>
      <p:pic>
        <p:nvPicPr>
          <p:cNvPr id="30728" name="Picture 8" descr="http://bandeira.vlajky.org/nahled-velky/esloven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208"/>
            <a:ext cx="536104" cy="360000"/>
          </a:xfrm>
          <a:prstGeom prst="ellipse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201713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164108"/>
            <a:ext cx="8229600" cy="4929188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pt-BR" altLang="pt-BR" b="1" dirty="0" smtClean="0">
                <a:latin typeface="+mj-lt"/>
                <a:cs typeface="Calibri" pitchFamily="34" charset="0"/>
              </a:rPr>
              <a:t>VALOR DO BENEFÍCIO</a:t>
            </a:r>
          </a:p>
          <a:p>
            <a:pPr marL="0" indent="0">
              <a:buFontTx/>
              <a:buNone/>
            </a:pPr>
            <a:endParaRPr lang="pt-BR" altLang="pt-BR" sz="1600" b="1" dirty="0" smtClean="0">
              <a:latin typeface="+mj-lt"/>
              <a:cs typeface="Calibri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pt-BR" altLang="pt-BR" sz="2500" b="1" dirty="0" smtClean="0">
                <a:latin typeface="+mj-lt"/>
                <a:cs typeface="Calibri" pitchFamily="34" charset="0"/>
              </a:rPr>
              <a:t>      França 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- 54% do valor da aposentadoria.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pt-BR" altLang="pt-BR" sz="2500" b="1" dirty="0" smtClean="0">
                <a:latin typeface="+mj-lt"/>
                <a:cs typeface="Calibri" pitchFamily="34" charset="0"/>
              </a:rPr>
              <a:t>      Bulgária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 - varia de 50% a 100%, dependendo do número de dependentes.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pt-BR" altLang="pt-BR" sz="2500" b="1" dirty="0" smtClean="0">
                <a:latin typeface="+mj-lt"/>
                <a:cs typeface="Calibri" pitchFamily="34" charset="0"/>
              </a:rPr>
              <a:t>      Grécia 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- 70% da aposentadoria.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pt-BR" altLang="pt-BR" sz="2500" b="1" dirty="0" smtClean="0">
                <a:latin typeface="+mj-lt"/>
                <a:cs typeface="Calibri" pitchFamily="34" charset="0"/>
              </a:rPr>
              <a:t>      Itália</a:t>
            </a:r>
            <a:r>
              <a:rPr lang="pt-BR" altLang="pt-BR" sz="2500" dirty="0" smtClean="0">
                <a:latin typeface="+mj-lt"/>
                <a:cs typeface="Calibri" pitchFamily="34" charset="0"/>
              </a:rPr>
              <a:t> - 60% a 100% da aposentadoria, dependendo do número de filhos</a:t>
            </a:r>
            <a:r>
              <a:rPr lang="pt-BR" altLang="pt-BR" sz="2500" dirty="0" smtClean="0">
                <a:latin typeface="+mj-lt"/>
              </a:rPr>
              <a:t>.</a:t>
            </a:r>
          </a:p>
        </p:txBody>
      </p:sp>
      <p:pic>
        <p:nvPicPr>
          <p:cNvPr id="30722" name="Picture 2" descr="http://geo5.net/imagens/bandeira-da-fran%C3%A7a-gran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465" y="2204904"/>
            <a:ext cx="540135" cy="360000"/>
          </a:xfrm>
          <a:prstGeom prst="ellipse">
            <a:avLst/>
          </a:prstGeom>
          <a:noFill/>
          <a:extLst/>
        </p:spPr>
      </p:pic>
      <p:pic>
        <p:nvPicPr>
          <p:cNvPr id="7" name="Picture 11" descr="http://www.suapesquisa.com/uploads/site/bandeira_da_itali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362" y="4581168"/>
            <a:ext cx="504673" cy="360000"/>
          </a:xfrm>
          <a:prstGeom prst="ellipse">
            <a:avLst/>
          </a:prstGeom>
          <a:noFill/>
          <a:extLst/>
        </p:spPr>
      </p:pic>
      <p:pic>
        <p:nvPicPr>
          <p:cNvPr id="8" name="Picture 4" descr="http://upload.wikimedia.org/wikipedia/commons/thumb/5/5c/Flag_of_Greece.svg/200px-Flag_of_Gree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47" y="3933096"/>
            <a:ext cx="541353" cy="360000"/>
          </a:xfrm>
          <a:prstGeom prst="ellipse">
            <a:avLst/>
          </a:prstGeom>
          <a:noFill/>
          <a:extLst/>
        </p:spPr>
      </p:pic>
      <p:pic>
        <p:nvPicPr>
          <p:cNvPr id="31746" name="Picture 2" descr="http://www.brasilescola.com/upload/conteudo/images/ace5e6f02e4f29716a65912a29f4468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362" y="2852976"/>
            <a:ext cx="540983" cy="360000"/>
          </a:xfrm>
          <a:prstGeom prst="ellipse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22496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pt-BR" altLang="pt-BR" sz="5000" b="1" dirty="0">
                <a:cs typeface="Calibri" pitchFamily="34" charset="0"/>
              </a:rPr>
              <a:t>APLICAÇÃO DA LEI </a:t>
            </a:r>
            <a:endParaRPr lang="pt-BR" altLang="pt-BR" sz="5000" b="1" dirty="0" smtClean="0">
              <a:cs typeface="Calibri" pitchFamily="34" charset="0"/>
            </a:endParaRPr>
          </a:p>
          <a:p>
            <a:pPr marL="0" indent="0" algn="ctr">
              <a:buFontTx/>
              <a:buNone/>
            </a:pPr>
            <a:r>
              <a:rPr lang="pt-BR" altLang="pt-BR" sz="5000" b="1" dirty="0" smtClean="0">
                <a:cs typeface="Calibri" pitchFamily="34" charset="0"/>
                <a:sym typeface="Wingdings" panose="05000000000000000000" pitchFamily="2" charset="2"/>
              </a:rPr>
              <a:t>N°13.135/2015</a:t>
            </a:r>
            <a:r>
              <a:rPr lang="pt-BR" altLang="pt-BR" sz="5000" b="1" dirty="0" smtClean="0">
                <a:cs typeface="Calibri" pitchFamily="34" charset="0"/>
              </a:rPr>
              <a:t> </a:t>
            </a:r>
          </a:p>
          <a:p>
            <a:pPr marL="0" indent="0" algn="ctr">
              <a:buFontTx/>
              <a:buNone/>
            </a:pPr>
            <a:r>
              <a:rPr lang="pt-BR" altLang="pt-BR" sz="5000" b="1" dirty="0" smtClean="0">
                <a:cs typeface="Calibri" pitchFamily="34" charset="0"/>
              </a:rPr>
              <a:t>AOS RPPS DOS ESTADOS E MUNÍCÍPIOS</a:t>
            </a:r>
            <a:endParaRPr lang="pt-BR" altLang="pt-BR" sz="50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35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763" y="846138"/>
            <a:ext cx="9139237" cy="171876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pt-BR" altLang="pt-BR" b="1" u="sng" dirty="0">
                <a:cs typeface="Calibri" pitchFamily="34" charset="0"/>
                <a:sym typeface="Wingdings" panose="05000000000000000000" pitchFamily="2" charset="2"/>
              </a:rPr>
              <a:t>RECOMENDAÇÃO AOS RPPS </a:t>
            </a:r>
            <a:r>
              <a:rPr lang="pt-BR" altLang="pt-BR" b="1" u="sng" dirty="0" smtClean="0">
                <a:cs typeface="Calibri" pitchFamily="34" charset="0"/>
                <a:sym typeface="Wingdings" panose="05000000000000000000" pitchFamily="2" charset="2"/>
              </a:rPr>
              <a:t>PARA </a:t>
            </a:r>
            <a:r>
              <a:rPr lang="pt-BR" altLang="pt-BR" b="1" u="sng" dirty="0">
                <a:cs typeface="Calibri" pitchFamily="34" charset="0"/>
                <a:sym typeface="Wingdings" panose="05000000000000000000" pitchFamily="2" charset="2"/>
              </a:rPr>
              <a:t>ADEQUAREM SUAS REGRAS DE PENSÃO POR MORTE À LEI  Nº </a:t>
            </a:r>
            <a:r>
              <a:rPr lang="pt-BR" altLang="pt-BR" b="1" u="sng" dirty="0" smtClean="0">
                <a:cs typeface="Calibri" pitchFamily="34" charset="0"/>
                <a:sym typeface="Wingdings" panose="05000000000000000000" pitchFamily="2" charset="2"/>
              </a:rPr>
              <a:t>13.135/2015</a:t>
            </a:r>
            <a:endParaRPr lang="pt-BR" altLang="pt-BR" b="1" u="sng" dirty="0">
              <a:cs typeface="Calibri" pitchFamily="34" charset="0"/>
              <a:sym typeface="Wingdings" panose="05000000000000000000" pitchFamily="2" charset="2"/>
            </a:endParaRPr>
          </a:p>
        </p:txBody>
      </p:sp>
      <p:sp>
        <p:nvSpPr>
          <p:cNvPr id="46084" name="Rectangle 3"/>
          <p:cNvSpPr txBox="1">
            <a:spLocks noChangeArrowheads="1"/>
          </p:cNvSpPr>
          <p:nvPr/>
        </p:nvSpPr>
        <p:spPr bwMode="auto">
          <a:xfrm>
            <a:off x="4763" y="2780928"/>
            <a:ext cx="91440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pt-BR" altLang="pt-BR" dirty="0" smtClean="0">
                <a:latin typeface="+mj-lt"/>
                <a:cs typeface="Calibri" pitchFamily="34" charset="0"/>
                <a:sym typeface="Wingdings" panose="05000000000000000000" pitchFamily="2" charset="2"/>
              </a:rPr>
              <a:t>Nota Técnica CGNAL/DRPSP/SPPS/MPS nº 11/2015, de 14/08/2015.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t-BR" altLang="pt-BR" sz="2800" dirty="0">
              <a:latin typeface="+mj-lt"/>
              <a:cs typeface="Calibri" pitchFamily="34" charset="0"/>
              <a:sym typeface="Wingdings" panose="05000000000000000000" pitchFamily="2" charset="2"/>
            </a:endParaRPr>
          </a:p>
          <a:p>
            <a:pPr marL="442913" indent="-442913" algn="just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pt-BR" altLang="pt-BR" sz="3600" dirty="0" smtClean="0">
                <a:latin typeface="+mj-lt"/>
                <a:cs typeface="Calibri" pitchFamily="34" charset="0"/>
                <a:sym typeface="Wingdings" panose="05000000000000000000" pitchFamily="2" charset="2"/>
              </a:rPr>
              <a:t></a:t>
            </a:r>
            <a:r>
              <a:rPr lang="pt-BR" altLang="pt-BR" dirty="0" smtClean="0">
                <a:latin typeface="+mj-lt"/>
                <a:cs typeface="Calibri" pitchFamily="34" charset="0"/>
                <a:sym typeface="Wingdings" panose="05000000000000000000" pitchFamily="2" charset="2"/>
              </a:rPr>
              <a:t>Resolução CONAPREV nº 03/2015, de 21/08/2015.</a:t>
            </a:r>
            <a:endParaRPr lang="pt-BR" altLang="pt-BR" dirty="0">
              <a:latin typeface="+mj-lt"/>
              <a:cs typeface="Calibri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pt-BR" altLang="pt-BR" sz="2300" dirty="0">
              <a:latin typeface="Calibri" pitchFamily="34" charset="0"/>
              <a:cs typeface="Calibri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pt-BR" altLang="pt-BR" sz="23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50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763" y="846138"/>
            <a:ext cx="9139237" cy="566737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pt-BR" altLang="pt-BR" sz="2600" b="1" u="sng" dirty="0" smtClean="0">
                <a:latin typeface="+mj-lt"/>
                <a:cs typeface="Calibri" pitchFamily="34" charset="0"/>
              </a:rPr>
              <a:t>FORMA DE APLICAÇÃO DA LEI Nº </a:t>
            </a:r>
            <a:r>
              <a:rPr lang="pt-BR" altLang="pt-BR" sz="2600" b="1" u="sng" dirty="0" smtClean="0">
                <a:cs typeface="Calibri" pitchFamily="34" charset="0"/>
                <a:sym typeface="Wingdings" panose="05000000000000000000" pitchFamily="2" charset="2"/>
              </a:rPr>
              <a:t>13.135/2015</a:t>
            </a:r>
            <a:r>
              <a:rPr lang="pt-BR" altLang="pt-BR" sz="2600" b="1" u="sng" dirty="0" smtClean="0">
                <a:latin typeface="+mj-lt"/>
                <a:cs typeface="Calibri" pitchFamily="34" charset="0"/>
              </a:rPr>
              <a:t> AOS </a:t>
            </a:r>
            <a:r>
              <a:rPr lang="pt-BR" altLang="pt-BR" sz="2600" b="1" u="sng" dirty="0">
                <a:latin typeface="+mj-lt"/>
                <a:cs typeface="Calibri" pitchFamily="34" charset="0"/>
              </a:rPr>
              <a:t>D</a:t>
            </a:r>
            <a:r>
              <a:rPr lang="pt-BR" altLang="pt-BR" sz="2600" b="1" u="sng" dirty="0" smtClean="0">
                <a:latin typeface="+mj-lt"/>
                <a:cs typeface="Calibri" pitchFamily="34" charset="0"/>
              </a:rPr>
              <a:t>EMAIS RPPS</a:t>
            </a:r>
          </a:p>
        </p:txBody>
      </p:sp>
      <p:sp>
        <p:nvSpPr>
          <p:cNvPr id="46084" name="Rectangle 3"/>
          <p:cNvSpPr txBox="1">
            <a:spLocks noChangeArrowheads="1"/>
          </p:cNvSpPr>
          <p:nvPr/>
        </p:nvSpPr>
        <p:spPr bwMode="auto">
          <a:xfrm>
            <a:off x="4763" y="1916832"/>
            <a:ext cx="91440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pt-BR" altLang="pt-BR" sz="2800" dirty="0">
                <a:latin typeface="+mj-lt"/>
                <a:cs typeface="Calibri" pitchFamily="34" charset="0"/>
                <a:sym typeface="Wingdings" panose="05000000000000000000" pitchFamily="2" charset="2"/>
              </a:rPr>
              <a:t>Alterações da Lei nº 8.213/1991 não revogam disposições de lei local que não sejam contrárias à Lei nº 9.717/1998.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t-BR" altLang="pt-BR" sz="1200" dirty="0">
              <a:latin typeface="+mj-lt"/>
              <a:cs typeface="Calibri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pt-BR" altLang="pt-BR" sz="2800" dirty="0">
                <a:latin typeface="+mj-lt"/>
                <a:cs typeface="Calibri" pitchFamily="34" charset="0"/>
                <a:sym typeface="Wingdings" panose="05000000000000000000" pitchFamily="2" charset="2"/>
              </a:rPr>
              <a:t>Alterações da Lei nº 8.112/1990 não se estendem de forma automática aos demais </a:t>
            </a:r>
            <a:r>
              <a:rPr lang="pt-BR" altLang="pt-BR" sz="2800" dirty="0" smtClean="0">
                <a:latin typeface="+mj-lt"/>
                <a:cs typeface="Calibri" pitchFamily="34" charset="0"/>
                <a:sym typeface="Wingdings" panose="05000000000000000000" pitchFamily="2" charset="2"/>
              </a:rPr>
              <a:t>RPPS.</a:t>
            </a:r>
            <a:endParaRPr lang="pt-BR" altLang="pt-BR" sz="2800" dirty="0">
              <a:latin typeface="+mj-lt"/>
              <a:cs typeface="Calibri" pitchFamily="34" charset="0"/>
              <a:sym typeface="Wingdings" panose="05000000000000000000" pitchFamily="2" charset="2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pt-BR" altLang="pt-BR" sz="800" dirty="0">
              <a:latin typeface="+mj-lt"/>
              <a:cs typeface="Calibri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pt-BR" altLang="pt-BR" sz="2800" dirty="0">
                <a:latin typeface="+mj-lt"/>
                <a:cs typeface="Calibri" pitchFamily="34" charset="0"/>
                <a:sym typeface="Wingdings" panose="05000000000000000000" pitchFamily="2" charset="2"/>
              </a:rPr>
              <a:t>Aplicação direta da Lei nº 8.213/1991 ou da Lei nº 8.112/1990, sem alteração da lei local, apresenta risco de questionamento judicial.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t-BR" altLang="pt-BR" sz="1200" dirty="0">
              <a:latin typeface="+mj-lt"/>
              <a:cs typeface="Calibri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pt-BR" altLang="pt-BR" sz="2800" b="1" dirty="0">
                <a:latin typeface="+mj-lt"/>
                <a:cs typeface="Calibri" pitchFamily="34" charset="0"/>
                <a:sym typeface="Wingdings" panose="05000000000000000000" pitchFamily="2" charset="2"/>
              </a:rPr>
              <a:t>Portanto, há necessidade de alteração da lei estadual ou municipal, por projeto de lei de iniciativa do Poder Executivo</a:t>
            </a:r>
            <a:r>
              <a:rPr lang="pt-BR" altLang="pt-BR" sz="2800" b="1" dirty="0" smtClean="0">
                <a:latin typeface="+mj-lt"/>
                <a:cs typeface="Calibri" pitchFamily="34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t-BR" altLang="pt-BR" sz="1200" dirty="0">
              <a:latin typeface="+mj-lt"/>
              <a:cs typeface="Calibri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pt-BR" altLang="pt-BR" sz="2300" dirty="0">
              <a:latin typeface="Calibri" pitchFamily="34" charset="0"/>
              <a:cs typeface="Calibri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pt-BR" altLang="pt-BR" sz="23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1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 txBox="1">
            <a:spLocks noChangeArrowheads="1"/>
          </p:cNvSpPr>
          <p:nvPr/>
        </p:nvSpPr>
        <p:spPr bwMode="auto">
          <a:xfrm>
            <a:off x="0" y="836613"/>
            <a:ext cx="9144000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b="1" u="sng" dirty="0" smtClean="0">
                <a:latin typeface="+mj-lt"/>
                <a:cs typeface="Calibri" pitchFamily="34" charset="0"/>
                <a:sym typeface="Wingdings" panose="05000000000000000000" pitchFamily="2" charset="2"/>
              </a:rPr>
              <a:t>ALTERAÇÕES DA LEI  Nº 13.135/2015 APLICÁVEIS AOS RPPS DE ESTADOS E MUNICÍPIOS, </a:t>
            </a:r>
            <a:r>
              <a:rPr lang="pt-BR" alt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  <a:sym typeface="Wingdings" panose="05000000000000000000" pitchFamily="2" charset="2"/>
              </a:rPr>
              <a:t>MEDIANTE LEI LOCAL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defRPr/>
            </a:pPr>
            <a:endParaRPr lang="pt-BR" altLang="pt-BR" dirty="0" smtClean="0">
              <a:latin typeface="+mj-lt"/>
              <a:cs typeface="Calibri" pitchFamily="34" charset="0"/>
              <a:sym typeface="Wingdings" panose="05000000000000000000" pitchFamily="2" charset="2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altLang="pt-BR" sz="3200" dirty="0" smtClean="0">
                <a:latin typeface="+mj-lt"/>
                <a:cs typeface="Calibri" pitchFamily="34" charset="0"/>
                <a:sym typeface="Wingdings" panose="05000000000000000000" pitchFamily="2" charset="2"/>
              </a:rPr>
              <a:t>Exigência de tempo mínimo de contribuição (18 meses) para que a pensão devida ao cônjuge ou companheiro possa ter duração superior a 4 meses.</a:t>
            </a:r>
          </a:p>
          <a:p>
            <a:pPr marL="228600" indent="-22860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pt-BR" altLang="pt-BR" sz="1200" dirty="0" smtClean="0">
              <a:latin typeface="+mj-lt"/>
              <a:cs typeface="Calibri" pitchFamily="34" charset="0"/>
              <a:sym typeface="Wingdings" panose="05000000000000000000" pitchFamily="2" charset="2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altLang="pt-BR" sz="3200" dirty="0" smtClean="0">
                <a:latin typeface="+mj-lt"/>
                <a:cs typeface="Calibri" pitchFamily="34" charset="0"/>
                <a:sym typeface="Wingdings" panose="05000000000000000000" pitchFamily="2" charset="2"/>
              </a:rPr>
              <a:t>Previsão de tempo mínimo de casamento ou união estável de 2 anos.</a:t>
            </a:r>
          </a:p>
          <a:p>
            <a:pPr marL="228600" indent="-22860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pt-BR" altLang="pt-BR" sz="1200" dirty="0" smtClean="0">
              <a:latin typeface="+mj-lt"/>
              <a:cs typeface="Calibri" pitchFamily="34" charset="0"/>
              <a:sym typeface="Wingdings" panose="05000000000000000000" pitchFamily="2" charset="2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altLang="pt-BR" sz="3200" dirty="0" smtClean="0">
                <a:latin typeface="+mj-lt"/>
                <a:cs typeface="Calibri" pitchFamily="34" charset="0"/>
                <a:sym typeface="Wingdings" panose="05000000000000000000" pitchFamily="2" charset="2"/>
              </a:rPr>
              <a:t>Pensão com duração variável conforme expectativa de vida, para cônjuges jovens.</a:t>
            </a:r>
          </a:p>
        </p:txBody>
      </p:sp>
    </p:spTree>
    <p:extLst>
      <p:ext uri="{BB962C8B-B14F-4D97-AF65-F5344CB8AC3E}">
        <p14:creationId xmlns:p14="http://schemas.microsoft.com/office/powerpoint/2010/main" xmlns="" val="203609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3058473"/>
              </p:ext>
            </p:extLst>
          </p:nvPr>
        </p:nvGraphicFramePr>
        <p:xfrm>
          <a:off x="323850" y="960438"/>
          <a:ext cx="8063980" cy="5091727"/>
        </p:xfrm>
        <a:graphic>
          <a:graphicData uri="http://schemas.openxmlformats.org/drawingml/2006/table">
            <a:tbl>
              <a:tblPr/>
              <a:tblGrid>
                <a:gridCol w="4031989"/>
                <a:gridCol w="4031991"/>
              </a:tblGrid>
              <a:tr h="42628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Lei 13.135/2015</a:t>
                      </a:r>
                    </a:p>
                  </a:txBody>
                  <a:tcPr marL="91428" marR="9142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Idade do cônjuge</a:t>
                      </a: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Duração da pensão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(em anos)</a:t>
                      </a: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236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Menor que 21 anos</a:t>
                      </a:r>
                    </a:p>
                  </a:txBody>
                  <a:tcPr marL="44444" marR="4444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44444" marR="4444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529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21 a 26 anos</a:t>
                      </a:r>
                    </a:p>
                  </a:txBody>
                  <a:tcPr marL="44444" marR="4444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44444" marR="4444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29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27 a 29 anos</a:t>
                      </a:r>
                    </a:p>
                  </a:txBody>
                  <a:tcPr marL="44444" marR="4444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L="44444" marR="4444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529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30 a 40 anos</a:t>
                      </a:r>
                    </a:p>
                  </a:txBody>
                  <a:tcPr marL="44444" marR="4444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15</a:t>
                      </a:r>
                    </a:p>
                  </a:txBody>
                  <a:tcPr marL="44444" marR="4444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29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41 a 43 anos</a:t>
                      </a:r>
                    </a:p>
                  </a:txBody>
                  <a:tcPr marL="44444" marR="4444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20</a:t>
                      </a:r>
                    </a:p>
                  </a:txBody>
                  <a:tcPr marL="44444" marR="4444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4236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44 anos ou mais</a:t>
                      </a:r>
                    </a:p>
                  </a:txBody>
                  <a:tcPr marL="44444" marR="4444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Vitalícia</a:t>
                      </a:r>
                    </a:p>
                  </a:txBody>
                  <a:tcPr marL="44444" marR="4444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9983" name="CaixaDeTexto 1"/>
          <p:cNvSpPr txBox="1">
            <a:spLocks noChangeArrowheads="1"/>
          </p:cNvSpPr>
          <p:nvPr/>
        </p:nvSpPr>
        <p:spPr bwMode="auto">
          <a:xfrm>
            <a:off x="395536" y="6237312"/>
            <a:ext cx="82089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200" dirty="0"/>
              <a:t>Revisão a cada 3 anos, desde que incremente 1 ano inteiro na média.</a:t>
            </a:r>
          </a:p>
        </p:txBody>
      </p:sp>
    </p:spTree>
    <p:extLst>
      <p:ext uri="{BB962C8B-B14F-4D97-AF65-F5344CB8AC3E}">
        <p14:creationId xmlns:p14="http://schemas.microsoft.com/office/powerpoint/2010/main" xmlns="" val="100102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51520" y="1196752"/>
            <a:ext cx="8640960" cy="45704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pt-BR" altLang="pt-BR" sz="5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altLang="pt-BR" sz="44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MEDIDA PROVISÓRIA 676/2015</a:t>
            </a:r>
          </a:p>
          <a:p>
            <a:pPr marL="571500" indent="-571500" algn="ctr">
              <a:spcBef>
                <a:spcPct val="50000"/>
              </a:spcBef>
              <a:buFont typeface="Wingdings" panose="05000000000000000000" pitchFamily="2" charset="2"/>
              <a:buChar char="à"/>
              <a:defRPr/>
            </a:pPr>
            <a:r>
              <a:rPr lang="pt-BR" altLang="pt-BR" sz="4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RGPS</a:t>
            </a:r>
            <a:r>
              <a:rPr lang="pt-BR" altLang="pt-BR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- Fator Previdenciário - </a:t>
            </a:r>
            <a:r>
              <a:rPr lang="pt-BR" altLang="pt-BR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Regra  85/95 Progressiva</a:t>
            </a:r>
          </a:p>
          <a:p>
            <a:pPr marL="571500" indent="-571500" algn="ctr">
              <a:spcBef>
                <a:spcPct val="50000"/>
              </a:spcBef>
              <a:buFont typeface="Wingdings" panose="05000000000000000000" pitchFamily="2" charset="2"/>
              <a:buChar char="à"/>
              <a:defRPr/>
            </a:pPr>
            <a:r>
              <a:rPr lang="pt-BR" altLang="pt-BR" sz="44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ATENÇÃO</a:t>
            </a:r>
            <a:r>
              <a:rPr lang="pt-BR" altLang="pt-BR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A MP 676/2015 </a:t>
            </a:r>
            <a:r>
              <a:rPr lang="pt-BR" altLang="pt-BR" sz="44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NÃO</a:t>
            </a:r>
            <a:r>
              <a:rPr lang="pt-BR" altLang="pt-BR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 APLICA AOS RPPS</a:t>
            </a:r>
            <a:endParaRPr lang="pt-BR" altLang="pt-BR" sz="44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01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836712"/>
            <a:ext cx="8496300" cy="720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 b="1" u="sng" dirty="0" smtClean="0">
                <a:solidFill>
                  <a:srgbClr val="002060"/>
                </a:solidFill>
              </a:rPr>
              <a:t>EVOLUÇÃO HISTÓRICA DOS RPPS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84784"/>
            <a:ext cx="9144000" cy="496855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u="sng" dirty="0" smtClean="0">
                <a:sym typeface="Wingdings" panose="05000000000000000000" pitchFamily="2" charset="2"/>
              </a:rPr>
              <a:t>2º Período: Expansão (de 1988 a 1998)</a:t>
            </a:r>
            <a:r>
              <a:rPr lang="pt-BR" altLang="pt-BR" sz="2400" dirty="0" smtClean="0">
                <a:sym typeface="Wingdings" panose="05000000000000000000" pitchFamily="2" charset="2"/>
              </a:rPr>
              <a:t>:</a:t>
            </a:r>
          </a:p>
          <a:p>
            <a:pPr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u="sng" dirty="0" smtClean="0">
                <a:sym typeface="Wingdings" panose="05000000000000000000" pitchFamily="2" charset="2"/>
              </a:rPr>
              <a:t>Causas</a:t>
            </a:r>
            <a:r>
              <a:rPr lang="pt-BR" altLang="pt-BR" sz="2400" dirty="0" smtClean="0">
                <a:sym typeface="Wingdings" panose="05000000000000000000" pitchFamily="2" charset="2"/>
              </a:rPr>
              <a:t>:</a:t>
            </a:r>
          </a:p>
          <a:p>
            <a:pPr marL="622300"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Regime jurídico único: art. 39 da Constituição.</a:t>
            </a:r>
          </a:p>
          <a:p>
            <a:pPr marL="622300"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Retenção de créditos do INSS nos repasses do FPE/FPM.</a:t>
            </a:r>
          </a:p>
          <a:p>
            <a:pPr marL="622300"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Ausência de normas gerais.</a:t>
            </a:r>
          </a:p>
          <a:p>
            <a:pPr marL="622300"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Mais de 1000 RPPS criados entre 1990 e 1994.</a:t>
            </a:r>
          </a:p>
          <a:p>
            <a:pPr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u="sng" dirty="0" smtClean="0">
                <a:sym typeface="Wingdings" panose="05000000000000000000" pitchFamily="2" charset="2"/>
              </a:rPr>
              <a:t>Características</a:t>
            </a:r>
            <a:r>
              <a:rPr lang="pt-BR" altLang="pt-BR" sz="2400" dirty="0" smtClean="0">
                <a:sym typeface="Wingdings" panose="05000000000000000000" pitchFamily="2" charset="2"/>
              </a:rPr>
              <a:t>:</a:t>
            </a:r>
          </a:p>
          <a:p>
            <a:pPr marL="622300"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Ausência de estudo atuarial prévio.</a:t>
            </a:r>
          </a:p>
          <a:p>
            <a:pPr marL="622300"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Plano de custeio com alíquotas de contribuição insuficientes e não repassadas adequadamente.</a:t>
            </a:r>
          </a:p>
          <a:p>
            <a:pPr marL="622300"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Recursos utilizados em outras finalidades.</a:t>
            </a:r>
          </a:p>
          <a:p>
            <a:pPr marL="622300" indent="12700">
              <a:lnSpc>
                <a:spcPct val="90000"/>
              </a:lnSpc>
              <a:buFont typeface="Wingdings" pitchFamily="2" charset="2"/>
              <a:buChar char="à"/>
            </a:pPr>
            <a:r>
              <a:rPr lang="pt-BR" altLang="pt-BR" sz="2400" dirty="0" smtClean="0">
                <a:sym typeface="Wingdings" panose="05000000000000000000" pitchFamily="2" charset="2"/>
              </a:rPr>
              <a:t>Regras de concessão de benefícios muito generosas.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52433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179512" y="836712"/>
            <a:ext cx="8568952" cy="590465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altLang="pt-BR" sz="2600" dirty="0" smtClean="0"/>
              <a:t>O texto aprovado pelo Congresso institui a regra 85/95 pontos para cálculo do valor da aposentadoria por tempo de contribuição.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altLang="pt-BR" sz="2600" dirty="0" smtClean="0"/>
              <a:t>Presidenta vetou esse dispositivo na conversão da MP 664/2014 e editou a MP 676/2015, com regra 85/95 progressiva.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altLang="pt-BR" sz="2600" dirty="0" smtClean="0"/>
              <a:t>Como são calculados os pontos? Soma de idade com o tempo de contribuição, em anos, no momento da aposentadoria.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pt-BR" altLang="pt-BR" sz="2600" dirty="0" smtClean="0"/>
              <a:t>Exemplo 1: 57 anos de idade e 36 anos de contribuição  somam 93 pontos.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pt-BR" altLang="pt-BR" sz="2600" dirty="0" smtClean="0"/>
              <a:t>Exemplo 2: 58 anos de idade e 37 anos de contribuição  somam 95 pontos.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alt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alt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95254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2800" dirty="0" smtClean="0"/>
              <a:t>A MP 676, editada em 17 de junho de 2015, incorpora a regra 85/95 aprovada pelo Congresso Nacional e introduz a progressividade para alinhamento à evolução demográfica do Brasil.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2800" dirty="0" smtClean="0"/>
              <a:t>O que é Progressividade?</a:t>
            </a:r>
          </a:p>
          <a:p>
            <a:pPr marL="857250" lvl="1" indent="-457200" algn="just">
              <a:buFont typeface="Arial" pitchFamily="34" charset="0"/>
              <a:buChar char="•"/>
              <a:defRPr/>
            </a:pPr>
            <a:r>
              <a:rPr lang="pt-BR" dirty="0" smtClean="0"/>
              <a:t>O número de pontos necessários previsto para afastar  a aplicação do fator previdenciário começa em 85/95 e evolui gradualmente a partir de 2017 até 2022.</a:t>
            </a:r>
          </a:p>
          <a:p>
            <a:pPr marL="400050" lvl="1" indent="0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0174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2195513" y="908050"/>
            <a:ext cx="4808537" cy="412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2400" b="1" smtClean="0">
                <a:cs typeface="Times New Roman" panose="02020603050405020304" pitchFamily="18" charset="0"/>
              </a:rPr>
              <a:t>Regra 85/95 Progressiva</a:t>
            </a: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341438"/>
            <a:ext cx="8553450" cy="5275262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defRPr/>
            </a:pPr>
            <a:r>
              <a:rPr lang="pt-BR" altLang="pt-BR" sz="1950" b="1" dirty="0" smtClean="0">
                <a:cs typeface="Times New Roman" panose="02020603050405020304" pitchFamily="18" charset="0"/>
              </a:rPr>
              <a:t>O fator previdenciário não será aplicado quando o resultado da soma de idade e tempo de contribuição for igual ou maior que: </a:t>
            </a:r>
            <a:endParaRPr lang="pt-BR" altLang="pt-BR" sz="195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8682277"/>
              </p:ext>
            </p:extLst>
          </p:nvPr>
        </p:nvGraphicFramePr>
        <p:xfrm>
          <a:off x="179388" y="2133600"/>
          <a:ext cx="8713091" cy="4391744"/>
        </p:xfrm>
        <a:graphic>
          <a:graphicData uri="http://schemas.openxmlformats.org/drawingml/2006/table">
            <a:tbl>
              <a:tblPr/>
              <a:tblGrid>
                <a:gridCol w="3943323"/>
                <a:gridCol w="2384884"/>
                <a:gridCol w="2384884"/>
              </a:tblGrid>
              <a:tr h="6273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Mulher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Homem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273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até dez/16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/17 a dez/18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jan/19 a dez/19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jan/20 a dez/20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jan/21 a dez/21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jan/22 em diante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290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602138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1800" b="1" i="1" dirty="0" smtClean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1800" b="1" dirty="0" smtClean="0">
                <a:solidFill>
                  <a:srgbClr val="000000"/>
                </a:solidFill>
                <a:latin typeface="+mj-lt"/>
              </a:rPr>
              <a:t>MPS - Ministério da Previdência Social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sz="1800" b="1" dirty="0" smtClean="0">
                <a:solidFill>
                  <a:srgbClr val="000000"/>
                </a:solidFill>
                <a:latin typeface="+mj-lt"/>
              </a:rPr>
              <a:t>SPPS </a:t>
            </a:r>
            <a:r>
              <a:rPr lang="pt-BR" sz="1800" b="1" dirty="0" smtClean="0">
                <a:latin typeface="+mj-lt"/>
              </a:rPr>
              <a:t>- </a:t>
            </a:r>
            <a:r>
              <a:rPr lang="pt-BR" sz="1800" b="1" dirty="0" smtClean="0"/>
              <a:t>Secretaria </a:t>
            </a:r>
            <a:r>
              <a:rPr lang="pt-BR" sz="1800" b="1" dirty="0"/>
              <a:t>de Políticas de Previdência </a:t>
            </a:r>
            <a:r>
              <a:rPr lang="pt-BR" sz="1800" b="1" dirty="0" smtClean="0"/>
              <a:t>Social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sz="1800" b="1" dirty="0" smtClean="0"/>
              <a:t>DRPSP - Departamento dos Regimes de Previdência no Serviço Público</a:t>
            </a:r>
            <a:endParaRPr lang="pt-BR" sz="1800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400" b="1" i="1" dirty="0" smtClean="0">
              <a:solidFill>
                <a:srgbClr val="0033CC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000" b="1" i="1" dirty="0" smtClean="0">
              <a:solidFill>
                <a:srgbClr val="0033CC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400" b="1" i="1" dirty="0" smtClean="0">
              <a:solidFill>
                <a:srgbClr val="0033CC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400" b="1" i="1" dirty="0">
              <a:solidFill>
                <a:srgbClr val="0033CC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400" b="1" i="1" dirty="0" smtClean="0">
                <a:solidFill>
                  <a:srgbClr val="0033CC"/>
                </a:solidFill>
                <a:latin typeface="+mj-lt"/>
              </a:rPr>
              <a:t>NARLON GUTIERRE NOGUEIRA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000" b="1" i="1" dirty="0" smtClean="0">
                <a:solidFill>
                  <a:srgbClr val="0033CC"/>
                </a:solidFill>
                <a:latin typeface="+mj-lt"/>
              </a:rPr>
              <a:t>Diretor do Departamento dos Regimes de Previdência no Serviço Público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000" b="1" i="1" dirty="0" smtClean="0">
              <a:solidFill>
                <a:srgbClr val="0033CC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000" b="1" i="1" dirty="0" smtClean="0">
                <a:solidFill>
                  <a:srgbClr val="0033CC"/>
                </a:solidFill>
                <a:latin typeface="+mj-lt"/>
                <a:hlinkClick r:id="rId3"/>
              </a:rPr>
              <a:t>drpsp@previdencia.gov.br</a:t>
            </a:r>
            <a:endParaRPr lang="pt-BR" sz="2000" b="1" i="1" dirty="0" smtClean="0">
              <a:solidFill>
                <a:srgbClr val="0033CC"/>
              </a:solidFill>
              <a:latin typeface="+mj-lt"/>
            </a:endParaRPr>
          </a:p>
          <a:p>
            <a:pPr algn="ctr">
              <a:lnSpc>
                <a:spcPct val="80000"/>
              </a:lnSpc>
              <a:buNone/>
            </a:pPr>
            <a:endParaRPr lang="pt-BR" sz="2000" b="1" i="1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000" b="1" i="1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38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9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764704"/>
            <a:ext cx="7816850" cy="4635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 b="1" u="sng" dirty="0">
                <a:solidFill>
                  <a:srgbClr val="002060"/>
                </a:solidFill>
              </a:rPr>
              <a:t>SEGUNDO PERÍODO: EXPANSÃO</a:t>
            </a:r>
          </a:p>
        </p:txBody>
      </p:sp>
      <p:graphicFrame>
        <p:nvGraphicFramePr>
          <p:cNvPr id="135790" name="Group 622"/>
          <p:cNvGraphicFramePr>
            <a:graphicFrameLocks noGrp="1"/>
          </p:cNvGraphicFramePr>
          <p:nvPr>
            <p:ph idx="1"/>
            <p:extLst/>
          </p:nvPr>
        </p:nvGraphicFramePr>
        <p:xfrm>
          <a:off x="179388" y="1341438"/>
          <a:ext cx="8785225" cy="5324780"/>
        </p:xfrm>
        <a:graphic>
          <a:graphicData uri="http://schemas.openxmlformats.org/drawingml/2006/table">
            <a:tbl>
              <a:tblPr/>
              <a:tblGrid>
                <a:gridCol w="1454521"/>
                <a:gridCol w="1714048"/>
                <a:gridCol w="1714049"/>
                <a:gridCol w="1733416"/>
                <a:gridCol w="2169191"/>
              </a:tblGrid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ANO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QUANTIDADE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 ANUAL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ACUMULADO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 ACUMULADO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ATÉ 1988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251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13,1%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251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13,1%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1989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271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14,2%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1990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222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11,6%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493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25,8%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1991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184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9,6%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677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35,4%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1992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184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9,6%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861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45,1%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1993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323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16,9%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1184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62,0%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1994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4,6%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1272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66,6%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1995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41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2,1%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1313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68,7%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1996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1,3%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1337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70,0%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1997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118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6,2%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1455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76,1%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1998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2,0%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1493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78,1%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1999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0,9%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1511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79,1%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2000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1530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80,1%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2001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74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3,9%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1604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83,9%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2002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133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7,0%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1737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90,9%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2003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1,2%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1759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92,0%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2004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1778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93,0%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2005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1,9%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1815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95,0%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2006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1838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96,2%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2007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1856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97,1%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2008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1873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98,0%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2009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1,5%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1901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99,5%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2010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0,5%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1911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100,0%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174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Tabela 2: Ano de Instituição dos RPPS pelos Estados e Municípios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7174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2" marB="45712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828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OVOMODELO_DO_MPS">
  <a:themeElements>
    <a:clrScheme name="NOVOMODELO_DO_MPS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NOVOMODELO_DO_MP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VOMODELO_DO_MP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VOMODELO_DO_MP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OMODELO_DO_MP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OMODELO_DO_MP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OMODELO_DO_M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OMODELO_DO_MP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OMODELO_DO_MP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ModeloPowerPoint_comlogo</Template>
  <TotalTime>7712</TotalTime>
  <Words>4228</Words>
  <Application>Microsoft Office PowerPoint</Application>
  <PresentationFormat>Apresentação na tela (4:3)</PresentationFormat>
  <Paragraphs>865</Paragraphs>
  <Slides>83</Slides>
  <Notes>12</Notes>
  <HiddenSlides>1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83</vt:i4>
      </vt:variant>
    </vt:vector>
  </HeadingPairs>
  <TitlesOfParts>
    <vt:vector size="88" baseType="lpstr">
      <vt:lpstr>1_NOVOMODELO_DO_MPS</vt:lpstr>
      <vt:lpstr>Personalizar design</vt:lpstr>
      <vt:lpstr>1_Personalizar design</vt:lpstr>
      <vt:lpstr>Gráfico</vt:lpstr>
      <vt:lpstr>Gráfico do Microsoft Office Excel</vt:lpstr>
      <vt:lpstr>Slide 1</vt:lpstr>
      <vt:lpstr>Slide 2</vt:lpstr>
      <vt:lpstr>Slide 3</vt:lpstr>
      <vt:lpstr>SISTEMA PREVIDENCIÁRIO BRASILEIRO</vt:lpstr>
      <vt:lpstr>Slide 5</vt:lpstr>
      <vt:lpstr>Slide 6</vt:lpstr>
      <vt:lpstr>EVOLUÇÃO HISTÓRICA DOS RPPS</vt:lpstr>
      <vt:lpstr>EVOLUÇÃO HISTÓRICA DOS RPPS</vt:lpstr>
      <vt:lpstr>SEGUNDO PERÍODO: EXPANSÃO</vt:lpstr>
      <vt:lpstr>SEGUNDO PERÍODO: EXPANSÃO</vt:lpstr>
      <vt:lpstr>EVOLUÇÃO HISTÓRICA DOS RPPS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TRANSIÇÃO DEMOGRÁFICA E PREVIDÊNCIA SOCIAL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PROTEÇÃO AOS FUNDOS PREVIDENCIÁRIOS E EQUILÍBRIO FINANCEIRO E ATUARIAL</vt:lpstr>
      <vt:lpstr>PROTEÇÃO AOS FUNDOS PREVIDENCIÁRIOS E EQUILÍBRIO FINANCEIRO E ATUARIAL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 OBJETIVOS DAS MUDANÇAS </vt:lpstr>
      <vt:lpstr>Slide 59</vt:lpstr>
      <vt:lpstr>Slide 60</vt:lpstr>
      <vt:lpstr>Slide 61</vt:lpstr>
      <vt:lpstr>Slide 62</vt:lpstr>
      <vt:lpstr>CARÊNCIA</vt:lpstr>
      <vt:lpstr>TEMPO MÍNIMO PARA CASAMENTO OU UNIÃO ESTÁVEL</vt:lpstr>
      <vt:lpstr>DURAÇÃO DA PENSÃO POR MORTE - RGPS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Regra 85/95 Progressiva</vt:lpstr>
      <vt:lpstr>Slide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300034299</cp:lastModifiedBy>
  <cp:revision>670</cp:revision>
  <cp:lastPrinted>2015-07-24T10:10:36Z</cp:lastPrinted>
  <dcterms:created xsi:type="dcterms:W3CDTF">2010-04-15T18:10:19Z</dcterms:created>
  <dcterms:modified xsi:type="dcterms:W3CDTF">2015-08-31T12:16:56Z</dcterms:modified>
</cp:coreProperties>
</file>